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4"/>
  </p:sldMasterIdLst>
  <p:notesMasterIdLst>
    <p:notesMasterId r:id="rId65"/>
  </p:notesMasterIdLst>
  <p:sldIdLst>
    <p:sldId id="258" r:id="rId5"/>
    <p:sldId id="355" r:id="rId6"/>
    <p:sldId id="383" r:id="rId7"/>
    <p:sldId id="268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270" r:id="rId17"/>
    <p:sldId id="295" r:id="rId18"/>
    <p:sldId id="297" r:id="rId19"/>
    <p:sldId id="328" r:id="rId20"/>
    <p:sldId id="379" r:id="rId21"/>
    <p:sldId id="380" r:id="rId22"/>
    <p:sldId id="363" r:id="rId23"/>
    <p:sldId id="330" r:id="rId24"/>
    <p:sldId id="338" r:id="rId25"/>
    <p:sldId id="369" r:id="rId26"/>
    <p:sldId id="365" r:id="rId27"/>
    <p:sldId id="366" r:id="rId28"/>
    <p:sldId id="367" r:id="rId29"/>
    <p:sldId id="364" r:id="rId30"/>
    <p:sldId id="368" r:id="rId31"/>
    <p:sldId id="354" r:id="rId32"/>
    <p:sldId id="370" r:id="rId33"/>
    <p:sldId id="332" r:id="rId34"/>
    <p:sldId id="333" r:id="rId35"/>
    <p:sldId id="371" r:id="rId36"/>
    <p:sldId id="329" r:id="rId37"/>
    <p:sldId id="374" r:id="rId38"/>
    <p:sldId id="375" r:id="rId39"/>
    <p:sldId id="325" r:id="rId40"/>
    <p:sldId id="372" r:id="rId41"/>
    <p:sldId id="357" r:id="rId42"/>
    <p:sldId id="334" r:id="rId43"/>
    <p:sldId id="377" r:id="rId44"/>
    <p:sldId id="378" r:id="rId45"/>
    <p:sldId id="336" r:id="rId46"/>
    <p:sldId id="373" r:id="rId47"/>
    <p:sldId id="314" r:id="rId48"/>
    <p:sldId id="307" r:id="rId49"/>
    <p:sldId id="292" r:id="rId50"/>
    <p:sldId id="276" r:id="rId51"/>
    <p:sldId id="346" r:id="rId52"/>
    <p:sldId id="360" r:id="rId53"/>
    <p:sldId id="349" r:id="rId54"/>
    <p:sldId id="317" r:id="rId55"/>
    <p:sldId id="382" r:id="rId56"/>
    <p:sldId id="323" r:id="rId57"/>
    <p:sldId id="344" r:id="rId58"/>
    <p:sldId id="345" r:id="rId59"/>
    <p:sldId id="341" r:id="rId60"/>
    <p:sldId id="339" r:id="rId61"/>
    <p:sldId id="316" r:id="rId62"/>
    <p:sldId id="309" r:id="rId63"/>
    <p:sldId id="310" r:id="rId64"/>
  </p:sldIdLst>
  <p:sldSz cx="12192000" cy="6858000"/>
  <p:notesSz cx="9144000" cy="6858000"/>
  <p:embeddedFontLst>
    <p:embeddedFont>
      <p:font typeface="맑은 고딕" panose="020B0503020000020004" pitchFamily="34" charset="-127"/>
      <p:regular r:id="rId66"/>
      <p:bold r:id="rId67"/>
    </p:embeddedFont>
    <p:embeddedFont>
      <p:font typeface="Calibri" panose="020F0502020204030204" pitchFamily="34" charset="0"/>
      <p:regular r:id="rId68"/>
      <p:bold r:id="rId69"/>
      <p:italic r:id="rId70"/>
      <p:boldItalic r:id="rId71"/>
    </p:embeddedFont>
    <p:embeddedFont>
      <p:font typeface="NEXON Lv2 Gothic" pitchFamily="2" charset="-127"/>
      <p:regular r:id="rId7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3B71"/>
    <a:srgbClr val="ADB9CB"/>
    <a:srgbClr val="8497AF"/>
    <a:srgbClr val="BEDAF1"/>
    <a:srgbClr val="FBE6D6"/>
    <a:srgbClr val="BFD9F0"/>
    <a:srgbClr val="A9D18E"/>
    <a:srgbClr val="C5E1B4"/>
    <a:srgbClr val="E3F0D9"/>
    <a:srgbClr val="FFF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39" autoAdjust="0"/>
    <p:restoredTop sz="94679"/>
  </p:normalViewPr>
  <p:slideViewPr>
    <p:cSldViewPr snapToGrid="0">
      <p:cViewPr varScale="1">
        <p:scale>
          <a:sx n="104" d="100"/>
          <a:sy n="104" d="100"/>
        </p:scale>
        <p:origin x="6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font" Target="fonts/font3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font" Target="fonts/font1.fntdata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font" Target="fonts/font4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7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2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5.fntdata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font" Target="fonts/font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400" b="0" i="0" u="none" strike="noStrike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NEXON Lv2 Gothic" pitchFamily="2" charset="-127"/>
                <a:ea typeface="NEXON Lv2 Gothic" pitchFamily="2" charset="-127"/>
              </a:rPr>
              <a:t>CNN </a:t>
            </a:r>
            <a:r>
              <a:rPr lang="ko-KR" altLang="en-US" sz="1400" b="0" i="0" u="none" strike="noStrike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NEXON Lv2 Gothic" pitchFamily="2" charset="-127"/>
                <a:ea typeface="NEXON Lv2 Gothic" pitchFamily="2" charset="-127"/>
              </a:rPr>
              <a:t>훈련 시 정확도와 손실률</a:t>
            </a:r>
            <a:r>
              <a:rPr lang="en-US" altLang="ko-KR" sz="1400" b="0" i="0" u="none" strike="noStrike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NEXON Lv2 Gothic" pitchFamily="2" charset="-127"/>
                <a:ea typeface="NEXON Lv2 Gothic" pitchFamily="2" charset="-127"/>
              </a:rPr>
              <a:t>(%)</a:t>
            </a:r>
            <a:endParaRPr lang="ko-KR" alt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NEXON Lv2 Gothic" pitchFamily="2" charset="-127"/>
              <a:ea typeface="NEXON Lv2 Gothic" pitchFamily="2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Sheet1!$B$5</c:f>
              <c:strCache>
                <c:ptCount val="1"/>
                <c:pt idx="0">
                  <c:v>accuracy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77000"/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tint val="77000"/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tint val="77000"/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tint val="77000"/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ore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Sheet1!$C$3:$L$3</c:f>
              <c:strCache>
                <c:ptCount val="10"/>
                <c:pt idx="0">
                  <c:v>1회</c:v>
                </c:pt>
                <c:pt idx="1">
                  <c:v>2회</c:v>
                </c:pt>
                <c:pt idx="2">
                  <c:v>3회</c:v>
                </c:pt>
                <c:pt idx="3">
                  <c:v>4회</c:v>
                </c:pt>
                <c:pt idx="4">
                  <c:v>5회</c:v>
                </c:pt>
                <c:pt idx="5">
                  <c:v>6회</c:v>
                </c:pt>
                <c:pt idx="6">
                  <c:v>7회</c:v>
                </c:pt>
                <c:pt idx="7">
                  <c:v>8회</c:v>
                </c:pt>
                <c:pt idx="8">
                  <c:v>9회</c:v>
                </c:pt>
                <c:pt idx="9">
                  <c:v>10회</c:v>
                </c:pt>
              </c:strCache>
            </c:strRef>
          </c:cat>
          <c:val>
            <c:numRef>
              <c:f>Sheet1!$C$5:$L$5</c:f>
              <c:numCache>
                <c:formatCode>0%</c:formatCode>
                <c:ptCount val="10"/>
                <c:pt idx="0">
                  <c:v>0.66669999999999996</c:v>
                </c:pt>
                <c:pt idx="1">
                  <c:v>0.66669999999999996</c:v>
                </c:pt>
                <c:pt idx="2">
                  <c:v>0.875</c:v>
                </c:pt>
                <c:pt idx="3">
                  <c:v>0.76649999999999996</c:v>
                </c:pt>
                <c:pt idx="4">
                  <c:v>0.81499999999999995</c:v>
                </c:pt>
                <c:pt idx="5">
                  <c:v>0.70750000000000002</c:v>
                </c:pt>
                <c:pt idx="6">
                  <c:v>0.70750000000000002</c:v>
                </c:pt>
                <c:pt idx="7">
                  <c:v>0.875</c:v>
                </c:pt>
                <c:pt idx="8">
                  <c:v>0.9375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62-A848-98A7-7051AD15A6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1502167680"/>
        <c:axId val="1502169312"/>
      </c:barChart>
      <c:lineChart>
        <c:grouping val="stacked"/>
        <c:varyColors val="0"/>
        <c:ser>
          <c:idx val="0"/>
          <c:order val="0"/>
          <c:tx>
            <c:strRef>
              <c:f>Sheet1!$B$4</c:f>
              <c:strCache>
                <c:ptCount val="1"/>
                <c:pt idx="0">
                  <c:v>loss</c:v>
                </c:pt>
              </c:strCache>
            </c:strRef>
          </c:tx>
          <c:spPr>
            <a:ln w="28575" cap="rnd">
              <a:solidFill>
                <a:schemeClr val="accent1">
                  <a:shade val="76000"/>
                </a:schemeClr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accent1">
                  <a:shade val="76000"/>
                </a:schemeClr>
              </a:solidFill>
              <a:ln w="9525">
                <a:solidFill>
                  <a:schemeClr val="lt1"/>
                </a:solidFill>
              </a:ln>
              <a:effectLst/>
            </c:spPr>
          </c:marker>
          <c:cat>
            <c:strRef>
              <c:f>Sheet1!$C$3:$L$3</c:f>
              <c:strCache>
                <c:ptCount val="10"/>
                <c:pt idx="0">
                  <c:v>1회</c:v>
                </c:pt>
                <c:pt idx="1">
                  <c:v>2회</c:v>
                </c:pt>
                <c:pt idx="2">
                  <c:v>3회</c:v>
                </c:pt>
                <c:pt idx="3">
                  <c:v>4회</c:v>
                </c:pt>
                <c:pt idx="4">
                  <c:v>5회</c:v>
                </c:pt>
                <c:pt idx="5">
                  <c:v>6회</c:v>
                </c:pt>
                <c:pt idx="6">
                  <c:v>7회</c:v>
                </c:pt>
                <c:pt idx="7">
                  <c:v>8회</c:v>
                </c:pt>
                <c:pt idx="8">
                  <c:v>9회</c:v>
                </c:pt>
                <c:pt idx="9">
                  <c:v>10회</c:v>
                </c:pt>
              </c:strCache>
            </c:strRef>
          </c:cat>
          <c:val>
            <c:numRef>
              <c:f>Sheet1!$C$4:$L$4</c:f>
              <c:numCache>
                <c:formatCode>0.00%</c:formatCode>
                <c:ptCount val="10"/>
                <c:pt idx="0">
                  <c:v>0.55510000000000004</c:v>
                </c:pt>
                <c:pt idx="1">
                  <c:v>0.54549999999999998</c:v>
                </c:pt>
                <c:pt idx="2">
                  <c:v>0.30349999999999999</c:v>
                </c:pt>
                <c:pt idx="3">
                  <c:v>0.252</c:v>
                </c:pt>
                <c:pt idx="4">
                  <c:v>0.65529999999999999</c:v>
                </c:pt>
                <c:pt idx="5">
                  <c:v>0.10340000000000001</c:v>
                </c:pt>
                <c:pt idx="6">
                  <c:v>0.67030000000000001</c:v>
                </c:pt>
                <c:pt idx="7">
                  <c:v>0.97109999999999996</c:v>
                </c:pt>
                <c:pt idx="8">
                  <c:v>1E-4</c:v>
                </c:pt>
                <c:pt idx="9">
                  <c:v>4.0000000000000002E-4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062-A848-98A7-7051AD15A6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02167680"/>
        <c:axId val="1502169312"/>
      </c:lineChart>
      <c:catAx>
        <c:axId val="150216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1502169312"/>
        <c:crosses val="autoZero"/>
        <c:auto val="1"/>
        <c:lblAlgn val="ctr"/>
        <c:lblOffset val="100"/>
        <c:noMultiLvlLbl val="0"/>
      </c:catAx>
      <c:valAx>
        <c:axId val="150216931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1502167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369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/>
  </cs:dataLabel>
  <cs:dataLabelCallout>
    <cs:lnRef idx="0"/>
    <cs:fillRef idx="0"/>
    <cs:effectRef idx="0"/>
    <cs:fontRef idx="minor">
      <a:schemeClr val="dk1">
        <a:lumMod val="50000"/>
        <a:lumOff val="50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ln w="9525" cap="flat" cmpd="sng" algn="ctr">
        <a:solidFill>
          <a:schemeClr val="phClr">
            <a:alpha val="50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dk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cap="none" spc="2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1EC22E-47D1-4AD0-94F7-9E284A4A995E}" type="datetimeFigureOut">
              <a:rPr lang="ko-KR" altLang="en-US" smtClean="0"/>
              <a:t>2020. 4. 23.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F254D6-1240-46A9-87E2-DA56B7D728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309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254D6-1240-46A9-87E2-DA56B7D7280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215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254D6-1240-46A9-87E2-DA56B7D7280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861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254D6-1240-46A9-87E2-DA56B7D7280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063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254D6-1240-46A9-87E2-DA56B7D72800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396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254D6-1240-46A9-87E2-DA56B7D72800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548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55CFC-11D7-E841-A165-E2CE6D5B617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2020. 4. 23.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712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A30E8-DA33-1F43-A6F8-ADEEBD4C536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2020. 4. 23.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959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5BBD4-F7C7-774C-AB69-97918AAE087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2020. 4. 23.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057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7FF1F-E2E8-9F43-A004-9B89F4803F9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2020. 4. 23.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399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E06A-EFF2-024A-AFC4-87A192ECCDB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2020. 4. 23.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120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A0E6E-1664-8F46-A93A-0C4E3EC242B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2020. 4. 23.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395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7BDB2-E56C-A249-94BF-101C5175EB6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2020. 4. 23.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540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A7E8-789A-FB48-9873-B71EA2C527B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2020. 4. 23.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395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5DF86-2893-1341-9E31-4F57787CDD9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2020. 4. 23.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072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38FBD-89D3-8948-88B3-0BA91D92AE3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2020. 4. 23.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42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429C0-7F41-E14E-9BDC-381D846F7F8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2020. 4. 23.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950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08B04D-3BCE-B749-A017-5DA437DC16A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2020. 4. 23.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847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6.svg"/><Relationship Id="rId3" Type="http://schemas.openxmlformats.org/officeDocument/2006/relationships/image" Target="../media/image20.svg"/><Relationship Id="rId7" Type="http://schemas.openxmlformats.org/officeDocument/2006/relationships/image" Target="../media/image22.svg"/><Relationship Id="rId12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6.svg"/><Relationship Id="rId5" Type="http://schemas.openxmlformats.org/officeDocument/2006/relationships/image" Target="../media/image24.svg"/><Relationship Id="rId10" Type="http://schemas.openxmlformats.org/officeDocument/2006/relationships/image" Target="../media/image15.png"/><Relationship Id="rId4" Type="http://schemas.openxmlformats.org/officeDocument/2006/relationships/image" Target="../media/image23.png"/><Relationship Id="rId9" Type="http://schemas.openxmlformats.org/officeDocument/2006/relationships/image" Target="../media/image1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0.svg"/><Relationship Id="rId7" Type="http://schemas.openxmlformats.org/officeDocument/2006/relationships/image" Target="../media/image22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1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30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github.com/yklim1/Ourchord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chart" Target="../charts/char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cloud.com/ko/tensorflow/tensorflow-1-3.html" TargetMode="External"/><Relationship Id="rId2" Type="http://schemas.openxmlformats.org/officeDocument/2006/relationships/hyperlink" Target="https://www.tensorflow.org/datasets/overview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.blog.naver.com/PostView.nhn?blogId=samsjang&amp;logNo=220576634778&amp;proxyReferer=https%3A%2F%2Fwww.google.com%2F" TargetMode="External"/><Relationship Id="rId5" Type="http://schemas.openxmlformats.org/officeDocument/2006/relationships/hyperlink" Target="http://solarisailab.com/archives/1422" TargetMode="External"/><Relationship Id="rId4" Type="http://schemas.openxmlformats.org/officeDocument/2006/relationships/hyperlink" Target="https://github.com/musescore/MuseScore/blob/master/omr/README.md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5478328"/>
            <a:ext cx="12192000" cy="14128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5" name="사각형: 둥근 모서리 29">
            <a:extLst>
              <a:ext uri="{FF2B5EF4-FFF2-40B4-BE49-F238E27FC236}">
                <a16:creationId xmlns:a16="http://schemas.microsoft.com/office/drawing/2014/main" id="{FB1934EF-25AE-4CE5-95F7-DE3F01C38CEA}"/>
              </a:ext>
            </a:extLst>
          </p:cNvPr>
          <p:cNvSpPr/>
          <p:nvPr/>
        </p:nvSpPr>
        <p:spPr>
          <a:xfrm>
            <a:off x="2394024" y="1149429"/>
            <a:ext cx="7400094" cy="3005882"/>
          </a:xfrm>
          <a:prstGeom prst="roundRect">
            <a:avLst>
              <a:gd name="adj" fmla="val 50000"/>
            </a:avLst>
          </a:prstGeom>
          <a:noFill/>
          <a:ln w="22225">
            <a:solidFill>
              <a:srgbClr val="FB3A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50" b="1" dirty="0">
              <a:solidFill>
                <a:prstClr val="white"/>
              </a:solidFill>
            </a:endParaRPr>
          </a:p>
        </p:txBody>
      </p:sp>
      <p:cxnSp>
        <p:nvCxnSpPr>
          <p:cNvPr id="37" name="직선 연결선 36"/>
          <p:cNvCxnSpPr>
            <a:cxnSpLocks/>
            <a:stCxn id="35" idx="2"/>
            <a:endCxn id="28" idx="0"/>
          </p:cNvCxnSpPr>
          <p:nvPr/>
        </p:nvCxnSpPr>
        <p:spPr>
          <a:xfrm>
            <a:off x="6094071" y="4155311"/>
            <a:ext cx="1929" cy="1323017"/>
          </a:xfrm>
          <a:prstGeom prst="line">
            <a:avLst/>
          </a:prstGeom>
          <a:ln>
            <a:solidFill>
              <a:srgbClr val="FA3C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cxnSpLocks/>
            <a:endCxn id="35" idx="0"/>
          </p:cNvCxnSpPr>
          <p:nvPr/>
        </p:nvCxnSpPr>
        <p:spPr>
          <a:xfrm>
            <a:off x="6093274" y="0"/>
            <a:ext cx="797" cy="1149429"/>
          </a:xfrm>
          <a:prstGeom prst="line">
            <a:avLst/>
          </a:prstGeom>
          <a:ln>
            <a:solidFill>
              <a:srgbClr val="FA3C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73CF226-B2B2-7C42-9D29-1E3829CAAA23}"/>
              </a:ext>
            </a:extLst>
          </p:cNvPr>
          <p:cNvSpPr/>
          <p:nvPr/>
        </p:nvSpPr>
        <p:spPr>
          <a:xfrm>
            <a:off x="2470057" y="1189251"/>
            <a:ext cx="7246433" cy="28850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영상 처리와 </a:t>
            </a:r>
            <a:r>
              <a:rPr lang="ko-KR" altLang="en-US" sz="3500" b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딥러닝을</a:t>
            </a:r>
            <a:r>
              <a:rPr lang="ko-KR" altLang="en-US" sz="3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 이용한</a:t>
            </a:r>
            <a:r>
              <a:rPr lang="en-US" altLang="ko-KR" sz="3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3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악보 코드 변환 프로그램</a:t>
            </a:r>
            <a:endParaRPr lang="en-US" altLang="ko-KR" sz="3500" b="1" kern="0" dirty="0">
              <a:solidFill>
                <a:srgbClr val="FA3C71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kern="0" dirty="0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</a:rPr>
              <a:t>“ Our Chord ”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200" b="1" kern="0" dirty="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Music Score Chord Conversion Program using OpenCV, </a:t>
            </a:r>
            <a:r>
              <a:rPr lang="en-US" altLang="ko-KR" sz="1200" b="1" kern="0" dirty="0" err="1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DeepLearning</a:t>
            </a:r>
            <a:endParaRPr lang="en-US" altLang="ko-KR" sz="1200" b="1" kern="0" dirty="0">
              <a:solidFill>
                <a:prstClr val="white">
                  <a:lumMod val="75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8582453-75BE-A842-9FC1-724850866B0C}"/>
              </a:ext>
            </a:extLst>
          </p:cNvPr>
          <p:cNvGrpSpPr/>
          <p:nvPr/>
        </p:nvGrpSpPr>
        <p:grpSpPr>
          <a:xfrm>
            <a:off x="3965820" y="5525024"/>
            <a:ext cx="5333930" cy="1334029"/>
            <a:chOff x="4521799" y="5534644"/>
            <a:chExt cx="5333930" cy="133402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701826B-0C0E-594C-8999-E3D6C7F2A77B}"/>
                </a:ext>
              </a:extLst>
            </p:cNvPr>
            <p:cNvGrpSpPr/>
            <p:nvPr/>
          </p:nvGrpSpPr>
          <p:grpSpPr>
            <a:xfrm>
              <a:off x="4525757" y="6453880"/>
              <a:ext cx="5329971" cy="414793"/>
              <a:chOff x="4525757" y="6453880"/>
              <a:chExt cx="5329971" cy="414793"/>
            </a:xfrm>
          </p:grpSpPr>
          <p:sp>
            <p:nvSpPr>
              <p:cNvPr id="33" name="직사각형 32"/>
              <p:cNvSpPr/>
              <p:nvPr/>
            </p:nvSpPr>
            <p:spPr>
              <a:xfrm>
                <a:off x="6904279" y="6459458"/>
                <a:ext cx="2951449" cy="409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500" dirty="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2017154046</a:t>
                </a:r>
                <a:r>
                  <a:rPr lang="ko-KR" altLang="en-US" sz="1500" dirty="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 </a:t>
                </a:r>
                <a:r>
                  <a:rPr lang="en-US" altLang="ko-KR" sz="1500" dirty="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(</a:t>
                </a:r>
                <a:r>
                  <a:rPr lang="ko-KR" altLang="en-US" sz="1500" dirty="0" err="1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공기석</a:t>
                </a:r>
                <a:r>
                  <a:rPr lang="ko-KR" altLang="en-US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 지도 교수님</a:t>
                </a:r>
                <a:r>
                  <a:rPr lang="en-US" altLang="ko-KR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)</a:t>
                </a: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4525757" y="6453880"/>
                <a:ext cx="776175" cy="409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500" b="1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문 지 수</a:t>
                </a:r>
                <a:endParaRPr lang="en-US" altLang="ko-KR" sz="1500" b="1">
                  <a:solidFill>
                    <a:prstClr val="white">
                      <a:lumMod val="50000"/>
                    </a:prstClr>
                  </a:solidFill>
                  <a:latin typeface="NEXON Lv2 Gothic" pitchFamily="2" charset="-127"/>
                  <a:ea typeface="NEXON Lv2 Gothic" pitchFamily="2" charset="-127"/>
                </a:endParaRPr>
              </a:p>
            </p:txBody>
          </p: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0037928E-B181-C743-97F9-96B82A48B5E5}"/>
                  </a:ext>
                </a:extLst>
              </p:cNvPr>
              <p:cNvGrpSpPr/>
              <p:nvPr/>
            </p:nvGrpSpPr>
            <p:grpSpPr>
              <a:xfrm>
                <a:off x="5386890" y="6507625"/>
                <a:ext cx="1378380" cy="276227"/>
                <a:chOff x="5393018" y="5569953"/>
                <a:chExt cx="1378380" cy="276227"/>
              </a:xfrm>
            </p:grpSpPr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4C78E790-60C3-224F-8D25-733CCF90827E}"/>
                    </a:ext>
                  </a:extLst>
                </p:cNvPr>
                <p:cNvGrpSpPr/>
                <p:nvPr/>
              </p:nvGrpSpPr>
              <p:grpSpPr>
                <a:xfrm>
                  <a:off x="6495173" y="5569954"/>
                  <a:ext cx="276225" cy="276225"/>
                  <a:chOff x="203886" y="3778542"/>
                  <a:chExt cx="276225" cy="276225"/>
                </a:xfrm>
              </p:grpSpPr>
              <p:sp>
                <p:nvSpPr>
                  <p:cNvPr id="64" name="타원 63">
                    <a:extLst>
                      <a:ext uri="{FF2B5EF4-FFF2-40B4-BE49-F238E27FC236}">
                        <a16:creationId xmlns:a16="http://schemas.microsoft.com/office/drawing/2014/main" id="{C843A5BF-C856-5A47-B957-1FB5259C5619}"/>
                      </a:ext>
                    </a:extLst>
                  </p:cNvPr>
                  <p:cNvSpPr/>
                  <p:nvPr/>
                </p:nvSpPr>
                <p:spPr>
                  <a:xfrm>
                    <a:off x="203886" y="3778542"/>
                    <a:ext cx="276225" cy="27622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5" name="Freeform 6">
                    <a:extLst>
                      <a:ext uri="{FF2B5EF4-FFF2-40B4-BE49-F238E27FC236}">
                        <a16:creationId xmlns:a16="http://schemas.microsoft.com/office/drawing/2014/main" id="{C472BC2D-3DE4-DB4F-82E1-7CE44F7D2F1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1725" y="3839032"/>
                    <a:ext cx="175100" cy="155244"/>
                  </a:xfrm>
                  <a:custGeom>
                    <a:avLst/>
                    <a:gdLst>
                      <a:gd name="T0" fmla="*/ 2689 w 3491"/>
                      <a:gd name="T1" fmla="*/ 15 h 3097"/>
                      <a:gd name="T2" fmla="*/ 2963 w 3491"/>
                      <a:gd name="T3" fmla="*/ 108 h 3097"/>
                      <a:gd name="T4" fmla="*/ 3204 w 3491"/>
                      <a:gd name="T5" fmla="*/ 281 h 3097"/>
                      <a:gd name="T6" fmla="*/ 3382 w 3491"/>
                      <a:gd name="T7" fmla="*/ 518 h 3097"/>
                      <a:gd name="T8" fmla="*/ 3475 w 3491"/>
                      <a:gd name="T9" fmla="*/ 786 h 3097"/>
                      <a:gd name="T10" fmla="*/ 3486 w 3491"/>
                      <a:gd name="T11" fmla="*/ 1066 h 3097"/>
                      <a:gd name="T12" fmla="*/ 3413 w 3491"/>
                      <a:gd name="T13" fmla="*/ 1339 h 3097"/>
                      <a:gd name="T14" fmla="*/ 3256 w 3491"/>
                      <a:gd name="T15" fmla="*/ 1586 h 3097"/>
                      <a:gd name="T16" fmla="*/ 1965 w 3491"/>
                      <a:gd name="T17" fmla="*/ 2838 h 3097"/>
                      <a:gd name="T18" fmla="*/ 1873 w 3491"/>
                      <a:gd name="T19" fmla="*/ 2828 h 3097"/>
                      <a:gd name="T20" fmla="*/ 1821 w 3491"/>
                      <a:gd name="T21" fmla="*/ 2749 h 3097"/>
                      <a:gd name="T22" fmla="*/ 1853 w 3491"/>
                      <a:gd name="T23" fmla="*/ 2662 h 3097"/>
                      <a:gd name="T24" fmla="*/ 3153 w 3491"/>
                      <a:gd name="T25" fmla="*/ 1355 h 3097"/>
                      <a:gd name="T26" fmla="*/ 3242 w 3491"/>
                      <a:gd name="T27" fmla="*/ 1126 h 3097"/>
                      <a:gd name="T28" fmla="*/ 3253 w 3491"/>
                      <a:gd name="T29" fmla="*/ 885 h 3097"/>
                      <a:gd name="T30" fmla="*/ 3183 w 3491"/>
                      <a:gd name="T31" fmla="*/ 653 h 3097"/>
                      <a:gd name="T32" fmla="*/ 3035 w 3491"/>
                      <a:gd name="T33" fmla="*/ 448 h 3097"/>
                      <a:gd name="T34" fmla="*/ 2825 w 3491"/>
                      <a:gd name="T35" fmla="*/ 301 h 3097"/>
                      <a:gd name="T36" fmla="*/ 2586 w 3491"/>
                      <a:gd name="T37" fmla="*/ 234 h 3097"/>
                      <a:gd name="T38" fmla="*/ 2340 w 3491"/>
                      <a:gd name="T39" fmla="*/ 243 h 3097"/>
                      <a:gd name="T40" fmla="*/ 2108 w 3491"/>
                      <a:gd name="T41" fmla="*/ 331 h 3097"/>
                      <a:gd name="T42" fmla="*/ 378 w 3491"/>
                      <a:gd name="T43" fmla="*/ 1972 h 3097"/>
                      <a:gd name="T44" fmla="*/ 258 w 3491"/>
                      <a:gd name="T45" fmla="*/ 2149 h 3097"/>
                      <a:gd name="T46" fmla="*/ 218 w 3491"/>
                      <a:gd name="T47" fmla="*/ 2350 h 3097"/>
                      <a:gd name="T48" fmla="*/ 258 w 3491"/>
                      <a:gd name="T49" fmla="*/ 2551 h 3097"/>
                      <a:gd name="T50" fmla="*/ 378 w 3491"/>
                      <a:gd name="T51" fmla="*/ 2728 h 3097"/>
                      <a:gd name="T52" fmla="*/ 558 w 3491"/>
                      <a:gd name="T53" fmla="*/ 2846 h 3097"/>
                      <a:gd name="T54" fmla="*/ 763 w 3491"/>
                      <a:gd name="T55" fmla="*/ 2885 h 3097"/>
                      <a:gd name="T56" fmla="*/ 968 w 3491"/>
                      <a:gd name="T57" fmla="*/ 2846 h 3097"/>
                      <a:gd name="T58" fmla="*/ 1149 w 3491"/>
                      <a:gd name="T59" fmla="*/ 2728 h 3097"/>
                      <a:gd name="T60" fmla="*/ 2809 w 3491"/>
                      <a:gd name="T61" fmla="*/ 1091 h 3097"/>
                      <a:gd name="T62" fmla="*/ 2837 w 3491"/>
                      <a:gd name="T63" fmla="*/ 942 h 3097"/>
                      <a:gd name="T64" fmla="*/ 2791 w 3491"/>
                      <a:gd name="T65" fmla="*/ 797 h 3097"/>
                      <a:gd name="T66" fmla="*/ 2677 w 3491"/>
                      <a:gd name="T67" fmla="*/ 685 h 3097"/>
                      <a:gd name="T68" fmla="*/ 2528 w 3491"/>
                      <a:gd name="T69" fmla="*/ 641 h 3097"/>
                      <a:gd name="T70" fmla="*/ 2377 w 3491"/>
                      <a:gd name="T71" fmla="*/ 668 h 3097"/>
                      <a:gd name="T72" fmla="*/ 1082 w 3491"/>
                      <a:gd name="T73" fmla="*/ 1906 h 3097"/>
                      <a:gd name="T74" fmla="*/ 992 w 3491"/>
                      <a:gd name="T75" fmla="*/ 1937 h 3097"/>
                      <a:gd name="T76" fmla="*/ 911 w 3491"/>
                      <a:gd name="T77" fmla="*/ 1887 h 3097"/>
                      <a:gd name="T78" fmla="*/ 900 w 3491"/>
                      <a:gd name="T79" fmla="*/ 1796 h 3097"/>
                      <a:gd name="T80" fmla="*/ 2165 w 3491"/>
                      <a:gd name="T81" fmla="*/ 546 h 3097"/>
                      <a:gd name="T82" fmla="*/ 2354 w 3491"/>
                      <a:gd name="T83" fmla="*/ 449 h 3097"/>
                      <a:gd name="T84" fmla="*/ 2562 w 3491"/>
                      <a:gd name="T85" fmla="*/ 429 h 3097"/>
                      <a:gd name="T86" fmla="*/ 2763 w 3491"/>
                      <a:gd name="T87" fmla="*/ 488 h 3097"/>
                      <a:gd name="T88" fmla="*/ 2932 w 3491"/>
                      <a:gd name="T89" fmla="*/ 623 h 3097"/>
                      <a:gd name="T90" fmla="*/ 3032 w 3491"/>
                      <a:gd name="T91" fmla="*/ 809 h 3097"/>
                      <a:gd name="T92" fmla="*/ 3053 w 3491"/>
                      <a:gd name="T93" fmla="*/ 1012 h 3097"/>
                      <a:gd name="T94" fmla="*/ 2993 w 3491"/>
                      <a:gd name="T95" fmla="*/ 1209 h 3097"/>
                      <a:gd name="T96" fmla="*/ 1303 w 3491"/>
                      <a:gd name="T97" fmla="*/ 2879 h 3097"/>
                      <a:gd name="T98" fmla="*/ 1094 w 3491"/>
                      <a:gd name="T99" fmla="*/ 3025 h 3097"/>
                      <a:gd name="T100" fmla="*/ 855 w 3491"/>
                      <a:gd name="T101" fmla="*/ 3092 h 3097"/>
                      <a:gd name="T102" fmla="*/ 609 w 3491"/>
                      <a:gd name="T103" fmla="*/ 3083 h 3097"/>
                      <a:gd name="T104" fmla="*/ 377 w 3491"/>
                      <a:gd name="T105" fmla="*/ 2995 h 3097"/>
                      <a:gd name="T106" fmla="*/ 178 w 3491"/>
                      <a:gd name="T107" fmla="*/ 2832 h 3097"/>
                      <a:gd name="T108" fmla="*/ 51 w 3491"/>
                      <a:gd name="T109" fmla="*/ 2617 h 3097"/>
                      <a:gd name="T110" fmla="*/ 0 w 3491"/>
                      <a:gd name="T111" fmla="*/ 2381 h 3097"/>
                      <a:gd name="T112" fmla="*/ 30 w 3491"/>
                      <a:gd name="T113" fmla="*/ 2141 h 3097"/>
                      <a:gd name="T114" fmla="*/ 139 w 3491"/>
                      <a:gd name="T115" fmla="*/ 1920 h 3097"/>
                      <a:gd name="T116" fmla="*/ 1872 w 3491"/>
                      <a:gd name="T117" fmla="*/ 230 h 3097"/>
                      <a:gd name="T118" fmla="*/ 2123 w 3491"/>
                      <a:gd name="T119" fmla="*/ 76 h 3097"/>
                      <a:gd name="T120" fmla="*/ 2402 w 3491"/>
                      <a:gd name="T121" fmla="*/ 5 h 30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491" h="3097">
                        <a:moveTo>
                          <a:pt x="2474" y="0"/>
                        </a:moveTo>
                        <a:lnTo>
                          <a:pt x="2546" y="0"/>
                        </a:lnTo>
                        <a:lnTo>
                          <a:pt x="2618" y="5"/>
                        </a:lnTo>
                        <a:lnTo>
                          <a:pt x="2689" y="15"/>
                        </a:lnTo>
                        <a:lnTo>
                          <a:pt x="2758" y="31"/>
                        </a:lnTo>
                        <a:lnTo>
                          <a:pt x="2828" y="51"/>
                        </a:lnTo>
                        <a:lnTo>
                          <a:pt x="2896" y="76"/>
                        </a:lnTo>
                        <a:lnTo>
                          <a:pt x="2963" y="108"/>
                        </a:lnTo>
                        <a:lnTo>
                          <a:pt x="3026" y="143"/>
                        </a:lnTo>
                        <a:lnTo>
                          <a:pt x="3088" y="183"/>
                        </a:lnTo>
                        <a:lnTo>
                          <a:pt x="3147" y="230"/>
                        </a:lnTo>
                        <a:lnTo>
                          <a:pt x="3204" y="281"/>
                        </a:lnTo>
                        <a:lnTo>
                          <a:pt x="3256" y="336"/>
                        </a:lnTo>
                        <a:lnTo>
                          <a:pt x="3303" y="394"/>
                        </a:lnTo>
                        <a:lnTo>
                          <a:pt x="3345" y="455"/>
                        </a:lnTo>
                        <a:lnTo>
                          <a:pt x="3382" y="518"/>
                        </a:lnTo>
                        <a:lnTo>
                          <a:pt x="3413" y="582"/>
                        </a:lnTo>
                        <a:lnTo>
                          <a:pt x="3439" y="650"/>
                        </a:lnTo>
                        <a:lnTo>
                          <a:pt x="3460" y="717"/>
                        </a:lnTo>
                        <a:lnTo>
                          <a:pt x="3475" y="786"/>
                        </a:lnTo>
                        <a:lnTo>
                          <a:pt x="3486" y="856"/>
                        </a:lnTo>
                        <a:lnTo>
                          <a:pt x="3491" y="926"/>
                        </a:lnTo>
                        <a:lnTo>
                          <a:pt x="3491" y="996"/>
                        </a:lnTo>
                        <a:lnTo>
                          <a:pt x="3486" y="1066"/>
                        </a:lnTo>
                        <a:lnTo>
                          <a:pt x="3475" y="1136"/>
                        </a:lnTo>
                        <a:lnTo>
                          <a:pt x="3460" y="1205"/>
                        </a:lnTo>
                        <a:lnTo>
                          <a:pt x="3439" y="1273"/>
                        </a:lnTo>
                        <a:lnTo>
                          <a:pt x="3413" y="1339"/>
                        </a:lnTo>
                        <a:lnTo>
                          <a:pt x="3382" y="1404"/>
                        </a:lnTo>
                        <a:lnTo>
                          <a:pt x="3345" y="1467"/>
                        </a:lnTo>
                        <a:lnTo>
                          <a:pt x="3303" y="1528"/>
                        </a:lnTo>
                        <a:lnTo>
                          <a:pt x="3256" y="1586"/>
                        </a:lnTo>
                        <a:lnTo>
                          <a:pt x="3204" y="1641"/>
                        </a:lnTo>
                        <a:lnTo>
                          <a:pt x="2007" y="2813"/>
                        </a:lnTo>
                        <a:lnTo>
                          <a:pt x="1988" y="2828"/>
                        </a:lnTo>
                        <a:lnTo>
                          <a:pt x="1965" y="2838"/>
                        </a:lnTo>
                        <a:lnTo>
                          <a:pt x="1942" y="2844"/>
                        </a:lnTo>
                        <a:lnTo>
                          <a:pt x="1918" y="2844"/>
                        </a:lnTo>
                        <a:lnTo>
                          <a:pt x="1894" y="2838"/>
                        </a:lnTo>
                        <a:lnTo>
                          <a:pt x="1873" y="2828"/>
                        </a:lnTo>
                        <a:lnTo>
                          <a:pt x="1853" y="2813"/>
                        </a:lnTo>
                        <a:lnTo>
                          <a:pt x="1837" y="2793"/>
                        </a:lnTo>
                        <a:lnTo>
                          <a:pt x="1827" y="2772"/>
                        </a:lnTo>
                        <a:lnTo>
                          <a:pt x="1821" y="2749"/>
                        </a:lnTo>
                        <a:lnTo>
                          <a:pt x="1821" y="2726"/>
                        </a:lnTo>
                        <a:lnTo>
                          <a:pt x="1827" y="2703"/>
                        </a:lnTo>
                        <a:lnTo>
                          <a:pt x="1837" y="2681"/>
                        </a:lnTo>
                        <a:lnTo>
                          <a:pt x="1853" y="2662"/>
                        </a:lnTo>
                        <a:lnTo>
                          <a:pt x="3035" y="1505"/>
                        </a:lnTo>
                        <a:lnTo>
                          <a:pt x="3079" y="1458"/>
                        </a:lnTo>
                        <a:lnTo>
                          <a:pt x="3118" y="1407"/>
                        </a:lnTo>
                        <a:lnTo>
                          <a:pt x="3153" y="1355"/>
                        </a:lnTo>
                        <a:lnTo>
                          <a:pt x="3183" y="1300"/>
                        </a:lnTo>
                        <a:lnTo>
                          <a:pt x="3208" y="1243"/>
                        </a:lnTo>
                        <a:lnTo>
                          <a:pt x="3228" y="1185"/>
                        </a:lnTo>
                        <a:lnTo>
                          <a:pt x="3242" y="1126"/>
                        </a:lnTo>
                        <a:lnTo>
                          <a:pt x="3253" y="1066"/>
                        </a:lnTo>
                        <a:lnTo>
                          <a:pt x="3257" y="1006"/>
                        </a:lnTo>
                        <a:lnTo>
                          <a:pt x="3257" y="946"/>
                        </a:lnTo>
                        <a:lnTo>
                          <a:pt x="3253" y="885"/>
                        </a:lnTo>
                        <a:lnTo>
                          <a:pt x="3242" y="826"/>
                        </a:lnTo>
                        <a:lnTo>
                          <a:pt x="3228" y="766"/>
                        </a:lnTo>
                        <a:lnTo>
                          <a:pt x="3208" y="709"/>
                        </a:lnTo>
                        <a:lnTo>
                          <a:pt x="3183" y="653"/>
                        </a:lnTo>
                        <a:lnTo>
                          <a:pt x="3153" y="598"/>
                        </a:lnTo>
                        <a:lnTo>
                          <a:pt x="3118" y="545"/>
                        </a:lnTo>
                        <a:lnTo>
                          <a:pt x="3079" y="495"/>
                        </a:lnTo>
                        <a:lnTo>
                          <a:pt x="3035" y="448"/>
                        </a:lnTo>
                        <a:lnTo>
                          <a:pt x="2985" y="403"/>
                        </a:lnTo>
                        <a:lnTo>
                          <a:pt x="2935" y="364"/>
                        </a:lnTo>
                        <a:lnTo>
                          <a:pt x="2881" y="331"/>
                        </a:lnTo>
                        <a:lnTo>
                          <a:pt x="2825" y="301"/>
                        </a:lnTo>
                        <a:lnTo>
                          <a:pt x="2767" y="277"/>
                        </a:lnTo>
                        <a:lnTo>
                          <a:pt x="2708" y="258"/>
                        </a:lnTo>
                        <a:lnTo>
                          <a:pt x="2648" y="243"/>
                        </a:lnTo>
                        <a:lnTo>
                          <a:pt x="2586" y="234"/>
                        </a:lnTo>
                        <a:lnTo>
                          <a:pt x="2525" y="229"/>
                        </a:lnTo>
                        <a:lnTo>
                          <a:pt x="2464" y="229"/>
                        </a:lnTo>
                        <a:lnTo>
                          <a:pt x="2402" y="234"/>
                        </a:lnTo>
                        <a:lnTo>
                          <a:pt x="2340" y="243"/>
                        </a:lnTo>
                        <a:lnTo>
                          <a:pt x="2280" y="258"/>
                        </a:lnTo>
                        <a:lnTo>
                          <a:pt x="2221" y="277"/>
                        </a:lnTo>
                        <a:lnTo>
                          <a:pt x="2164" y="301"/>
                        </a:lnTo>
                        <a:lnTo>
                          <a:pt x="2108" y="331"/>
                        </a:lnTo>
                        <a:lnTo>
                          <a:pt x="2055" y="364"/>
                        </a:lnTo>
                        <a:lnTo>
                          <a:pt x="2003" y="403"/>
                        </a:lnTo>
                        <a:lnTo>
                          <a:pt x="1955" y="448"/>
                        </a:lnTo>
                        <a:lnTo>
                          <a:pt x="378" y="1972"/>
                        </a:lnTo>
                        <a:lnTo>
                          <a:pt x="341" y="2013"/>
                        </a:lnTo>
                        <a:lnTo>
                          <a:pt x="307" y="2057"/>
                        </a:lnTo>
                        <a:lnTo>
                          <a:pt x="280" y="2102"/>
                        </a:lnTo>
                        <a:lnTo>
                          <a:pt x="258" y="2149"/>
                        </a:lnTo>
                        <a:lnTo>
                          <a:pt x="241" y="2199"/>
                        </a:lnTo>
                        <a:lnTo>
                          <a:pt x="228" y="2248"/>
                        </a:lnTo>
                        <a:lnTo>
                          <a:pt x="220" y="2299"/>
                        </a:lnTo>
                        <a:lnTo>
                          <a:pt x="218" y="2350"/>
                        </a:lnTo>
                        <a:lnTo>
                          <a:pt x="220" y="2402"/>
                        </a:lnTo>
                        <a:lnTo>
                          <a:pt x="228" y="2452"/>
                        </a:lnTo>
                        <a:lnTo>
                          <a:pt x="241" y="2503"/>
                        </a:lnTo>
                        <a:lnTo>
                          <a:pt x="258" y="2551"/>
                        </a:lnTo>
                        <a:lnTo>
                          <a:pt x="280" y="2599"/>
                        </a:lnTo>
                        <a:lnTo>
                          <a:pt x="307" y="2644"/>
                        </a:lnTo>
                        <a:lnTo>
                          <a:pt x="341" y="2687"/>
                        </a:lnTo>
                        <a:lnTo>
                          <a:pt x="378" y="2728"/>
                        </a:lnTo>
                        <a:lnTo>
                          <a:pt x="419" y="2765"/>
                        </a:lnTo>
                        <a:lnTo>
                          <a:pt x="463" y="2796"/>
                        </a:lnTo>
                        <a:lnTo>
                          <a:pt x="509" y="2824"/>
                        </a:lnTo>
                        <a:lnTo>
                          <a:pt x="558" y="2846"/>
                        </a:lnTo>
                        <a:lnTo>
                          <a:pt x="608" y="2863"/>
                        </a:lnTo>
                        <a:lnTo>
                          <a:pt x="660" y="2874"/>
                        </a:lnTo>
                        <a:lnTo>
                          <a:pt x="711" y="2882"/>
                        </a:lnTo>
                        <a:lnTo>
                          <a:pt x="763" y="2885"/>
                        </a:lnTo>
                        <a:lnTo>
                          <a:pt x="816" y="2882"/>
                        </a:lnTo>
                        <a:lnTo>
                          <a:pt x="867" y="2874"/>
                        </a:lnTo>
                        <a:lnTo>
                          <a:pt x="919" y="2863"/>
                        </a:lnTo>
                        <a:lnTo>
                          <a:pt x="968" y="2846"/>
                        </a:lnTo>
                        <a:lnTo>
                          <a:pt x="1018" y="2824"/>
                        </a:lnTo>
                        <a:lnTo>
                          <a:pt x="1064" y="2796"/>
                        </a:lnTo>
                        <a:lnTo>
                          <a:pt x="1108" y="2765"/>
                        </a:lnTo>
                        <a:lnTo>
                          <a:pt x="1149" y="2728"/>
                        </a:lnTo>
                        <a:lnTo>
                          <a:pt x="2741" y="1187"/>
                        </a:lnTo>
                        <a:lnTo>
                          <a:pt x="2768" y="1158"/>
                        </a:lnTo>
                        <a:lnTo>
                          <a:pt x="2791" y="1125"/>
                        </a:lnTo>
                        <a:lnTo>
                          <a:pt x="2809" y="1091"/>
                        </a:lnTo>
                        <a:lnTo>
                          <a:pt x="2823" y="1055"/>
                        </a:lnTo>
                        <a:lnTo>
                          <a:pt x="2831" y="1018"/>
                        </a:lnTo>
                        <a:lnTo>
                          <a:pt x="2837" y="980"/>
                        </a:lnTo>
                        <a:lnTo>
                          <a:pt x="2837" y="942"/>
                        </a:lnTo>
                        <a:lnTo>
                          <a:pt x="2831" y="904"/>
                        </a:lnTo>
                        <a:lnTo>
                          <a:pt x="2823" y="867"/>
                        </a:lnTo>
                        <a:lnTo>
                          <a:pt x="2809" y="832"/>
                        </a:lnTo>
                        <a:lnTo>
                          <a:pt x="2791" y="797"/>
                        </a:lnTo>
                        <a:lnTo>
                          <a:pt x="2768" y="764"/>
                        </a:lnTo>
                        <a:lnTo>
                          <a:pt x="2741" y="734"/>
                        </a:lnTo>
                        <a:lnTo>
                          <a:pt x="2710" y="707"/>
                        </a:lnTo>
                        <a:lnTo>
                          <a:pt x="2677" y="685"/>
                        </a:lnTo>
                        <a:lnTo>
                          <a:pt x="2642" y="668"/>
                        </a:lnTo>
                        <a:lnTo>
                          <a:pt x="2605" y="654"/>
                        </a:lnTo>
                        <a:lnTo>
                          <a:pt x="2567" y="645"/>
                        </a:lnTo>
                        <a:lnTo>
                          <a:pt x="2528" y="641"/>
                        </a:lnTo>
                        <a:lnTo>
                          <a:pt x="2490" y="641"/>
                        </a:lnTo>
                        <a:lnTo>
                          <a:pt x="2452" y="645"/>
                        </a:lnTo>
                        <a:lnTo>
                          <a:pt x="2415" y="654"/>
                        </a:lnTo>
                        <a:lnTo>
                          <a:pt x="2377" y="668"/>
                        </a:lnTo>
                        <a:lnTo>
                          <a:pt x="2343" y="685"/>
                        </a:lnTo>
                        <a:lnTo>
                          <a:pt x="2309" y="707"/>
                        </a:lnTo>
                        <a:lnTo>
                          <a:pt x="2278" y="734"/>
                        </a:lnTo>
                        <a:lnTo>
                          <a:pt x="1082" y="1906"/>
                        </a:lnTo>
                        <a:lnTo>
                          <a:pt x="1062" y="1922"/>
                        </a:lnTo>
                        <a:lnTo>
                          <a:pt x="1040" y="1931"/>
                        </a:lnTo>
                        <a:lnTo>
                          <a:pt x="1017" y="1937"/>
                        </a:lnTo>
                        <a:lnTo>
                          <a:pt x="992" y="1937"/>
                        </a:lnTo>
                        <a:lnTo>
                          <a:pt x="969" y="1931"/>
                        </a:lnTo>
                        <a:lnTo>
                          <a:pt x="947" y="1922"/>
                        </a:lnTo>
                        <a:lnTo>
                          <a:pt x="927" y="1906"/>
                        </a:lnTo>
                        <a:lnTo>
                          <a:pt x="911" y="1887"/>
                        </a:lnTo>
                        <a:lnTo>
                          <a:pt x="900" y="1865"/>
                        </a:lnTo>
                        <a:lnTo>
                          <a:pt x="896" y="1842"/>
                        </a:lnTo>
                        <a:lnTo>
                          <a:pt x="896" y="1819"/>
                        </a:lnTo>
                        <a:lnTo>
                          <a:pt x="900" y="1796"/>
                        </a:lnTo>
                        <a:lnTo>
                          <a:pt x="911" y="1775"/>
                        </a:lnTo>
                        <a:lnTo>
                          <a:pt x="927" y="1755"/>
                        </a:lnTo>
                        <a:lnTo>
                          <a:pt x="2123" y="583"/>
                        </a:lnTo>
                        <a:lnTo>
                          <a:pt x="2165" y="546"/>
                        </a:lnTo>
                        <a:lnTo>
                          <a:pt x="2209" y="515"/>
                        </a:lnTo>
                        <a:lnTo>
                          <a:pt x="2255" y="488"/>
                        </a:lnTo>
                        <a:lnTo>
                          <a:pt x="2304" y="465"/>
                        </a:lnTo>
                        <a:lnTo>
                          <a:pt x="2354" y="449"/>
                        </a:lnTo>
                        <a:lnTo>
                          <a:pt x="2405" y="436"/>
                        </a:lnTo>
                        <a:lnTo>
                          <a:pt x="2457" y="429"/>
                        </a:lnTo>
                        <a:lnTo>
                          <a:pt x="2509" y="427"/>
                        </a:lnTo>
                        <a:lnTo>
                          <a:pt x="2562" y="429"/>
                        </a:lnTo>
                        <a:lnTo>
                          <a:pt x="2613" y="436"/>
                        </a:lnTo>
                        <a:lnTo>
                          <a:pt x="2665" y="449"/>
                        </a:lnTo>
                        <a:lnTo>
                          <a:pt x="2714" y="465"/>
                        </a:lnTo>
                        <a:lnTo>
                          <a:pt x="2763" y="488"/>
                        </a:lnTo>
                        <a:lnTo>
                          <a:pt x="2810" y="515"/>
                        </a:lnTo>
                        <a:lnTo>
                          <a:pt x="2854" y="546"/>
                        </a:lnTo>
                        <a:lnTo>
                          <a:pt x="2895" y="583"/>
                        </a:lnTo>
                        <a:lnTo>
                          <a:pt x="2932" y="623"/>
                        </a:lnTo>
                        <a:lnTo>
                          <a:pt x="2965" y="666"/>
                        </a:lnTo>
                        <a:lnTo>
                          <a:pt x="2993" y="713"/>
                        </a:lnTo>
                        <a:lnTo>
                          <a:pt x="3015" y="760"/>
                        </a:lnTo>
                        <a:lnTo>
                          <a:pt x="3032" y="809"/>
                        </a:lnTo>
                        <a:lnTo>
                          <a:pt x="3045" y="859"/>
                        </a:lnTo>
                        <a:lnTo>
                          <a:pt x="3053" y="910"/>
                        </a:lnTo>
                        <a:lnTo>
                          <a:pt x="3055" y="961"/>
                        </a:lnTo>
                        <a:lnTo>
                          <a:pt x="3053" y="1012"/>
                        </a:lnTo>
                        <a:lnTo>
                          <a:pt x="3045" y="1063"/>
                        </a:lnTo>
                        <a:lnTo>
                          <a:pt x="3032" y="1113"/>
                        </a:lnTo>
                        <a:lnTo>
                          <a:pt x="3015" y="1162"/>
                        </a:lnTo>
                        <a:lnTo>
                          <a:pt x="2993" y="1209"/>
                        </a:lnTo>
                        <a:lnTo>
                          <a:pt x="2965" y="1255"/>
                        </a:lnTo>
                        <a:lnTo>
                          <a:pt x="2932" y="1298"/>
                        </a:lnTo>
                        <a:lnTo>
                          <a:pt x="2895" y="1339"/>
                        </a:lnTo>
                        <a:lnTo>
                          <a:pt x="1303" y="2879"/>
                        </a:lnTo>
                        <a:lnTo>
                          <a:pt x="1255" y="2923"/>
                        </a:lnTo>
                        <a:lnTo>
                          <a:pt x="1203" y="2962"/>
                        </a:lnTo>
                        <a:lnTo>
                          <a:pt x="1150" y="2995"/>
                        </a:lnTo>
                        <a:lnTo>
                          <a:pt x="1094" y="3025"/>
                        </a:lnTo>
                        <a:lnTo>
                          <a:pt x="1036" y="3049"/>
                        </a:lnTo>
                        <a:lnTo>
                          <a:pt x="977" y="3068"/>
                        </a:lnTo>
                        <a:lnTo>
                          <a:pt x="917" y="3083"/>
                        </a:lnTo>
                        <a:lnTo>
                          <a:pt x="855" y="3092"/>
                        </a:lnTo>
                        <a:lnTo>
                          <a:pt x="794" y="3097"/>
                        </a:lnTo>
                        <a:lnTo>
                          <a:pt x="733" y="3097"/>
                        </a:lnTo>
                        <a:lnTo>
                          <a:pt x="671" y="3092"/>
                        </a:lnTo>
                        <a:lnTo>
                          <a:pt x="609" y="3083"/>
                        </a:lnTo>
                        <a:lnTo>
                          <a:pt x="549" y="3068"/>
                        </a:lnTo>
                        <a:lnTo>
                          <a:pt x="490" y="3049"/>
                        </a:lnTo>
                        <a:lnTo>
                          <a:pt x="433" y="3025"/>
                        </a:lnTo>
                        <a:lnTo>
                          <a:pt x="377" y="2995"/>
                        </a:lnTo>
                        <a:lnTo>
                          <a:pt x="323" y="2962"/>
                        </a:lnTo>
                        <a:lnTo>
                          <a:pt x="272" y="2923"/>
                        </a:lnTo>
                        <a:lnTo>
                          <a:pt x="224" y="2879"/>
                        </a:lnTo>
                        <a:lnTo>
                          <a:pt x="178" y="2832"/>
                        </a:lnTo>
                        <a:lnTo>
                          <a:pt x="139" y="2782"/>
                        </a:lnTo>
                        <a:lnTo>
                          <a:pt x="104" y="2729"/>
                        </a:lnTo>
                        <a:lnTo>
                          <a:pt x="75" y="2674"/>
                        </a:lnTo>
                        <a:lnTo>
                          <a:pt x="51" y="2617"/>
                        </a:lnTo>
                        <a:lnTo>
                          <a:pt x="30" y="2560"/>
                        </a:lnTo>
                        <a:lnTo>
                          <a:pt x="15" y="2501"/>
                        </a:lnTo>
                        <a:lnTo>
                          <a:pt x="5" y="2441"/>
                        </a:lnTo>
                        <a:lnTo>
                          <a:pt x="0" y="2381"/>
                        </a:lnTo>
                        <a:lnTo>
                          <a:pt x="0" y="2321"/>
                        </a:lnTo>
                        <a:lnTo>
                          <a:pt x="5" y="2260"/>
                        </a:lnTo>
                        <a:lnTo>
                          <a:pt x="15" y="2200"/>
                        </a:lnTo>
                        <a:lnTo>
                          <a:pt x="30" y="2141"/>
                        </a:lnTo>
                        <a:lnTo>
                          <a:pt x="51" y="2083"/>
                        </a:lnTo>
                        <a:lnTo>
                          <a:pt x="75" y="2027"/>
                        </a:lnTo>
                        <a:lnTo>
                          <a:pt x="104" y="1972"/>
                        </a:lnTo>
                        <a:lnTo>
                          <a:pt x="139" y="1920"/>
                        </a:lnTo>
                        <a:lnTo>
                          <a:pt x="178" y="1869"/>
                        </a:lnTo>
                        <a:lnTo>
                          <a:pt x="224" y="1822"/>
                        </a:lnTo>
                        <a:lnTo>
                          <a:pt x="1815" y="281"/>
                        </a:lnTo>
                        <a:lnTo>
                          <a:pt x="1872" y="230"/>
                        </a:lnTo>
                        <a:lnTo>
                          <a:pt x="1931" y="183"/>
                        </a:lnTo>
                        <a:lnTo>
                          <a:pt x="1992" y="143"/>
                        </a:lnTo>
                        <a:lnTo>
                          <a:pt x="2057" y="108"/>
                        </a:lnTo>
                        <a:lnTo>
                          <a:pt x="2123" y="76"/>
                        </a:lnTo>
                        <a:lnTo>
                          <a:pt x="2191" y="51"/>
                        </a:lnTo>
                        <a:lnTo>
                          <a:pt x="2261" y="31"/>
                        </a:lnTo>
                        <a:lnTo>
                          <a:pt x="2331" y="15"/>
                        </a:lnTo>
                        <a:lnTo>
                          <a:pt x="2402" y="5"/>
                        </a:lnTo>
                        <a:lnTo>
                          <a:pt x="2474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6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54" name="그룹 53">
                  <a:extLst>
                    <a:ext uri="{FF2B5EF4-FFF2-40B4-BE49-F238E27FC236}">
                      <a16:creationId xmlns:a16="http://schemas.microsoft.com/office/drawing/2014/main" id="{B7C4F90C-D8B6-874F-A1CC-808DAB5C9A78}"/>
                    </a:ext>
                  </a:extLst>
                </p:cNvPr>
                <p:cNvGrpSpPr/>
                <p:nvPr/>
              </p:nvGrpSpPr>
              <p:grpSpPr>
                <a:xfrm>
                  <a:off x="5393018" y="5569953"/>
                  <a:ext cx="276225" cy="276225"/>
                  <a:chOff x="5327429" y="6457721"/>
                  <a:chExt cx="276225" cy="276225"/>
                </a:xfrm>
              </p:grpSpPr>
              <p:sp>
                <p:nvSpPr>
                  <p:cNvPr id="62" name="타원 61">
                    <a:extLst>
                      <a:ext uri="{FF2B5EF4-FFF2-40B4-BE49-F238E27FC236}">
                        <a16:creationId xmlns:a16="http://schemas.microsoft.com/office/drawing/2014/main" id="{0965E4F8-1D83-704A-B63F-3FADCE0922AC}"/>
                      </a:ext>
                    </a:extLst>
                  </p:cNvPr>
                  <p:cNvSpPr/>
                  <p:nvPr/>
                </p:nvSpPr>
                <p:spPr>
                  <a:xfrm>
                    <a:off x="5327429" y="6457721"/>
                    <a:ext cx="276225" cy="27622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3" name="Freeform 11">
                    <a:extLst>
                      <a:ext uri="{FF2B5EF4-FFF2-40B4-BE49-F238E27FC236}">
                        <a16:creationId xmlns:a16="http://schemas.microsoft.com/office/drawing/2014/main" id="{458FA064-A4CE-9C4C-8352-EB81A6C300E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 flipH="1">
                    <a:off x="5407656" y="6536395"/>
                    <a:ext cx="111637" cy="137059"/>
                  </a:xfrm>
                  <a:custGeom>
                    <a:avLst/>
                    <a:gdLst>
                      <a:gd name="T0" fmla="*/ 1930 w 2831"/>
                      <a:gd name="T1" fmla="*/ 2787 h 3472"/>
                      <a:gd name="T2" fmla="*/ 1791 w 2831"/>
                      <a:gd name="T3" fmla="*/ 2855 h 3472"/>
                      <a:gd name="T4" fmla="*/ 2114 w 2831"/>
                      <a:gd name="T5" fmla="*/ 3172 h 3472"/>
                      <a:gd name="T6" fmla="*/ 2628 w 2831"/>
                      <a:gd name="T7" fmla="*/ 2656 h 3472"/>
                      <a:gd name="T8" fmla="*/ 2538 w 2831"/>
                      <a:gd name="T9" fmla="*/ 2529 h 3472"/>
                      <a:gd name="T10" fmla="*/ 1440 w 2831"/>
                      <a:gd name="T11" fmla="*/ 2529 h 3472"/>
                      <a:gd name="T12" fmla="*/ 914 w 2831"/>
                      <a:gd name="T13" fmla="*/ 2569 h 3472"/>
                      <a:gd name="T14" fmla="*/ 928 w 2831"/>
                      <a:gd name="T15" fmla="*/ 2433 h 3472"/>
                      <a:gd name="T16" fmla="*/ 807 w 2831"/>
                      <a:gd name="T17" fmla="*/ 2382 h 3472"/>
                      <a:gd name="T18" fmla="*/ 439 w 2831"/>
                      <a:gd name="T19" fmla="*/ 2514 h 3472"/>
                      <a:gd name="T20" fmla="*/ 470 w 2831"/>
                      <a:gd name="T21" fmla="*/ 2433 h 3472"/>
                      <a:gd name="T22" fmla="*/ 2186 w 2831"/>
                      <a:gd name="T23" fmla="*/ 2182 h 3472"/>
                      <a:gd name="T24" fmla="*/ 2642 w 2831"/>
                      <a:gd name="T25" fmla="*/ 2371 h 3472"/>
                      <a:gd name="T26" fmla="*/ 2831 w 2831"/>
                      <a:gd name="T27" fmla="*/ 2827 h 3472"/>
                      <a:gd name="T28" fmla="*/ 2642 w 2831"/>
                      <a:gd name="T29" fmla="*/ 3283 h 3472"/>
                      <a:gd name="T30" fmla="*/ 2186 w 2831"/>
                      <a:gd name="T31" fmla="*/ 3472 h 3472"/>
                      <a:gd name="T32" fmla="*/ 1729 w 2831"/>
                      <a:gd name="T33" fmla="*/ 3283 h 3472"/>
                      <a:gd name="T34" fmla="*/ 1540 w 2831"/>
                      <a:gd name="T35" fmla="*/ 2827 h 3472"/>
                      <a:gd name="T36" fmla="*/ 1729 w 2831"/>
                      <a:gd name="T37" fmla="*/ 2371 h 3472"/>
                      <a:gd name="T38" fmla="*/ 2186 w 2831"/>
                      <a:gd name="T39" fmla="*/ 2182 h 3472"/>
                      <a:gd name="T40" fmla="*/ 1540 w 2831"/>
                      <a:gd name="T41" fmla="*/ 2083 h 3472"/>
                      <a:gd name="T42" fmla="*/ 914 w 2831"/>
                      <a:gd name="T43" fmla="*/ 2123 h 3472"/>
                      <a:gd name="T44" fmla="*/ 928 w 2831"/>
                      <a:gd name="T45" fmla="*/ 1986 h 3472"/>
                      <a:gd name="T46" fmla="*/ 807 w 2831"/>
                      <a:gd name="T47" fmla="*/ 1957 h 3472"/>
                      <a:gd name="T48" fmla="*/ 439 w 2831"/>
                      <a:gd name="T49" fmla="*/ 2088 h 3472"/>
                      <a:gd name="T50" fmla="*/ 470 w 2831"/>
                      <a:gd name="T51" fmla="*/ 2007 h 3472"/>
                      <a:gd name="T52" fmla="*/ 944 w 2831"/>
                      <a:gd name="T53" fmla="*/ 1588 h 3472"/>
                      <a:gd name="T54" fmla="*/ 1786 w 2831"/>
                      <a:gd name="T55" fmla="*/ 1702 h 3472"/>
                      <a:gd name="T56" fmla="*/ 904 w 2831"/>
                      <a:gd name="T57" fmla="*/ 1716 h 3472"/>
                      <a:gd name="T58" fmla="*/ 944 w 2831"/>
                      <a:gd name="T59" fmla="*/ 1588 h 3472"/>
                      <a:gd name="T60" fmla="*/ 800 w 2831"/>
                      <a:gd name="T61" fmla="*/ 1548 h 3472"/>
                      <a:gd name="T62" fmla="*/ 430 w 2831"/>
                      <a:gd name="T63" fmla="*/ 1656 h 3472"/>
                      <a:gd name="T64" fmla="*/ 484 w 2831"/>
                      <a:gd name="T65" fmla="*/ 1589 h 3472"/>
                      <a:gd name="T66" fmla="*/ 1738 w 2831"/>
                      <a:gd name="T67" fmla="*/ 1140 h 3472"/>
                      <a:gd name="T68" fmla="*/ 1778 w 2831"/>
                      <a:gd name="T69" fmla="*/ 1269 h 3472"/>
                      <a:gd name="T70" fmla="*/ 896 w 2831"/>
                      <a:gd name="T71" fmla="*/ 1255 h 3472"/>
                      <a:gd name="T72" fmla="*/ 769 w 2831"/>
                      <a:gd name="T73" fmla="*/ 1030 h 3472"/>
                      <a:gd name="T74" fmla="*/ 616 w 2831"/>
                      <a:gd name="T75" fmla="*/ 1312 h 3472"/>
                      <a:gd name="T76" fmla="*/ 423 w 2831"/>
                      <a:gd name="T77" fmla="*/ 1202 h 3472"/>
                      <a:gd name="T78" fmla="*/ 496 w 2831"/>
                      <a:gd name="T79" fmla="*/ 1154 h 3472"/>
                      <a:gd name="T80" fmla="*/ 548 w 2831"/>
                      <a:gd name="T81" fmla="*/ 372 h 3472"/>
                      <a:gd name="T82" fmla="*/ 681 w 2831"/>
                      <a:gd name="T83" fmla="*/ 618 h 3472"/>
                      <a:gd name="T84" fmla="*/ 1588 w 2831"/>
                      <a:gd name="T85" fmla="*/ 597 h 3472"/>
                      <a:gd name="T86" fmla="*/ 1683 w 2831"/>
                      <a:gd name="T87" fmla="*/ 347 h 3472"/>
                      <a:gd name="T88" fmla="*/ 2201 w 2831"/>
                      <a:gd name="T89" fmla="*/ 438 h 3472"/>
                      <a:gd name="T90" fmla="*/ 2118 w 2831"/>
                      <a:gd name="T91" fmla="*/ 2037 h 3472"/>
                      <a:gd name="T92" fmla="*/ 1412 w 2831"/>
                      <a:gd name="T93" fmla="*/ 3005 h 3472"/>
                      <a:gd name="T94" fmla="*/ 47 w 2831"/>
                      <a:gd name="T95" fmla="*/ 3054 h 3472"/>
                      <a:gd name="T96" fmla="*/ 21 w 2831"/>
                      <a:gd name="T97" fmla="*/ 455 h 3472"/>
                      <a:gd name="T98" fmla="*/ 1118 w 2831"/>
                      <a:gd name="T99" fmla="*/ 99 h 3472"/>
                      <a:gd name="T100" fmla="*/ 1053 w 2831"/>
                      <a:gd name="T101" fmla="*/ 211 h 3472"/>
                      <a:gd name="T102" fmla="*/ 1182 w 2831"/>
                      <a:gd name="T103" fmla="*/ 211 h 3472"/>
                      <a:gd name="T104" fmla="*/ 1118 w 2831"/>
                      <a:gd name="T105" fmla="*/ 99 h 3472"/>
                      <a:gd name="T106" fmla="*/ 1268 w 2831"/>
                      <a:gd name="T107" fmla="*/ 85 h 3472"/>
                      <a:gd name="T108" fmla="*/ 1328 w 2831"/>
                      <a:gd name="T109" fmla="*/ 238 h 3472"/>
                      <a:gd name="T110" fmla="*/ 1564 w 2831"/>
                      <a:gd name="T111" fmla="*/ 312 h 3472"/>
                      <a:gd name="T112" fmla="*/ 1547 w 2831"/>
                      <a:gd name="T113" fmla="*/ 503 h 3472"/>
                      <a:gd name="T114" fmla="*/ 711 w 2831"/>
                      <a:gd name="T115" fmla="*/ 521 h 3472"/>
                      <a:gd name="T116" fmla="*/ 657 w 2831"/>
                      <a:gd name="T117" fmla="*/ 338 h 3472"/>
                      <a:gd name="T118" fmla="*/ 889 w 2831"/>
                      <a:gd name="T119" fmla="*/ 245 h 3472"/>
                      <a:gd name="T120" fmla="*/ 954 w 2831"/>
                      <a:gd name="T121" fmla="*/ 112 h 34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2831" h="3472">
                        <a:moveTo>
                          <a:pt x="2538" y="2529"/>
                        </a:moveTo>
                        <a:lnTo>
                          <a:pt x="2517" y="2531"/>
                        </a:lnTo>
                        <a:lnTo>
                          <a:pt x="2496" y="2537"/>
                        </a:lnTo>
                        <a:lnTo>
                          <a:pt x="2476" y="2547"/>
                        </a:lnTo>
                        <a:lnTo>
                          <a:pt x="2459" y="2563"/>
                        </a:lnTo>
                        <a:lnTo>
                          <a:pt x="2124" y="2939"/>
                        </a:lnTo>
                        <a:lnTo>
                          <a:pt x="1950" y="2800"/>
                        </a:lnTo>
                        <a:lnTo>
                          <a:pt x="1930" y="2787"/>
                        </a:lnTo>
                        <a:lnTo>
                          <a:pt x="1909" y="2780"/>
                        </a:lnTo>
                        <a:lnTo>
                          <a:pt x="1888" y="2778"/>
                        </a:lnTo>
                        <a:lnTo>
                          <a:pt x="1866" y="2780"/>
                        </a:lnTo>
                        <a:lnTo>
                          <a:pt x="1845" y="2787"/>
                        </a:lnTo>
                        <a:lnTo>
                          <a:pt x="1826" y="2799"/>
                        </a:lnTo>
                        <a:lnTo>
                          <a:pt x="1810" y="2814"/>
                        </a:lnTo>
                        <a:lnTo>
                          <a:pt x="1797" y="2834"/>
                        </a:lnTo>
                        <a:lnTo>
                          <a:pt x="1791" y="2855"/>
                        </a:lnTo>
                        <a:lnTo>
                          <a:pt x="1788" y="2876"/>
                        </a:lnTo>
                        <a:lnTo>
                          <a:pt x="1791" y="2899"/>
                        </a:lnTo>
                        <a:lnTo>
                          <a:pt x="1797" y="2920"/>
                        </a:lnTo>
                        <a:lnTo>
                          <a:pt x="1809" y="2938"/>
                        </a:lnTo>
                        <a:lnTo>
                          <a:pt x="1826" y="2954"/>
                        </a:lnTo>
                        <a:lnTo>
                          <a:pt x="2073" y="3152"/>
                        </a:lnTo>
                        <a:lnTo>
                          <a:pt x="2093" y="3165"/>
                        </a:lnTo>
                        <a:lnTo>
                          <a:pt x="2114" y="3172"/>
                        </a:lnTo>
                        <a:lnTo>
                          <a:pt x="2135" y="3174"/>
                        </a:lnTo>
                        <a:lnTo>
                          <a:pt x="2156" y="3172"/>
                        </a:lnTo>
                        <a:lnTo>
                          <a:pt x="2175" y="3166"/>
                        </a:lnTo>
                        <a:lnTo>
                          <a:pt x="2194" y="3155"/>
                        </a:lnTo>
                        <a:lnTo>
                          <a:pt x="2210" y="3142"/>
                        </a:lnTo>
                        <a:lnTo>
                          <a:pt x="2607" y="2694"/>
                        </a:lnTo>
                        <a:lnTo>
                          <a:pt x="2620" y="2676"/>
                        </a:lnTo>
                        <a:lnTo>
                          <a:pt x="2628" y="2656"/>
                        </a:lnTo>
                        <a:lnTo>
                          <a:pt x="2633" y="2633"/>
                        </a:lnTo>
                        <a:lnTo>
                          <a:pt x="2631" y="2612"/>
                        </a:lnTo>
                        <a:lnTo>
                          <a:pt x="2625" y="2591"/>
                        </a:lnTo>
                        <a:lnTo>
                          <a:pt x="2615" y="2571"/>
                        </a:lnTo>
                        <a:lnTo>
                          <a:pt x="2599" y="2555"/>
                        </a:lnTo>
                        <a:lnTo>
                          <a:pt x="2580" y="2542"/>
                        </a:lnTo>
                        <a:lnTo>
                          <a:pt x="2560" y="2534"/>
                        </a:lnTo>
                        <a:lnTo>
                          <a:pt x="2538" y="2529"/>
                        </a:lnTo>
                        <a:close/>
                        <a:moveTo>
                          <a:pt x="944" y="2430"/>
                        </a:moveTo>
                        <a:lnTo>
                          <a:pt x="1391" y="2430"/>
                        </a:lnTo>
                        <a:lnTo>
                          <a:pt x="1406" y="2433"/>
                        </a:lnTo>
                        <a:lnTo>
                          <a:pt x="1420" y="2440"/>
                        </a:lnTo>
                        <a:lnTo>
                          <a:pt x="1431" y="2450"/>
                        </a:lnTo>
                        <a:lnTo>
                          <a:pt x="1438" y="2464"/>
                        </a:lnTo>
                        <a:lnTo>
                          <a:pt x="1440" y="2480"/>
                        </a:lnTo>
                        <a:lnTo>
                          <a:pt x="1440" y="2529"/>
                        </a:lnTo>
                        <a:lnTo>
                          <a:pt x="1438" y="2545"/>
                        </a:lnTo>
                        <a:lnTo>
                          <a:pt x="1431" y="2559"/>
                        </a:lnTo>
                        <a:lnTo>
                          <a:pt x="1420" y="2569"/>
                        </a:lnTo>
                        <a:lnTo>
                          <a:pt x="1406" y="2577"/>
                        </a:lnTo>
                        <a:lnTo>
                          <a:pt x="1391" y="2579"/>
                        </a:lnTo>
                        <a:lnTo>
                          <a:pt x="944" y="2579"/>
                        </a:lnTo>
                        <a:lnTo>
                          <a:pt x="928" y="2577"/>
                        </a:lnTo>
                        <a:lnTo>
                          <a:pt x="914" y="2569"/>
                        </a:lnTo>
                        <a:lnTo>
                          <a:pt x="904" y="2559"/>
                        </a:lnTo>
                        <a:lnTo>
                          <a:pt x="896" y="2545"/>
                        </a:lnTo>
                        <a:lnTo>
                          <a:pt x="894" y="2529"/>
                        </a:lnTo>
                        <a:lnTo>
                          <a:pt x="894" y="2480"/>
                        </a:lnTo>
                        <a:lnTo>
                          <a:pt x="896" y="2464"/>
                        </a:lnTo>
                        <a:lnTo>
                          <a:pt x="904" y="2450"/>
                        </a:lnTo>
                        <a:lnTo>
                          <a:pt x="914" y="2440"/>
                        </a:lnTo>
                        <a:lnTo>
                          <a:pt x="928" y="2433"/>
                        </a:lnTo>
                        <a:lnTo>
                          <a:pt x="944" y="2430"/>
                        </a:lnTo>
                        <a:close/>
                        <a:moveTo>
                          <a:pt x="769" y="2319"/>
                        </a:moveTo>
                        <a:lnTo>
                          <a:pt x="783" y="2322"/>
                        </a:lnTo>
                        <a:lnTo>
                          <a:pt x="795" y="2330"/>
                        </a:lnTo>
                        <a:lnTo>
                          <a:pt x="805" y="2341"/>
                        </a:lnTo>
                        <a:lnTo>
                          <a:pt x="810" y="2355"/>
                        </a:lnTo>
                        <a:lnTo>
                          <a:pt x="810" y="2368"/>
                        </a:lnTo>
                        <a:lnTo>
                          <a:pt x="807" y="2382"/>
                        </a:lnTo>
                        <a:lnTo>
                          <a:pt x="800" y="2395"/>
                        </a:lnTo>
                        <a:lnTo>
                          <a:pt x="616" y="2600"/>
                        </a:lnTo>
                        <a:lnTo>
                          <a:pt x="606" y="2608"/>
                        </a:lnTo>
                        <a:lnTo>
                          <a:pt x="594" y="2613"/>
                        </a:lnTo>
                        <a:lnTo>
                          <a:pt x="581" y="2616"/>
                        </a:lnTo>
                        <a:lnTo>
                          <a:pt x="567" y="2612"/>
                        </a:lnTo>
                        <a:lnTo>
                          <a:pt x="553" y="2605"/>
                        </a:lnTo>
                        <a:lnTo>
                          <a:pt x="439" y="2514"/>
                        </a:lnTo>
                        <a:lnTo>
                          <a:pt x="430" y="2503"/>
                        </a:lnTo>
                        <a:lnTo>
                          <a:pt x="423" y="2490"/>
                        </a:lnTo>
                        <a:lnTo>
                          <a:pt x="422" y="2477"/>
                        </a:lnTo>
                        <a:lnTo>
                          <a:pt x="425" y="2463"/>
                        </a:lnTo>
                        <a:lnTo>
                          <a:pt x="432" y="2449"/>
                        </a:lnTo>
                        <a:lnTo>
                          <a:pt x="442" y="2440"/>
                        </a:lnTo>
                        <a:lnTo>
                          <a:pt x="456" y="2435"/>
                        </a:lnTo>
                        <a:lnTo>
                          <a:pt x="470" y="2433"/>
                        </a:lnTo>
                        <a:lnTo>
                          <a:pt x="484" y="2436"/>
                        </a:lnTo>
                        <a:lnTo>
                          <a:pt x="496" y="2443"/>
                        </a:lnTo>
                        <a:lnTo>
                          <a:pt x="576" y="2507"/>
                        </a:lnTo>
                        <a:lnTo>
                          <a:pt x="731" y="2334"/>
                        </a:lnTo>
                        <a:lnTo>
                          <a:pt x="742" y="2324"/>
                        </a:lnTo>
                        <a:lnTo>
                          <a:pt x="755" y="2320"/>
                        </a:lnTo>
                        <a:lnTo>
                          <a:pt x="769" y="2319"/>
                        </a:lnTo>
                        <a:close/>
                        <a:moveTo>
                          <a:pt x="2186" y="2182"/>
                        </a:moveTo>
                        <a:lnTo>
                          <a:pt x="2251" y="2185"/>
                        </a:lnTo>
                        <a:lnTo>
                          <a:pt x="2316" y="2196"/>
                        </a:lnTo>
                        <a:lnTo>
                          <a:pt x="2378" y="2212"/>
                        </a:lnTo>
                        <a:lnTo>
                          <a:pt x="2437" y="2233"/>
                        </a:lnTo>
                        <a:lnTo>
                          <a:pt x="2494" y="2260"/>
                        </a:lnTo>
                        <a:lnTo>
                          <a:pt x="2546" y="2293"/>
                        </a:lnTo>
                        <a:lnTo>
                          <a:pt x="2596" y="2329"/>
                        </a:lnTo>
                        <a:lnTo>
                          <a:pt x="2642" y="2371"/>
                        </a:lnTo>
                        <a:lnTo>
                          <a:pt x="2683" y="2417"/>
                        </a:lnTo>
                        <a:lnTo>
                          <a:pt x="2721" y="2466"/>
                        </a:lnTo>
                        <a:lnTo>
                          <a:pt x="2753" y="2520"/>
                        </a:lnTo>
                        <a:lnTo>
                          <a:pt x="2780" y="2577"/>
                        </a:lnTo>
                        <a:lnTo>
                          <a:pt x="2802" y="2636"/>
                        </a:lnTo>
                        <a:lnTo>
                          <a:pt x="2818" y="2698"/>
                        </a:lnTo>
                        <a:lnTo>
                          <a:pt x="2828" y="2761"/>
                        </a:lnTo>
                        <a:lnTo>
                          <a:pt x="2831" y="2827"/>
                        </a:lnTo>
                        <a:lnTo>
                          <a:pt x="2828" y="2893"/>
                        </a:lnTo>
                        <a:lnTo>
                          <a:pt x="2818" y="2958"/>
                        </a:lnTo>
                        <a:lnTo>
                          <a:pt x="2802" y="3019"/>
                        </a:lnTo>
                        <a:lnTo>
                          <a:pt x="2780" y="3079"/>
                        </a:lnTo>
                        <a:lnTo>
                          <a:pt x="2753" y="3134"/>
                        </a:lnTo>
                        <a:lnTo>
                          <a:pt x="2721" y="3188"/>
                        </a:lnTo>
                        <a:lnTo>
                          <a:pt x="2683" y="3237"/>
                        </a:lnTo>
                        <a:lnTo>
                          <a:pt x="2642" y="3283"/>
                        </a:lnTo>
                        <a:lnTo>
                          <a:pt x="2596" y="3325"/>
                        </a:lnTo>
                        <a:lnTo>
                          <a:pt x="2546" y="3362"/>
                        </a:lnTo>
                        <a:lnTo>
                          <a:pt x="2494" y="3394"/>
                        </a:lnTo>
                        <a:lnTo>
                          <a:pt x="2437" y="3421"/>
                        </a:lnTo>
                        <a:lnTo>
                          <a:pt x="2378" y="3443"/>
                        </a:lnTo>
                        <a:lnTo>
                          <a:pt x="2316" y="3459"/>
                        </a:lnTo>
                        <a:lnTo>
                          <a:pt x="2251" y="3469"/>
                        </a:lnTo>
                        <a:lnTo>
                          <a:pt x="2186" y="3472"/>
                        </a:lnTo>
                        <a:lnTo>
                          <a:pt x="2120" y="3469"/>
                        </a:lnTo>
                        <a:lnTo>
                          <a:pt x="2055" y="3459"/>
                        </a:lnTo>
                        <a:lnTo>
                          <a:pt x="1993" y="3443"/>
                        </a:lnTo>
                        <a:lnTo>
                          <a:pt x="1934" y="3421"/>
                        </a:lnTo>
                        <a:lnTo>
                          <a:pt x="1877" y="3394"/>
                        </a:lnTo>
                        <a:lnTo>
                          <a:pt x="1825" y="3362"/>
                        </a:lnTo>
                        <a:lnTo>
                          <a:pt x="1775" y="3325"/>
                        </a:lnTo>
                        <a:lnTo>
                          <a:pt x="1729" y="3283"/>
                        </a:lnTo>
                        <a:lnTo>
                          <a:pt x="1688" y="3237"/>
                        </a:lnTo>
                        <a:lnTo>
                          <a:pt x="1650" y="3188"/>
                        </a:lnTo>
                        <a:lnTo>
                          <a:pt x="1618" y="3134"/>
                        </a:lnTo>
                        <a:lnTo>
                          <a:pt x="1591" y="3079"/>
                        </a:lnTo>
                        <a:lnTo>
                          <a:pt x="1569" y="3019"/>
                        </a:lnTo>
                        <a:lnTo>
                          <a:pt x="1553" y="2958"/>
                        </a:lnTo>
                        <a:lnTo>
                          <a:pt x="1543" y="2893"/>
                        </a:lnTo>
                        <a:lnTo>
                          <a:pt x="1540" y="2827"/>
                        </a:lnTo>
                        <a:lnTo>
                          <a:pt x="1543" y="2761"/>
                        </a:lnTo>
                        <a:lnTo>
                          <a:pt x="1553" y="2698"/>
                        </a:lnTo>
                        <a:lnTo>
                          <a:pt x="1569" y="2636"/>
                        </a:lnTo>
                        <a:lnTo>
                          <a:pt x="1591" y="2577"/>
                        </a:lnTo>
                        <a:lnTo>
                          <a:pt x="1618" y="2520"/>
                        </a:lnTo>
                        <a:lnTo>
                          <a:pt x="1650" y="2466"/>
                        </a:lnTo>
                        <a:lnTo>
                          <a:pt x="1688" y="2417"/>
                        </a:lnTo>
                        <a:lnTo>
                          <a:pt x="1729" y="2371"/>
                        </a:lnTo>
                        <a:lnTo>
                          <a:pt x="1775" y="2329"/>
                        </a:lnTo>
                        <a:lnTo>
                          <a:pt x="1825" y="2293"/>
                        </a:lnTo>
                        <a:lnTo>
                          <a:pt x="1877" y="2260"/>
                        </a:lnTo>
                        <a:lnTo>
                          <a:pt x="1934" y="2233"/>
                        </a:lnTo>
                        <a:lnTo>
                          <a:pt x="1993" y="2212"/>
                        </a:lnTo>
                        <a:lnTo>
                          <a:pt x="2055" y="2196"/>
                        </a:lnTo>
                        <a:lnTo>
                          <a:pt x="2120" y="2185"/>
                        </a:lnTo>
                        <a:lnTo>
                          <a:pt x="2186" y="2182"/>
                        </a:lnTo>
                        <a:close/>
                        <a:moveTo>
                          <a:pt x="944" y="1984"/>
                        </a:moveTo>
                        <a:lnTo>
                          <a:pt x="1491" y="1984"/>
                        </a:lnTo>
                        <a:lnTo>
                          <a:pt x="1505" y="1986"/>
                        </a:lnTo>
                        <a:lnTo>
                          <a:pt x="1519" y="1994"/>
                        </a:lnTo>
                        <a:lnTo>
                          <a:pt x="1531" y="2004"/>
                        </a:lnTo>
                        <a:lnTo>
                          <a:pt x="1537" y="2018"/>
                        </a:lnTo>
                        <a:lnTo>
                          <a:pt x="1540" y="2034"/>
                        </a:lnTo>
                        <a:lnTo>
                          <a:pt x="1540" y="2083"/>
                        </a:lnTo>
                        <a:lnTo>
                          <a:pt x="1537" y="2099"/>
                        </a:lnTo>
                        <a:lnTo>
                          <a:pt x="1531" y="2113"/>
                        </a:lnTo>
                        <a:lnTo>
                          <a:pt x="1519" y="2123"/>
                        </a:lnTo>
                        <a:lnTo>
                          <a:pt x="1505" y="2131"/>
                        </a:lnTo>
                        <a:lnTo>
                          <a:pt x="1491" y="2133"/>
                        </a:lnTo>
                        <a:lnTo>
                          <a:pt x="944" y="2133"/>
                        </a:lnTo>
                        <a:lnTo>
                          <a:pt x="928" y="2131"/>
                        </a:lnTo>
                        <a:lnTo>
                          <a:pt x="914" y="2123"/>
                        </a:lnTo>
                        <a:lnTo>
                          <a:pt x="904" y="2113"/>
                        </a:lnTo>
                        <a:lnTo>
                          <a:pt x="896" y="2099"/>
                        </a:lnTo>
                        <a:lnTo>
                          <a:pt x="894" y="2083"/>
                        </a:lnTo>
                        <a:lnTo>
                          <a:pt x="894" y="2034"/>
                        </a:lnTo>
                        <a:lnTo>
                          <a:pt x="896" y="2018"/>
                        </a:lnTo>
                        <a:lnTo>
                          <a:pt x="904" y="2004"/>
                        </a:lnTo>
                        <a:lnTo>
                          <a:pt x="914" y="1994"/>
                        </a:lnTo>
                        <a:lnTo>
                          <a:pt x="928" y="1986"/>
                        </a:lnTo>
                        <a:lnTo>
                          <a:pt x="944" y="1984"/>
                        </a:lnTo>
                        <a:close/>
                        <a:moveTo>
                          <a:pt x="769" y="1894"/>
                        </a:moveTo>
                        <a:lnTo>
                          <a:pt x="783" y="1897"/>
                        </a:lnTo>
                        <a:lnTo>
                          <a:pt x="795" y="1905"/>
                        </a:lnTo>
                        <a:lnTo>
                          <a:pt x="805" y="1916"/>
                        </a:lnTo>
                        <a:lnTo>
                          <a:pt x="810" y="1930"/>
                        </a:lnTo>
                        <a:lnTo>
                          <a:pt x="810" y="1943"/>
                        </a:lnTo>
                        <a:lnTo>
                          <a:pt x="807" y="1957"/>
                        </a:lnTo>
                        <a:lnTo>
                          <a:pt x="800" y="1970"/>
                        </a:lnTo>
                        <a:lnTo>
                          <a:pt x="616" y="2175"/>
                        </a:lnTo>
                        <a:lnTo>
                          <a:pt x="606" y="2183"/>
                        </a:lnTo>
                        <a:lnTo>
                          <a:pt x="594" y="2188"/>
                        </a:lnTo>
                        <a:lnTo>
                          <a:pt x="581" y="2191"/>
                        </a:lnTo>
                        <a:lnTo>
                          <a:pt x="567" y="2187"/>
                        </a:lnTo>
                        <a:lnTo>
                          <a:pt x="553" y="2180"/>
                        </a:lnTo>
                        <a:lnTo>
                          <a:pt x="439" y="2088"/>
                        </a:lnTo>
                        <a:lnTo>
                          <a:pt x="430" y="2078"/>
                        </a:lnTo>
                        <a:lnTo>
                          <a:pt x="423" y="2065"/>
                        </a:lnTo>
                        <a:lnTo>
                          <a:pt x="422" y="2052"/>
                        </a:lnTo>
                        <a:lnTo>
                          <a:pt x="425" y="2038"/>
                        </a:lnTo>
                        <a:lnTo>
                          <a:pt x="432" y="2024"/>
                        </a:lnTo>
                        <a:lnTo>
                          <a:pt x="442" y="2015"/>
                        </a:lnTo>
                        <a:lnTo>
                          <a:pt x="456" y="2010"/>
                        </a:lnTo>
                        <a:lnTo>
                          <a:pt x="470" y="2007"/>
                        </a:lnTo>
                        <a:lnTo>
                          <a:pt x="484" y="2011"/>
                        </a:lnTo>
                        <a:lnTo>
                          <a:pt x="496" y="2018"/>
                        </a:lnTo>
                        <a:lnTo>
                          <a:pt x="576" y="2082"/>
                        </a:lnTo>
                        <a:lnTo>
                          <a:pt x="731" y="1909"/>
                        </a:lnTo>
                        <a:lnTo>
                          <a:pt x="742" y="1899"/>
                        </a:lnTo>
                        <a:lnTo>
                          <a:pt x="755" y="1895"/>
                        </a:lnTo>
                        <a:lnTo>
                          <a:pt x="769" y="1894"/>
                        </a:lnTo>
                        <a:close/>
                        <a:moveTo>
                          <a:pt x="944" y="1588"/>
                        </a:moveTo>
                        <a:lnTo>
                          <a:pt x="1738" y="1588"/>
                        </a:lnTo>
                        <a:lnTo>
                          <a:pt x="1754" y="1590"/>
                        </a:lnTo>
                        <a:lnTo>
                          <a:pt x="1768" y="1597"/>
                        </a:lnTo>
                        <a:lnTo>
                          <a:pt x="1778" y="1608"/>
                        </a:lnTo>
                        <a:lnTo>
                          <a:pt x="1786" y="1621"/>
                        </a:lnTo>
                        <a:lnTo>
                          <a:pt x="1788" y="1637"/>
                        </a:lnTo>
                        <a:lnTo>
                          <a:pt x="1788" y="1687"/>
                        </a:lnTo>
                        <a:lnTo>
                          <a:pt x="1786" y="1702"/>
                        </a:lnTo>
                        <a:lnTo>
                          <a:pt x="1778" y="1716"/>
                        </a:lnTo>
                        <a:lnTo>
                          <a:pt x="1768" y="1727"/>
                        </a:lnTo>
                        <a:lnTo>
                          <a:pt x="1754" y="1734"/>
                        </a:lnTo>
                        <a:lnTo>
                          <a:pt x="1738" y="1736"/>
                        </a:lnTo>
                        <a:lnTo>
                          <a:pt x="944" y="1736"/>
                        </a:lnTo>
                        <a:lnTo>
                          <a:pt x="928" y="1734"/>
                        </a:lnTo>
                        <a:lnTo>
                          <a:pt x="914" y="1727"/>
                        </a:lnTo>
                        <a:lnTo>
                          <a:pt x="904" y="1716"/>
                        </a:lnTo>
                        <a:lnTo>
                          <a:pt x="896" y="1702"/>
                        </a:lnTo>
                        <a:lnTo>
                          <a:pt x="894" y="1687"/>
                        </a:lnTo>
                        <a:lnTo>
                          <a:pt x="894" y="1637"/>
                        </a:lnTo>
                        <a:lnTo>
                          <a:pt x="896" y="1621"/>
                        </a:lnTo>
                        <a:lnTo>
                          <a:pt x="904" y="1608"/>
                        </a:lnTo>
                        <a:lnTo>
                          <a:pt x="914" y="1597"/>
                        </a:lnTo>
                        <a:lnTo>
                          <a:pt x="928" y="1590"/>
                        </a:lnTo>
                        <a:lnTo>
                          <a:pt x="944" y="1588"/>
                        </a:lnTo>
                        <a:close/>
                        <a:moveTo>
                          <a:pt x="769" y="1472"/>
                        </a:moveTo>
                        <a:lnTo>
                          <a:pt x="783" y="1475"/>
                        </a:lnTo>
                        <a:lnTo>
                          <a:pt x="795" y="1483"/>
                        </a:lnTo>
                        <a:lnTo>
                          <a:pt x="805" y="1494"/>
                        </a:lnTo>
                        <a:lnTo>
                          <a:pt x="810" y="1508"/>
                        </a:lnTo>
                        <a:lnTo>
                          <a:pt x="810" y="1521"/>
                        </a:lnTo>
                        <a:lnTo>
                          <a:pt x="807" y="1535"/>
                        </a:lnTo>
                        <a:lnTo>
                          <a:pt x="800" y="1548"/>
                        </a:lnTo>
                        <a:lnTo>
                          <a:pt x="616" y="1753"/>
                        </a:lnTo>
                        <a:lnTo>
                          <a:pt x="606" y="1761"/>
                        </a:lnTo>
                        <a:lnTo>
                          <a:pt x="594" y="1767"/>
                        </a:lnTo>
                        <a:lnTo>
                          <a:pt x="581" y="1769"/>
                        </a:lnTo>
                        <a:lnTo>
                          <a:pt x="567" y="1765"/>
                        </a:lnTo>
                        <a:lnTo>
                          <a:pt x="553" y="1758"/>
                        </a:lnTo>
                        <a:lnTo>
                          <a:pt x="439" y="1667"/>
                        </a:lnTo>
                        <a:lnTo>
                          <a:pt x="430" y="1656"/>
                        </a:lnTo>
                        <a:lnTo>
                          <a:pt x="423" y="1643"/>
                        </a:lnTo>
                        <a:lnTo>
                          <a:pt x="422" y="1630"/>
                        </a:lnTo>
                        <a:lnTo>
                          <a:pt x="425" y="1615"/>
                        </a:lnTo>
                        <a:lnTo>
                          <a:pt x="432" y="1602"/>
                        </a:lnTo>
                        <a:lnTo>
                          <a:pt x="442" y="1593"/>
                        </a:lnTo>
                        <a:lnTo>
                          <a:pt x="456" y="1588"/>
                        </a:lnTo>
                        <a:lnTo>
                          <a:pt x="470" y="1586"/>
                        </a:lnTo>
                        <a:lnTo>
                          <a:pt x="484" y="1589"/>
                        </a:lnTo>
                        <a:lnTo>
                          <a:pt x="496" y="1596"/>
                        </a:lnTo>
                        <a:lnTo>
                          <a:pt x="576" y="1660"/>
                        </a:lnTo>
                        <a:lnTo>
                          <a:pt x="731" y="1487"/>
                        </a:lnTo>
                        <a:lnTo>
                          <a:pt x="742" y="1477"/>
                        </a:lnTo>
                        <a:lnTo>
                          <a:pt x="755" y="1473"/>
                        </a:lnTo>
                        <a:lnTo>
                          <a:pt x="769" y="1472"/>
                        </a:lnTo>
                        <a:close/>
                        <a:moveTo>
                          <a:pt x="944" y="1140"/>
                        </a:moveTo>
                        <a:lnTo>
                          <a:pt x="1738" y="1140"/>
                        </a:lnTo>
                        <a:lnTo>
                          <a:pt x="1754" y="1144"/>
                        </a:lnTo>
                        <a:lnTo>
                          <a:pt x="1768" y="1150"/>
                        </a:lnTo>
                        <a:lnTo>
                          <a:pt x="1778" y="1162"/>
                        </a:lnTo>
                        <a:lnTo>
                          <a:pt x="1786" y="1175"/>
                        </a:lnTo>
                        <a:lnTo>
                          <a:pt x="1788" y="1190"/>
                        </a:lnTo>
                        <a:lnTo>
                          <a:pt x="1788" y="1240"/>
                        </a:lnTo>
                        <a:lnTo>
                          <a:pt x="1786" y="1255"/>
                        </a:lnTo>
                        <a:lnTo>
                          <a:pt x="1778" y="1269"/>
                        </a:lnTo>
                        <a:lnTo>
                          <a:pt x="1768" y="1280"/>
                        </a:lnTo>
                        <a:lnTo>
                          <a:pt x="1754" y="1287"/>
                        </a:lnTo>
                        <a:lnTo>
                          <a:pt x="1738" y="1290"/>
                        </a:lnTo>
                        <a:lnTo>
                          <a:pt x="944" y="1290"/>
                        </a:lnTo>
                        <a:lnTo>
                          <a:pt x="928" y="1287"/>
                        </a:lnTo>
                        <a:lnTo>
                          <a:pt x="914" y="1280"/>
                        </a:lnTo>
                        <a:lnTo>
                          <a:pt x="904" y="1269"/>
                        </a:lnTo>
                        <a:lnTo>
                          <a:pt x="896" y="1255"/>
                        </a:lnTo>
                        <a:lnTo>
                          <a:pt x="894" y="1240"/>
                        </a:lnTo>
                        <a:lnTo>
                          <a:pt x="894" y="1190"/>
                        </a:lnTo>
                        <a:lnTo>
                          <a:pt x="896" y="1175"/>
                        </a:lnTo>
                        <a:lnTo>
                          <a:pt x="904" y="1162"/>
                        </a:lnTo>
                        <a:lnTo>
                          <a:pt x="914" y="1150"/>
                        </a:lnTo>
                        <a:lnTo>
                          <a:pt x="928" y="1144"/>
                        </a:lnTo>
                        <a:lnTo>
                          <a:pt x="944" y="1140"/>
                        </a:lnTo>
                        <a:close/>
                        <a:moveTo>
                          <a:pt x="769" y="1030"/>
                        </a:moveTo>
                        <a:lnTo>
                          <a:pt x="783" y="1034"/>
                        </a:lnTo>
                        <a:lnTo>
                          <a:pt x="795" y="1042"/>
                        </a:lnTo>
                        <a:lnTo>
                          <a:pt x="805" y="1053"/>
                        </a:lnTo>
                        <a:lnTo>
                          <a:pt x="810" y="1066"/>
                        </a:lnTo>
                        <a:lnTo>
                          <a:pt x="810" y="1081"/>
                        </a:lnTo>
                        <a:lnTo>
                          <a:pt x="807" y="1094"/>
                        </a:lnTo>
                        <a:lnTo>
                          <a:pt x="800" y="1106"/>
                        </a:lnTo>
                        <a:lnTo>
                          <a:pt x="616" y="1312"/>
                        </a:lnTo>
                        <a:lnTo>
                          <a:pt x="606" y="1320"/>
                        </a:lnTo>
                        <a:lnTo>
                          <a:pt x="594" y="1326"/>
                        </a:lnTo>
                        <a:lnTo>
                          <a:pt x="581" y="1327"/>
                        </a:lnTo>
                        <a:lnTo>
                          <a:pt x="567" y="1325"/>
                        </a:lnTo>
                        <a:lnTo>
                          <a:pt x="553" y="1317"/>
                        </a:lnTo>
                        <a:lnTo>
                          <a:pt x="439" y="1226"/>
                        </a:lnTo>
                        <a:lnTo>
                          <a:pt x="430" y="1215"/>
                        </a:lnTo>
                        <a:lnTo>
                          <a:pt x="423" y="1202"/>
                        </a:lnTo>
                        <a:lnTo>
                          <a:pt x="422" y="1188"/>
                        </a:lnTo>
                        <a:lnTo>
                          <a:pt x="425" y="1174"/>
                        </a:lnTo>
                        <a:lnTo>
                          <a:pt x="432" y="1162"/>
                        </a:lnTo>
                        <a:lnTo>
                          <a:pt x="442" y="1152"/>
                        </a:lnTo>
                        <a:lnTo>
                          <a:pt x="456" y="1146"/>
                        </a:lnTo>
                        <a:lnTo>
                          <a:pt x="470" y="1145"/>
                        </a:lnTo>
                        <a:lnTo>
                          <a:pt x="484" y="1147"/>
                        </a:lnTo>
                        <a:lnTo>
                          <a:pt x="496" y="1154"/>
                        </a:lnTo>
                        <a:lnTo>
                          <a:pt x="576" y="1218"/>
                        </a:lnTo>
                        <a:lnTo>
                          <a:pt x="731" y="1046"/>
                        </a:lnTo>
                        <a:lnTo>
                          <a:pt x="742" y="1036"/>
                        </a:lnTo>
                        <a:lnTo>
                          <a:pt x="755" y="1031"/>
                        </a:lnTo>
                        <a:lnTo>
                          <a:pt x="769" y="1030"/>
                        </a:lnTo>
                        <a:close/>
                        <a:moveTo>
                          <a:pt x="150" y="347"/>
                        </a:moveTo>
                        <a:lnTo>
                          <a:pt x="552" y="347"/>
                        </a:lnTo>
                        <a:lnTo>
                          <a:pt x="548" y="372"/>
                        </a:lnTo>
                        <a:lnTo>
                          <a:pt x="547" y="399"/>
                        </a:lnTo>
                        <a:lnTo>
                          <a:pt x="550" y="439"/>
                        </a:lnTo>
                        <a:lnTo>
                          <a:pt x="559" y="477"/>
                        </a:lnTo>
                        <a:lnTo>
                          <a:pt x="574" y="511"/>
                        </a:lnTo>
                        <a:lnTo>
                          <a:pt x="594" y="544"/>
                        </a:lnTo>
                        <a:lnTo>
                          <a:pt x="618" y="572"/>
                        </a:lnTo>
                        <a:lnTo>
                          <a:pt x="648" y="598"/>
                        </a:lnTo>
                        <a:lnTo>
                          <a:pt x="681" y="618"/>
                        </a:lnTo>
                        <a:lnTo>
                          <a:pt x="715" y="632"/>
                        </a:lnTo>
                        <a:lnTo>
                          <a:pt x="753" y="642"/>
                        </a:lnTo>
                        <a:lnTo>
                          <a:pt x="793" y="645"/>
                        </a:lnTo>
                        <a:lnTo>
                          <a:pt x="1442" y="645"/>
                        </a:lnTo>
                        <a:lnTo>
                          <a:pt x="1482" y="642"/>
                        </a:lnTo>
                        <a:lnTo>
                          <a:pt x="1520" y="632"/>
                        </a:lnTo>
                        <a:lnTo>
                          <a:pt x="1555" y="618"/>
                        </a:lnTo>
                        <a:lnTo>
                          <a:pt x="1588" y="597"/>
                        </a:lnTo>
                        <a:lnTo>
                          <a:pt x="1616" y="572"/>
                        </a:lnTo>
                        <a:lnTo>
                          <a:pt x="1641" y="543"/>
                        </a:lnTo>
                        <a:lnTo>
                          <a:pt x="1661" y="510"/>
                        </a:lnTo>
                        <a:lnTo>
                          <a:pt x="1676" y="475"/>
                        </a:lnTo>
                        <a:lnTo>
                          <a:pt x="1686" y="436"/>
                        </a:lnTo>
                        <a:lnTo>
                          <a:pt x="1689" y="396"/>
                        </a:lnTo>
                        <a:lnTo>
                          <a:pt x="1688" y="371"/>
                        </a:lnTo>
                        <a:lnTo>
                          <a:pt x="1683" y="347"/>
                        </a:lnTo>
                        <a:lnTo>
                          <a:pt x="1987" y="347"/>
                        </a:lnTo>
                        <a:lnTo>
                          <a:pt x="2029" y="349"/>
                        </a:lnTo>
                        <a:lnTo>
                          <a:pt x="2067" y="356"/>
                        </a:lnTo>
                        <a:lnTo>
                          <a:pt x="2101" y="366"/>
                        </a:lnTo>
                        <a:lnTo>
                          <a:pt x="2132" y="379"/>
                        </a:lnTo>
                        <a:lnTo>
                          <a:pt x="2159" y="396"/>
                        </a:lnTo>
                        <a:lnTo>
                          <a:pt x="2182" y="416"/>
                        </a:lnTo>
                        <a:lnTo>
                          <a:pt x="2201" y="438"/>
                        </a:lnTo>
                        <a:lnTo>
                          <a:pt x="2215" y="462"/>
                        </a:lnTo>
                        <a:lnTo>
                          <a:pt x="2226" y="488"/>
                        </a:lnTo>
                        <a:lnTo>
                          <a:pt x="2233" y="517"/>
                        </a:lnTo>
                        <a:lnTo>
                          <a:pt x="2235" y="546"/>
                        </a:lnTo>
                        <a:lnTo>
                          <a:pt x="2235" y="2036"/>
                        </a:lnTo>
                        <a:lnTo>
                          <a:pt x="2210" y="2035"/>
                        </a:lnTo>
                        <a:lnTo>
                          <a:pt x="2186" y="2034"/>
                        </a:lnTo>
                        <a:lnTo>
                          <a:pt x="2118" y="2037"/>
                        </a:lnTo>
                        <a:lnTo>
                          <a:pt x="2051" y="2045"/>
                        </a:lnTo>
                        <a:lnTo>
                          <a:pt x="1987" y="2060"/>
                        </a:lnTo>
                        <a:lnTo>
                          <a:pt x="1987" y="893"/>
                        </a:lnTo>
                        <a:lnTo>
                          <a:pt x="249" y="893"/>
                        </a:lnTo>
                        <a:lnTo>
                          <a:pt x="249" y="2876"/>
                        </a:lnTo>
                        <a:lnTo>
                          <a:pt x="1394" y="2876"/>
                        </a:lnTo>
                        <a:lnTo>
                          <a:pt x="1400" y="2942"/>
                        </a:lnTo>
                        <a:lnTo>
                          <a:pt x="1412" y="3005"/>
                        </a:lnTo>
                        <a:lnTo>
                          <a:pt x="1429" y="3066"/>
                        </a:lnTo>
                        <a:lnTo>
                          <a:pt x="1450" y="3125"/>
                        </a:lnTo>
                        <a:lnTo>
                          <a:pt x="199" y="3125"/>
                        </a:lnTo>
                        <a:lnTo>
                          <a:pt x="163" y="3122"/>
                        </a:lnTo>
                        <a:lnTo>
                          <a:pt x="130" y="3112"/>
                        </a:lnTo>
                        <a:lnTo>
                          <a:pt x="99" y="3097"/>
                        </a:lnTo>
                        <a:lnTo>
                          <a:pt x="71" y="3079"/>
                        </a:lnTo>
                        <a:lnTo>
                          <a:pt x="47" y="3054"/>
                        </a:lnTo>
                        <a:lnTo>
                          <a:pt x="27" y="3027"/>
                        </a:lnTo>
                        <a:lnTo>
                          <a:pt x="13" y="2995"/>
                        </a:lnTo>
                        <a:lnTo>
                          <a:pt x="3" y="2962"/>
                        </a:lnTo>
                        <a:lnTo>
                          <a:pt x="0" y="2926"/>
                        </a:lnTo>
                        <a:lnTo>
                          <a:pt x="0" y="546"/>
                        </a:lnTo>
                        <a:lnTo>
                          <a:pt x="3" y="513"/>
                        </a:lnTo>
                        <a:lnTo>
                          <a:pt x="9" y="483"/>
                        </a:lnTo>
                        <a:lnTo>
                          <a:pt x="21" y="455"/>
                        </a:lnTo>
                        <a:lnTo>
                          <a:pt x="36" y="428"/>
                        </a:lnTo>
                        <a:lnTo>
                          <a:pt x="53" y="405"/>
                        </a:lnTo>
                        <a:lnTo>
                          <a:pt x="71" y="385"/>
                        </a:lnTo>
                        <a:lnTo>
                          <a:pt x="91" y="369"/>
                        </a:lnTo>
                        <a:lnTo>
                          <a:pt x="111" y="358"/>
                        </a:lnTo>
                        <a:lnTo>
                          <a:pt x="131" y="349"/>
                        </a:lnTo>
                        <a:lnTo>
                          <a:pt x="150" y="347"/>
                        </a:lnTo>
                        <a:close/>
                        <a:moveTo>
                          <a:pt x="1118" y="99"/>
                        </a:moveTo>
                        <a:lnTo>
                          <a:pt x="1098" y="102"/>
                        </a:lnTo>
                        <a:lnTo>
                          <a:pt x="1080" y="109"/>
                        </a:lnTo>
                        <a:lnTo>
                          <a:pt x="1065" y="121"/>
                        </a:lnTo>
                        <a:lnTo>
                          <a:pt x="1053" y="136"/>
                        </a:lnTo>
                        <a:lnTo>
                          <a:pt x="1046" y="154"/>
                        </a:lnTo>
                        <a:lnTo>
                          <a:pt x="1043" y="174"/>
                        </a:lnTo>
                        <a:lnTo>
                          <a:pt x="1046" y="194"/>
                        </a:lnTo>
                        <a:lnTo>
                          <a:pt x="1053" y="211"/>
                        </a:lnTo>
                        <a:lnTo>
                          <a:pt x="1065" y="226"/>
                        </a:lnTo>
                        <a:lnTo>
                          <a:pt x="1080" y="238"/>
                        </a:lnTo>
                        <a:lnTo>
                          <a:pt x="1098" y="245"/>
                        </a:lnTo>
                        <a:lnTo>
                          <a:pt x="1118" y="248"/>
                        </a:lnTo>
                        <a:lnTo>
                          <a:pt x="1138" y="245"/>
                        </a:lnTo>
                        <a:lnTo>
                          <a:pt x="1156" y="238"/>
                        </a:lnTo>
                        <a:lnTo>
                          <a:pt x="1170" y="226"/>
                        </a:lnTo>
                        <a:lnTo>
                          <a:pt x="1182" y="211"/>
                        </a:lnTo>
                        <a:lnTo>
                          <a:pt x="1189" y="194"/>
                        </a:lnTo>
                        <a:lnTo>
                          <a:pt x="1193" y="174"/>
                        </a:lnTo>
                        <a:lnTo>
                          <a:pt x="1189" y="154"/>
                        </a:lnTo>
                        <a:lnTo>
                          <a:pt x="1182" y="136"/>
                        </a:lnTo>
                        <a:lnTo>
                          <a:pt x="1170" y="121"/>
                        </a:lnTo>
                        <a:lnTo>
                          <a:pt x="1156" y="109"/>
                        </a:lnTo>
                        <a:lnTo>
                          <a:pt x="1138" y="102"/>
                        </a:lnTo>
                        <a:lnTo>
                          <a:pt x="1118" y="99"/>
                        </a:lnTo>
                        <a:close/>
                        <a:moveTo>
                          <a:pt x="1116" y="0"/>
                        </a:moveTo>
                        <a:lnTo>
                          <a:pt x="1120" y="0"/>
                        </a:lnTo>
                        <a:lnTo>
                          <a:pt x="1150" y="3"/>
                        </a:lnTo>
                        <a:lnTo>
                          <a:pt x="1180" y="11"/>
                        </a:lnTo>
                        <a:lnTo>
                          <a:pt x="1206" y="23"/>
                        </a:lnTo>
                        <a:lnTo>
                          <a:pt x="1230" y="40"/>
                        </a:lnTo>
                        <a:lnTo>
                          <a:pt x="1252" y="61"/>
                        </a:lnTo>
                        <a:lnTo>
                          <a:pt x="1268" y="85"/>
                        </a:lnTo>
                        <a:lnTo>
                          <a:pt x="1281" y="112"/>
                        </a:lnTo>
                        <a:lnTo>
                          <a:pt x="1288" y="141"/>
                        </a:lnTo>
                        <a:lnTo>
                          <a:pt x="1292" y="171"/>
                        </a:lnTo>
                        <a:lnTo>
                          <a:pt x="1292" y="174"/>
                        </a:lnTo>
                        <a:lnTo>
                          <a:pt x="1294" y="194"/>
                        </a:lnTo>
                        <a:lnTo>
                          <a:pt x="1302" y="211"/>
                        </a:lnTo>
                        <a:lnTo>
                          <a:pt x="1314" y="226"/>
                        </a:lnTo>
                        <a:lnTo>
                          <a:pt x="1328" y="238"/>
                        </a:lnTo>
                        <a:lnTo>
                          <a:pt x="1345" y="245"/>
                        </a:lnTo>
                        <a:lnTo>
                          <a:pt x="1365" y="248"/>
                        </a:lnTo>
                        <a:lnTo>
                          <a:pt x="1442" y="248"/>
                        </a:lnTo>
                        <a:lnTo>
                          <a:pt x="1472" y="251"/>
                        </a:lnTo>
                        <a:lnTo>
                          <a:pt x="1499" y="260"/>
                        </a:lnTo>
                        <a:lnTo>
                          <a:pt x="1524" y="274"/>
                        </a:lnTo>
                        <a:lnTo>
                          <a:pt x="1547" y="291"/>
                        </a:lnTo>
                        <a:lnTo>
                          <a:pt x="1564" y="312"/>
                        </a:lnTo>
                        <a:lnTo>
                          <a:pt x="1578" y="338"/>
                        </a:lnTo>
                        <a:lnTo>
                          <a:pt x="1587" y="366"/>
                        </a:lnTo>
                        <a:lnTo>
                          <a:pt x="1590" y="396"/>
                        </a:lnTo>
                        <a:lnTo>
                          <a:pt x="1590" y="399"/>
                        </a:lnTo>
                        <a:lnTo>
                          <a:pt x="1587" y="428"/>
                        </a:lnTo>
                        <a:lnTo>
                          <a:pt x="1578" y="456"/>
                        </a:lnTo>
                        <a:lnTo>
                          <a:pt x="1564" y="481"/>
                        </a:lnTo>
                        <a:lnTo>
                          <a:pt x="1547" y="503"/>
                        </a:lnTo>
                        <a:lnTo>
                          <a:pt x="1524" y="521"/>
                        </a:lnTo>
                        <a:lnTo>
                          <a:pt x="1499" y="534"/>
                        </a:lnTo>
                        <a:lnTo>
                          <a:pt x="1472" y="543"/>
                        </a:lnTo>
                        <a:lnTo>
                          <a:pt x="1442" y="546"/>
                        </a:lnTo>
                        <a:lnTo>
                          <a:pt x="793" y="546"/>
                        </a:lnTo>
                        <a:lnTo>
                          <a:pt x="764" y="543"/>
                        </a:lnTo>
                        <a:lnTo>
                          <a:pt x="736" y="534"/>
                        </a:lnTo>
                        <a:lnTo>
                          <a:pt x="711" y="521"/>
                        </a:lnTo>
                        <a:lnTo>
                          <a:pt x="689" y="503"/>
                        </a:lnTo>
                        <a:lnTo>
                          <a:pt x="671" y="481"/>
                        </a:lnTo>
                        <a:lnTo>
                          <a:pt x="657" y="456"/>
                        </a:lnTo>
                        <a:lnTo>
                          <a:pt x="649" y="428"/>
                        </a:lnTo>
                        <a:lnTo>
                          <a:pt x="646" y="399"/>
                        </a:lnTo>
                        <a:lnTo>
                          <a:pt x="646" y="396"/>
                        </a:lnTo>
                        <a:lnTo>
                          <a:pt x="649" y="366"/>
                        </a:lnTo>
                        <a:lnTo>
                          <a:pt x="657" y="338"/>
                        </a:lnTo>
                        <a:lnTo>
                          <a:pt x="671" y="312"/>
                        </a:lnTo>
                        <a:lnTo>
                          <a:pt x="689" y="291"/>
                        </a:lnTo>
                        <a:lnTo>
                          <a:pt x="711" y="274"/>
                        </a:lnTo>
                        <a:lnTo>
                          <a:pt x="736" y="260"/>
                        </a:lnTo>
                        <a:lnTo>
                          <a:pt x="764" y="251"/>
                        </a:lnTo>
                        <a:lnTo>
                          <a:pt x="793" y="248"/>
                        </a:lnTo>
                        <a:lnTo>
                          <a:pt x="870" y="248"/>
                        </a:lnTo>
                        <a:lnTo>
                          <a:pt x="889" y="245"/>
                        </a:lnTo>
                        <a:lnTo>
                          <a:pt x="907" y="238"/>
                        </a:lnTo>
                        <a:lnTo>
                          <a:pt x="922" y="226"/>
                        </a:lnTo>
                        <a:lnTo>
                          <a:pt x="933" y="211"/>
                        </a:lnTo>
                        <a:lnTo>
                          <a:pt x="941" y="194"/>
                        </a:lnTo>
                        <a:lnTo>
                          <a:pt x="944" y="174"/>
                        </a:lnTo>
                        <a:lnTo>
                          <a:pt x="944" y="171"/>
                        </a:lnTo>
                        <a:lnTo>
                          <a:pt x="947" y="141"/>
                        </a:lnTo>
                        <a:lnTo>
                          <a:pt x="954" y="112"/>
                        </a:lnTo>
                        <a:lnTo>
                          <a:pt x="967" y="85"/>
                        </a:lnTo>
                        <a:lnTo>
                          <a:pt x="984" y="61"/>
                        </a:lnTo>
                        <a:lnTo>
                          <a:pt x="1005" y="40"/>
                        </a:lnTo>
                        <a:lnTo>
                          <a:pt x="1029" y="23"/>
                        </a:lnTo>
                        <a:lnTo>
                          <a:pt x="1056" y="11"/>
                        </a:lnTo>
                        <a:lnTo>
                          <a:pt x="1085" y="3"/>
                        </a:lnTo>
                        <a:lnTo>
                          <a:pt x="1116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6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55" name="그룹 54">
                  <a:extLst>
                    <a:ext uri="{FF2B5EF4-FFF2-40B4-BE49-F238E27FC236}">
                      <a16:creationId xmlns:a16="http://schemas.microsoft.com/office/drawing/2014/main" id="{F1E2F7D1-A604-2342-9A84-047CCEFE5F23}"/>
                    </a:ext>
                  </a:extLst>
                </p:cNvPr>
                <p:cNvGrpSpPr/>
                <p:nvPr/>
              </p:nvGrpSpPr>
              <p:grpSpPr>
                <a:xfrm>
                  <a:off x="5944553" y="5569955"/>
                  <a:ext cx="276225" cy="276225"/>
                  <a:chOff x="301857" y="2509837"/>
                  <a:chExt cx="276225" cy="276225"/>
                </a:xfrm>
              </p:grpSpPr>
              <p:sp>
                <p:nvSpPr>
                  <p:cNvPr id="56" name="타원 55">
                    <a:extLst>
                      <a:ext uri="{FF2B5EF4-FFF2-40B4-BE49-F238E27FC236}">
                        <a16:creationId xmlns:a16="http://schemas.microsoft.com/office/drawing/2014/main" id="{0A7CA5CD-3AEC-DD47-9BC6-3BBE6D55F0A1}"/>
                      </a:ext>
                    </a:extLst>
                  </p:cNvPr>
                  <p:cNvSpPr/>
                  <p:nvPr/>
                </p:nvSpPr>
                <p:spPr>
                  <a:xfrm>
                    <a:off x="301857" y="2509837"/>
                    <a:ext cx="276225" cy="276225"/>
                  </a:xfrm>
                  <a:prstGeom prst="ellipse">
                    <a:avLst/>
                  </a:prstGeom>
                  <a:solidFill>
                    <a:srgbClr val="FA3C71"/>
                  </a:solidFill>
                  <a:ln w="63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57" name="Group 20">
                    <a:extLst>
                      <a:ext uri="{FF2B5EF4-FFF2-40B4-BE49-F238E27FC236}">
                        <a16:creationId xmlns:a16="http://schemas.microsoft.com/office/drawing/2014/main" id="{8A1F965E-FDC9-C24F-9A96-751CBD2D0E2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393985" y="2570861"/>
                    <a:ext cx="103633" cy="141360"/>
                    <a:chOff x="2597" y="4163"/>
                    <a:chExt cx="217" cy="296"/>
                  </a:xfrm>
                  <a:solidFill>
                    <a:schemeClr val="bg1"/>
                  </a:solidFill>
                </p:grpSpPr>
                <p:sp>
                  <p:nvSpPr>
                    <p:cNvPr id="58" name="Freeform 22">
                      <a:extLst>
                        <a:ext uri="{FF2B5EF4-FFF2-40B4-BE49-F238E27FC236}">
                          <a16:creationId xmlns:a16="http://schemas.microsoft.com/office/drawing/2014/main" id="{69C5DD36-E940-4E47-B309-198CE0C909B8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630" y="4163"/>
                      <a:ext cx="151" cy="176"/>
                    </a:xfrm>
                    <a:custGeom>
                      <a:avLst/>
                      <a:gdLst>
                        <a:gd name="T0" fmla="*/ 410 w 1662"/>
                        <a:gd name="T1" fmla="*/ 645 h 1942"/>
                        <a:gd name="T2" fmla="*/ 309 w 1662"/>
                        <a:gd name="T3" fmla="*/ 847 h 1942"/>
                        <a:gd name="T4" fmla="*/ 255 w 1662"/>
                        <a:gd name="T5" fmla="*/ 1023 h 1942"/>
                        <a:gd name="T6" fmla="*/ 263 w 1662"/>
                        <a:gd name="T7" fmla="*/ 1206 h 1942"/>
                        <a:gd name="T8" fmla="*/ 347 w 1662"/>
                        <a:gd name="T9" fmla="*/ 1429 h 1942"/>
                        <a:gd name="T10" fmla="*/ 476 w 1662"/>
                        <a:gd name="T11" fmla="*/ 1620 h 1942"/>
                        <a:gd name="T12" fmla="*/ 638 w 1662"/>
                        <a:gd name="T13" fmla="*/ 1753 h 1942"/>
                        <a:gd name="T14" fmla="*/ 825 w 1662"/>
                        <a:gd name="T15" fmla="*/ 1803 h 1942"/>
                        <a:gd name="T16" fmla="*/ 1013 w 1662"/>
                        <a:gd name="T17" fmla="*/ 1753 h 1942"/>
                        <a:gd name="T18" fmla="*/ 1176 w 1662"/>
                        <a:gd name="T19" fmla="*/ 1619 h 1942"/>
                        <a:gd name="T20" fmla="*/ 1305 w 1662"/>
                        <a:gd name="T21" fmla="*/ 1428 h 1942"/>
                        <a:gd name="T22" fmla="*/ 1388 w 1662"/>
                        <a:gd name="T23" fmla="*/ 1205 h 1942"/>
                        <a:gd name="T24" fmla="*/ 1418 w 1662"/>
                        <a:gd name="T25" fmla="*/ 974 h 1942"/>
                        <a:gd name="T26" fmla="*/ 1266 w 1662"/>
                        <a:gd name="T27" fmla="*/ 836 h 1942"/>
                        <a:gd name="T28" fmla="*/ 1012 w 1662"/>
                        <a:gd name="T29" fmla="*/ 794 h 1942"/>
                        <a:gd name="T30" fmla="*/ 806 w 1662"/>
                        <a:gd name="T31" fmla="*/ 713 h 1942"/>
                        <a:gd name="T32" fmla="*/ 646 w 1662"/>
                        <a:gd name="T33" fmla="*/ 610 h 1942"/>
                        <a:gd name="T34" fmla="*/ 526 w 1662"/>
                        <a:gd name="T35" fmla="*/ 499 h 1942"/>
                        <a:gd name="T36" fmla="*/ 944 w 1662"/>
                        <a:gd name="T37" fmla="*/ 23 h 1942"/>
                        <a:gd name="T38" fmla="*/ 1152 w 1662"/>
                        <a:gd name="T39" fmla="*/ 118 h 1942"/>
                        <a:gd name="T40" fmla="*/ 1271 w 1662"/>
                        <a:gd name="T41" fmla="*/ 205 h 1942"/>
                        <a:gd name="T42" fmla="*/ 1388 w 1662"/>
                        <a:gd name="T43" fmla="*/ 323 h 1942"/>
                        <a:gd name="T44" fmla="*/ 1455 w 1662"/>
                        <a:gd name="T45" fmla="*/ 429 h 1942"/>
                        <a:gd name="T46" fmla="*/ 1524 w 1662"/>
                        <a:gd name="T47" fmla="*/ 626 h 1942"/>
                        <a:gd name="T48" fmla="*/ 1555 w 1662"/>
                        <a:gd name="T49" fmla="*/ 892 h 1942"/>
                        <a:gd name="T50" fmla="*/ 1619 w 1662"/>
                        <a:gd name="T51" fmla="*/ 939 h 1942"/>
                        <a:gd name="T52" fmla="*/ 1657 w 1662"/>
                        <a:gd name="T53" fmla="*/ 1032 h 1942"/>
                        <a:gd name="T54" fmla="*/ 1655 w 1662"/>
                        <a:gd name="T55" fmla="*/ 1183 h 1942"/>
                        <a:gd name="T56" fmla="*/ 1611 w 1662"/>
                        <a:gd name="T57" fmla="*/ 1304 h 1942"/>
                        <a:gd name="T58" fmla="*/ 1537 w 1662"/>
                        <a:gd name="T59" fmla="*/ 1372 h 1942"/>
                        <a:gd name="T60" fmla="*/ 1445 w 1662"/>
                        <a:gd name="T61" fmla="*/ 1454 h 1942"/>
                        <a:gd name="T62" fmla="*/ 1313 w 1662"/>
                        <a:gd name="T63" fmla="*/ 1670 h 1942"/>
                        <a:gd name="T64" fmla="*/ 1141 w 1662"/>
                        <a:gd name="T65" fmla="*/ 1836 h 1942"/>
                        <a:gd name="T66" fmla="*/ 937 w 1662"/>
                        <a:gd name="T67" fmla="*/ 1930 h 1942"/>
                        <a:gd name="T68" fmla="*/ 714 w 1662"/>
                        <a:gd name="T69" fmla="*/ 1930 h 1942"/>
                        <a:gd name="T70" fmla="*/ 510 w 1662"/>
                        <a:gd name="T71" fmla="*/ 1836 h 1942"/>
                        <a:gd name="T72" fmla="*/ 337 w 1662"/>
                        <a:gd name="T73" fmla="*/ 1669 h 1942"/>
                        <a:gd name="T74" fmla="*/ 205 w 1662"/>
                        <a:gd name="T75" fmla="*/ 1452 h 1942"/>
                        <a:gd name="T76" fmla="*/ 111 w 1662"/>
                        <a:gd name="T77" fmla="*/ 1364 h 1942"/>
                        <a:gd name="T78" fmla="*/ 39 w 1662"/>
                        <a:gd name="T79" fmla="*/ 1284 h 1942"/>
                        <a:gd name="T80" fmla="*/ 2 w 1662"/>
                        <a:gd name="T81" fmla="*/ 1143 h 1942"/>
                        <a:gd name="T82" fmla="*/ 9 w 1662"/>
                        <a:gd name="T83" fmla="*/ 1009 h 1942"/>
                        <a:gd name="T84" fmla="*/ 50 w 1662"/>
                        <a:gd name="T85" fmla="*/ 930 h 1942"/>
                        <a:gd name="T86" fmla="*/ 98 w 1662"/>
                        <a:gd name="T87" fmla="*/ 851 h 1942"/>
                        <a:gd name="T88" fmla="*/ 85 w 1662"/>
                        <a:gd name="T89" fmla="*/ 643 h 1942"/>
                        <a:gd name="T90" fmla="*/ 120 w 1662"/>
                        <a:gd name="T91" fmla="*/ 487 h 1942"/>
                        <a:gd name="T92" fmla="*/ 183 w 1662"/>
                        <a:gd name="T93" fmla="*/ 377 h 1942"/>
                        <a:gd name="T94" fmla="*/ 257 w 1662"/>
                        <a:gd name="T95" fmla="*/ 305 h 1942"/>
                        <a:gd name="T96" fmla="*/ 319 w 1662"/>
                        <a:gd name="T97" fmla="*/ 266 h 1942"/>
                        <a:gd name="T98" fmla="*/ 352 w 1662"/>
                        <a:gd name="T99" fmla="*/ 246 h 1942"/>
                        <a:gd name="T100" fmla="*/ 390 w 1662"/>
                        <a:gd name="T101" fmla="*/ 196 h 1942"/>
                        <a:gd name="T102" fmla="*/ 459 w 1662"/>
                        <a:gd name="T103" fmla="*/ 127 h 1942"/>
                        <a:gd name="T104" fmla="*/ 559 w 1662"/>
                        <a:gd name="T105" fmla="*/ 57 h 1942"/>
                        <a:gd name="T106" fmla="*/ 690 w 1662"/>
                        <a:gd name="T107" fmla="*/ 10 h 19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</a:cxnLst>
                      <a:rect l="0" t="0" r="r" b="b"/>
                      <a:pathLst>
                        <a:path w="1662" h="1942">
                          <a:moveTo>
                            <a:pt x="526" y="499"/>
                          </a:moveTo>
                          <a:lnTo>
                            <a:pt x="484" y="546"/>
                          </a:lnTo>
                          <a:lnTo>
                            <a:pt x="445" y="595"/>
                          </a:lnTo>
                          <a:lnTo>
                            <a:pt x="410" y="645"/>
                          </a:lnTo>
                          <a:lnTo>
                            <a:pt x="379" y="696"/>
                          </a:lnTo>
                          <a:lnTo>
                            <a:pt x="352" y="747"/>
                          </a:lnTo>
                          <a:lnTo>
                            <a:pt x="329" y="797"/>
                          </a:lnTo>
                          <a:lnTo>
                            <a:pt x="309" y="847"/>
                          </a:lnTo>
                          <a:lnTo>
                            <a:pt x="291" y="895"/>
                          </a:lnTo>
                          <a:lnTo>
                            <a:pt x="277" y="941"/>
                          </a:lnTo>
                          <a:lnTo>
                            <a:pt x="264" y="984"/>
                          </a:lnTo>
                          <a:lnTo>
                            <a:pt x="255" y="1023"/>
                          </a:lnTo>
                          <a:lnTo>
                            <a:pt x="247" y="1059"/>
                          </a:lnTo>
                          <a:lnTo>
                            <a:pt x="241" y="1091"/>
                          </a:lnTo>
                          <a:lnTo>
                            <a:pt x="250" y="1148"/>
                          </a:lnTo>
                          <a:lnTo>
                            <a:pt x="263" y="1206"/>
                          </a:lnTo>
                          <a:lnTo>
                            <a:pt x="280" y="1263"/>
                          </a:lnTo>
                          <a:lnTo>
                            <a:pt x="299" y="1320"/>
                          </a:lnTo>
                          <a:lnTo>
                            <a:pt x="322" y="1375"/>
                          </a:lnTo>
                          <a:lnTo>
                            <a:pt x="347" y="1429"/>
                          </a:lnTo>
                          <a:lnTo>
                            <a:pt x="375" y="1480"/>
                          </a:lnTo>
                          <a:lnTo>
                            <a:pt x="406" y="1530"/>
                          </a:lnTo>
                          <a:lnTo>
                            <a:pt x="440" y="1576"/>
                          </a:lnTo>
                          <a:lnTo>
                            <a:pt x="476" y="1620"/>
                          </a:lnTo>
                          <a:lnTo>
                            <a:pt x="513" y="1659"/>
                          </a:lnTo>
                          <a:lnTo>
                            <a:pt x="553" y="1695"/>
                          </a:lnTo>
                          <a:lnTo>
                            <a:pt x="594" y="1726"/>
                          </a:lnTo>
                          <a:lnTo>
                            <a:pt x="638" y="1753"/>
                          </a:lnTo>
                          <a:lnTo>
                            <a:pt x="683" y="1774"/>
                          </a:lnTo>
                          <a:lnTo>
                            <a:pt x="729" y="1789"/>
                          </a:lnTo>
                          <a:lnTo>
                            <a:pt x="777" y="1800"/>
                          </a:lnTo>
                          <a:lnTo>
                            <a:pt x="825" y="1803"/>
                          </a:lnTo>
                          <a:lnTo>
                            <a:pt x="875" y="1800"/>
                          </a:lnTo>
                          <a:lnTo>
                            <a:pt x="922" y="1789"/>
                          </a:lnTo>
                          <a:lnTo>
                            <a:pt x="968" y="1774"/>
                          </a:lnTo>
                          <a:lnTo>
                            <a:pt x="1013" y="1753"/>
                          </a:lnTo>
                          <a:lnTo>
                            <a:pt x="1056" y="1726"/>
                          </a:lnTo>
                          <a:lnTo>
                            <a:pt x="1099" y="1695"/>
                          </a:lnTo>
                          <a:lnTo>
                            <a:pt x="1139" y="1659"/>
                          </a:lnTo>
                          <a:lnTo>
                            <a:pt x="1176" y="1619"/>
                          </a:lnTo>
                          <a:lnTo>
                            <a:pt x="1212" y="1576"/>
                          </a:lnTo>
                          <a:lnTo>
                            <a:pt x="1245" y="1529"/>
                          </a:lnTo>
                          <a:lnTo>
                            <a:pt x="1276" y="1480"/>
                          </a:lnTo>
                          <a:lnTo>
                            <a:pt x="1305" y="1428"/>
                          </a:lnTo>
                          <a:lnTo>
                            <a:pt x="1330" y="1374"/>
                          </a:lnTo>
                          <a:lnTo>
                            <a:pt x="1353" y="1319"/>
                          </a:lnTo>
                          <a:lnTo>
                            <a:pt x="1372" y="1262"/>
                          </a:lnTo>
                          <a:lnTo>
                            <a:pt x="1388" y="1205"/>
                          </a:lnTo>
                          <a:lnTo>
                            <a:pt x="1401" y="1147"/>
                          </a:lnTo>
                          <a:lnTo>
                            <a:pt x="1411" y="1089"/>
                          </a:lnTo>
                          <a:lnTo>
                            <a:pt x="1416" y="1032"/>
                          </a:lnTo>
                          <a:lnTo>
                            <a:pt x="1418" y="974"/>
                          </a:lnTo>
                          <a:lnTo>
                            <a:pt x="1417" y="904"/>
                          </a:lnTo>
                          <a:lnTo>
                            <a:pt x="1414" y="838"/>
                          </a:lnTo>
                          <a:lnTo>
                            <a:pt x="1339" y="839"/>
                          </a:lnTo>
                          <a:lnTo>
                            <a:pt x="1266" y="836"/>
                          </a:lnTo>
                          <a:lnTo>
                            <a:pt x="1198" y="830"/>
                          </a:lnTo>
                          <a:lnTo>
                            <a:pt x="1133" y="820"/>
                          </a:lnTo>
                          <a:lnTo>
                            <a:pt x="1070" y="808"/>
                          </a:lnTo>
                          <a:lnTo>
                            <a:pt x="1012" y="794"/>
                          </a:lnTo>
                          <a:lnTo>
                            <a:pt x="956" y="777"/>
                          </a:lnTo>
                          <a:lnTo>
                            <a:pt x="903" y="757"/>
                          </a:lnTo>
                          <a:lnTo>
                            <a:pt x="853" y="737"/>
                          </a:lnTo>
                          <a:lnTo>
                            <a:pt x="806" y="713"/>
                          </a:lnTo>
                          <a:lnTo>
                            <a:pt x="762" y="690"/>
                          </a:lnTo>
                          <a:lnTo>
                            <a:pt x="721" y="664"/>
                          </a:lnTo>
                          <a:lnTo>
                            <a:pt x="682" y="638"/>
                          </a:lnTo>
                          <a:lnTo>
                            <a:pt x="646" y="610"/>
                          </a:lnTo>
                          <a:lnTo>
                            <a:pt x="612" y="583"/>
                          </a:lnTo>
                          <a:lnTo>
                            <a:pt x="581" y="555"/>
                          </a:lnTo>
                          <a:lnTo>
                            <a:pt x="552" y="527"/>
                          </a:lnTo>
                          <a:lnTo>
                            <a:pt x="526" y="499"/>
                          </a:lnTo>
                          <a:close/>
                          <a:moveTo>
                            <a:pt x="808" y="0"/>
                          </a:moveTo>
                          <a:lnTo>
                            <a:pt x="851" y="3"/>
                          </a:lnTo>
                          <a:lnTo>
                            <a:pt x="897" y="11"/>
                          </a:lnTo>
                          <a:lnTo>
                            <a:pt x="944" y="23"/>
                          </a:lnTo>
                          <a:lnTo>
                            <a:pt x="993" y="39"/>
                          </a:lnTo>
                          <a:lnTo>
                            <a:pt x="1044" y="60"/>
                          </a:lnTo>
                          <a:lnTo>
                            <a:pt x="1097" y="86"/>
                          </a:lnTo>
                          <a:lnTo>
                            <a:pt x="1152" y="118"/>
                          </a:lnTo>
                          <a:lnTo>
                            <a:pt x="1179" y="135"/>
                          </a:lnTo>
                          <a:lnTo>
                            <a:pt x="1208" y="155"/>
                          </a:lnTo>
                          <a:lnTo>
                            <a:pt x="1239" y="179"/>
                          </a:lnTo>
                          <a:lnTo>
                            <a:pt x="1271" y="205"/>
                          </a:lnTo>
                          <a:lnTo>
                            <a:pt x="1304" y="233"/>
                          </a:lnTo>
                          <a:lnTo>
                            <a:pt x="1334" y="261"/>
                          </a:lnTo>
                          <a:lnTo>
                            <a:pt x="1363" y="292"/>
                          </a:lnTo>
                          <a:lnTo>
                            <a:pt x="1388" y="323"/>
                          </a:lnTo>
                          <a:lnTo>
                            <a:pt x="1409" y="353"/>
                          </a:lnTo>
                          <a:lnTo>
                            <a:pt x="1409" y="353"/>
                          </a:lnTo>
                          <a:lnTo>
                            <a:pt x="1433" y="389"/>
                          </a:lnTo>
                          <a:lnTo>
                            <a:pt x="1455" y="429"/>
                          </a:lnTo>
                          <a:lnTo>
                            <a:pt x="1475" y="472"/>
                          </a:lnTo>
                          <a:lnTo>
                            <a:pt x="1493" y="519"/>
                          </a:lnTo>
                          <a:lnTo>
                            <a:pt x="1509" y="570"/>
                          </a:lnTo>
                          <a:lnTo>
                            <a:pt x="1524" y="626"/>
                          </a:lnTo>
                          <a:lnTo>
                            <a:pt x="1535" y="685"/>
                          </a:lnTo>
                          <a:lnTo>
                            <a:pt x="1545" y="749"/>
                          </a:lnTo>
                          <a:lnTo>
                            <a:pt x="1551" y="817"/>
                          </a:lnTo>
                          <a:lnTo>
                            <a:pt x="1555" y="892"/>
                          </a:lnTo>
                          <a:lnTo>
                            <a:pt x="1573" y="900"/>
                          </a:lnTo>
                          <a:lnTo>
                            <a:pt x="1590" y="910"/>
                          </a:lnTo>
                          <a:lnTo>
                            <a:pt x="1605" y="922"/>
                          </a:lnTo>
                          <a:lnTo>
                            <a:pt x="1619" y="939"/>
                          </a:lnTo>
                          <a:lnTo>
                            <a:pt x="1632" y="957"/>
                          </a:lnTo>
                          <a:lnTo>
                            <a:pt x="1642" y="979"/>
                          </a:lnTo>
                          <a:lnTo>
                            <a:pt x="1651" y="1003"/>
                          </a:lnTo>
                          <a:lnTo>
                            <a:pt x="1657" y="1032"/>
                          </a:lnTo>
                          <a:lnTo>
                            <a:pt x="1661" y="1064"/>
                          </a:lnTo>
                          <a:lnTo>
                            <a:pt x="1662" y="1102"/>
                          </a:lnTo>
                          <a:lnTo>
                            <a:pt x="1660" y="1143"/>
                          </a:lnTo>
                          <a:lnTo>
                            <a:pt x="1655" y="1183"/>
                          </a:lnTo>
                          <a:lnTo>
                            <a:pt x="1648" y="1218"/>
                          </a:lnTo>
                          <a:lnTo>
                            <a:pt x="1638" y="1250"/>
                          </a:lnTo>
                          <a:lnTo>
                            <a:pt x="1625" y="1278"/>
                          </a:lnTo>
                          <a:lnTo>
                            <a:pt x="1611" y="1304"/>
                          </a:lnTo>
                          <a:lnTo>
                            <a:pt x="1595" y="1325"/>
                          </a:lnTo>
                          <a:lnTo>
                            <a:pt x="1577" y="1344"/>
                          </a:lnTo>
                          <a:lnTo>
                            <a:pt x="1558" y="1360"/>
                          </a:lnTo>
                          <a:lnTo>
                            <a:pt x="1537" y="1372"/>
                          </a:lnTo>
                          <a:lnTo>
                            <a:pt x="1515" y="1382"/>
                          </a:lnTo>
                          <a:lnTo>
                            <a:pt x="1493" y="1390"/>
                          </a:lnTo>
                          <a:lnTo>
                            <a:pt x="1471" y="1395"/>
                          </a:lnTo>
                          <a:lnTo>
                            <a:pt x="1445" y="1454"/>
                          </a:lnTo>
                          <a:lnTo>
                            <a:pt x="1416" y="1512"/>
                          </a:lnTo>
                          <a:lnTo>
                            <a:pt x="1385" y="1567"/>
                          </a:lnTo>
                          <a:lnTo>
                            <a:pt x="1350" y="1620"/>
                          </a:lnTo>
                          <a:lnTo>
                            <a:pt x="1313" y="1670"/>
                          </a:lnTo>
                          <a:lnTo>
                            <a:pt x="1273" y="1717"/>
                          </a:lnTo>
                          <a:lnTo>
                            <a:pt x="1231" y="1761"/>
                          </a:lnTo>
                          <a:lnTo>
                            <a:pt x="1187" y="1801"/>
                          </a:lnTo>
                          <a:lnTo>
                            <a:pt x="1141" y="1836"/>
                          </a:lnTo>
                          <a:lnTo>
                            <a:pt x="1092" y="1868"/>
                          </a:lnTo>
                          <a:lnTo>
                            <a:pt x="1042" y="1893"/>
                          </a:lnTo>
                          <a:lnTo>
                            <a:pt x="990" y="1915"/>
                          </a:lnTo>
                          <a:lnTo>
                            <a:pt x="937" y="1930"/>
                          </a:lnTo>
                          <a:lnTo>
                            <a:pt x="882" y="1939"/>
                          </a:lnTo>
                          <a:lnTo>
                            <a:pt x="825" y="1942"/>
                          </a:lnTo>
                          <a:lnTo>
                            <a:pt x="769" y="1939"/>
                          </a:lnTo>
                          <a:lnTo>
                            <a:pt x="714" y="1930"/>
                          </a:lnTo>
                          <a:lnTo>
                            <a:pt x="661" y="1915"/>
                          </a:lnTo>
                          <a:lnTo>
                            <a:pt x="608" y="1893"/>
                          </a:lnTo>
                          <a:lnTo>
                            <a:pt x="558" y="1867"/>
                          </a:lnTo>
                          <a:lnTo>
                            <a:pt x="510" y="1836"/>
                          </a:lnTo>
                          <a:lnTo>
                            <a:pt x="464" y="1800"/>
                          </a:lnTo>
                          <a:lnTo>
                            <a:pt x="419" y="1760"/>
                          </a:lnTo>
                          <a:lnTo>
                            <a:pt x="377" y="1716"/>
                          </a:lnTo>
                          <a:lnTo>
                            <a:pt x="337" y="1669"/>
                          </a:lnTo>
                          <a:lnTo>
                            <a:pt x="300" y="1618"/>
                          </a:lnTo>
                          <a:lnTo>
                            <a:pt x="266" y="1565"/>
                          </a:lnTo>
                          <a:lnTo>
                            <a:pt x="234" y="1510"/>
                          </a:lnTo>
                          <a:lnTo>
                            <a:pt x="205" y="1452"/>
                          </a:lnTo>
                          <a:lnTo>
                            <a:pt x="179" y="1392"/>
                          </a:lnTo>
                          <a:lnTo>
                            <a:pt x="156" y="1386"/>
                          </a:lnTo>
                          <a:lnTo>
                            <a:pt x="133" y="1376"/>
                          </a:lnTo>
                          <a:lnTo>
                            <a:pt x="111" y="1364"/>
                          </a:lnTo>
                          <a:lnTo>
                            <a:pt x="91" y="1349"/>
                          </a:lnTo>
                          <a:lnTo>
                            <a:pt x="72" y="1330"/>
                          </a:lnTo>
                          <a:lnTo>
                            <a:pt x="55" y="1309"/>
                          </a:lnTo>
                          <a:lnTo>
                            <a:pt x="39" y="1284"/>
                          </a:lnTo>
                          <a:lnTo>
                            <a:pt x="26" y="1254"/>
                          </a:lnTo>
                          <a:lnTo>
                            <a:pt x="15" y="1221"/>
                          </a:lnTo>
                          <a:lnTo>
                            <a:pt x="7" y="1184"/>
                          </a:lnTo>
                          <a:lnTo>
                            <a:pt x="2" y="1143"/>
                          </a:lnTo>
                          <a:lnTo>
                            <a:pt x="0" y="1104"/>
                          </a:lnTo>
                          <a:lnTo>
                            <a:pt x="1" y="1068"/>
                          </a:lnTo>
                          <a:lnTo>
                            <a:pt x="4" y="1038"/>
                          </a:lnTo>
                          <a:lnTo>
                            <a:pt x="9" y="1009"/>
                          </a:lnTo>
                          <a:lnTo>
                            <a:pt x="17" y="985"/>
                          </a:lnTo>
                          <a:lnTo>
                            <a:pt x="27" y="964"/>
                          </a:lnTo>
                          <a:lnTo>
                            <a:pt x="38" y="946"/>
                          </a:lnTo>
                          <a:lnTo>
                            <a:pt x="50" y="930"/>
                          </a:lnTo>
                          <a:lnTo>
                            <a:pt x="65" y="916"/>
                          </a:lnTo>
                          <a:lnTo>
                            <a:pt x="80" y="906"/>
                          </a:lnTo>
                          <a:lnTo>
                            <a:pt x="96" y="897"/>
                          </a:lnTo>
                          <a:lnTo>
                            <a:pt x="98" y="851"/>
                          </a:lnTo>
                          <a:lnTo>
                            <a:pt x="89" y="794"/>
                          </a:lnTo>
                          <a:lnTo>
                            <a:pt x="85" y="740"/>
                          </a:lnTo>
                          <a:lnTo>
                            <a:pt x="83" y="690"/>
                          </a:lnTo>
                          <a:lnTo>
                            <a:pt x="85" y="643"/>
                          </a:lnTo>
                          <a:lnTo>
                            <a:pt x="90" y="599"/>
                          </a:lnTo>
                          <a:lnTo>
                            <a:pt x="98" y="559"/>
                          </a:lnTo>
                          <a:lnTo>
                            <a:pt x="108" y="522"/>
                          </a:lnTo>
                          <a:lnTo>
                            <a:pt x="120" y="487"/>
                          </a:lnTo>
                          <a:lnTo>
                            <a:pt x="134" y="455"/>
                          </a:lnTo>
                          <a:lnTo>
                            <a:pt x="149" y="427"/>
                          </a:lnTo>
                          <a:lnTo>
                            <a:pt x="166" y="400"/>
                          </a:lnTo>
                          <a:lnTo>
                            <a:pt x="183" y="377"/>
                          </a:lnTo>
                          <a:lnTo>
                            <a:pt x="202" y="355"/>
                          </a:lnTo>
                          <a:lnTo>
                            <a:pt x="220" y="337"/>
                          </a:lnTo>
                          <a:lnTo>
                            <a:pt x="239" y="320"/>
                          </a:lnTo>
                          <a:lnTo>
                            <a:pt x="257" y="305"/>
                          </a:lnTo>
                          <a:lnTo>
                            <a:pt x="274" y="293"/>
                          </a:lnTo>
                          <a:lnTo>
                            <a:pt x="290" y="282"/>
                          </a:lnTo>
                          <a:lnTo>
                            <a:pt x="305" y="273"/>
                          </a:lnTo>
                          <a:lnTo>
                            <a:pt x="319" y="266"/>
                          </a:lnTo>
                          <a:lnTo>
                            <a:pt x="331" y="260"/>
                          </a:lnTo>
                          <a:lnTo>
                            <a:pt x="341" y="255"/>
                          </a:lnTo>
                          <a:lnTo>
                            <a:pt x="348" y="253"/>
                          </a:lnTo>
                          <a:lnTo>
                            <a:pt x="352" y="246"/>
                          </a:lnTo>
                          <a:lnTo>
                            <a:pt x="359" y="237"/>
                          </a:lnTo>
                          <a:lnTo>
                            <a:pt x="367" y="225"/>
                          </a:lnTo>
                          <a:lnTo>
                            <a:pt x="377" y="212"/>
                          </a:lnTo>
                          <a:lnTo>
                            <a:pt x="390" y="196"/>
                          </a:lnTo>
                          <a:lnTo>
                            <a:pt x="404" y="180"/>
                          </a:lnTo>
                          <a:lnTo>
                            <a:pt x="421" y="163"/>
                          </a:lnTo>
                          <a:lnTo>
                            <a:pt x="439" y="145"/>
                          </a:lnTo>
                          <a:lnTo>
                            <a:pt x="459" y="127"/>
                          </a:lnTo>
                          <a:lnTo>
                            <a:pt x="481" y="108"/>
                          </a:lnTo>
                          <a:lnTo>
                            <a:pt x="505" y="91"/>
                          </a:lnTo>
                          <a:lnTo>
                            <a:pt x="531" y="74"/>
                          </a:lnTo>
                          <a:lnTo>
                            <a:pt x="559" y="57"/>
                          </a:lnTo>
                          <a:lnTo>
                            <a:pt x="589" y="43"/>
                          </a:lnTo>
                          <a:lnTo>
                            <a:pt x="620" y="30"/>
                          </a:lnTo>
                          <a:lnTo>
                            <a:pt x="655" y="19"/>
                          </a:lnTo>
                          <a:lnTo>
                            <a:pt x="690" y="10"/>
                          </a:lnTo>
                          <a:lnTo>
                            <a:pt x="728" y="3"/>
                          </a:lnTo>
                          <a:lnTo>
                            <a:pt x="767" y="0"/>
                          </a:lnTo>
                          <a:lnTo>
                            <a:pt x="808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59" name="Freeform 23">
                      <a:extLst>
                        <a:ext uri="{FF2B5EF4-FFF2-40B4-BE49-F238E27FC236}">
                          <a16:creationId xmlns:a16="http://schemas.microsoft.com/office/drawing/2014/main" id="{BD8CA90C-E3BF-A04A-A85A-AF98CE254219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664" y="4250"/>
                      <a:ext cx="83" cy="27"/>
                    </a:xfrm>
                    <a:custGeom>
                      <a:avLst/>
                      <a:gdLst>
                        <a:gd name="T0" fmla="*/ 613 w 916"/>
                        <a:gd name="T1" fmla="*/ 78 h 300"/>
                        <a:gd name="T2" fmla="*/ 561 w 916"/>
                        <a:gd name="T3" fmla="*/ 109 h 300"/>
                        <a:gd name="T4" fmla="*/ 554 w 916"/>
                        <a:gd name="T5" fmla="*/ 165 h 300"/>
                        <a:gd name="T6" fmla="*/ 579 w 916"/>
                        <a:gd name="T7" fmla="*/ 210 h 300"/>
                        <a:gd name="T8" fmla="*/ 665 w 916"/>
                        <a:gd name="T9" fmla="*/ 229 h 300"/>
                        <a:gd name="T10" fmla="*/ 787 w 916"/>
                        <a:gd name="T11" fmla="*/ 223 h 300"/>
                        <a:gd name="T12" fmla="*/ 839 w 916"/>
                        <a:gd name="T13" fmla="*/ 191 h 300"/>
                        <a:gd name="T14" fmla="*/ 846 w 916"/>
                        <a:gd name="T15" fmla="*/ 135 h 300"/>
                        <a:gd name="T16" fmla="*/ 820 w 916"/>
                        <a:gd name="T17" fmla="*/ 90 h 300"/>
                        <a:gd name="T18" fmla="*/ 734 w 916"/>
                        <a:gd name="T19" fmla="*/ 72 h 300"/>
                        <a:gd name="T20" fmla="*/ 153 w 916"/>
                        <a:gd name="T21" fmla="*/ 74 h 300"/>
                        <a:gd name="T22" fmla="*/ 85 w 916"/>
                        <a:gd name="T23" fmla="*/ 99 h 300"/>
                        <a:gd name="T24" fmla="*/ 70 w 916"/>
                        <a:gd name="T25" fmla="*/ 150 h 300"/>
                        <a:gd name="T26" fmla="*/ 85 w 916"/>
                        <a:gd name="T27" fmla="*/ 201 h 300"/>
                        <a:gd name="T28" fmla="*/ 153 w 916"/>
                        <a:gd name="T29" fmla="*/ 227 h 300"/>
                        <a:gd name="T30" fmla="*/ 280 w 916"/>
                        <a:gd name="T31" fmla="*/ 227 h 300"/>
                        <a:gd name="T32" fmla="*/ 348 w 916"/>
                        <a:gd name="T33" fmla="*/ 201 h 300"/>
                        <a:gd name="T34" fmla="*/ 363 w 916"/>
                        <a:gd name="T35" fmla="*/ 150 h 300"/>
                        <a:gd name="T36" fmla="*/ 348 w 916"/>
                        <a:gd name="T37" fmla="*/ 99 h 300"/>
                        <a:gd name="T38" fmla="*/ 280 w 916"/>
                        <a:gd name="T39" fmla="*/ 74 h 300"/>
                        <a:gd name="T40" fmla="*/ 234 w 916"/>
                        <a:gd name="T41" fmla="*/ 0 h 300"/>
                        <a:gd name="T42" fmla="*/ 321 w 916"/>
                        <a:gd name="T43" fmla="*/ 9 h 300"/>
                        <a:gd name="T44" fmla="*/ 400 w 916"/>
                        <a:gd name="T45" fmla="*/ 53 h 300"/>
                        <a:gd name="T46" fmla="*/ 574 w 916"/>
                        <a:gd name="T47" fmla="*/ 17 h 300"/>
                        <a:gd name="T48" fmla="*/ 662 w 916"/>
                        <a:gd name="T49" fmla="*/ 1 h 300"/>
                        <a:gd name="T50" fmla="*/ 732 w 916"/>
                        <a:gd name="T51" fmla="*/ 0 h 300"/>
                        <a:gd name="T52" fmla="*/ 806 w 916"/>
                        <a:gd name="T53" fmla="*/ 10 h 300"/>
                        <a:gd name="T54" fmla="*/ 875 w 916"/>
                        <a:gd name="T55" fmla="*/ 45 h 300"/>
                        <a:gd name="T56" fmla="*/ 914 w 916"/>
                        <a:gd name="T57" fmla="*/ 123 h 300"/>
                        <a:gd name="T58" fmla="*/ 900 w 916"/>
                        <a:gd name="T59" fmla="*/ 223 h 300"/>
                        <a:gd name="T60" fmla="*/ 843 w 916"/>
                        <a:gd name="T61" fmla="*/ 277 h 300"/>
                        <a:gd name="T62" fmla="*/ 768 w 916"/>
                        <a:gd name="T63" fmla="*/ 297 h 300"/>
                        <a:gd name="T64" fmla="*/ 699 w 916"/>
                        <a:gd name="T65" fmla="*/ 300 h 300"/>
                        <a:gd name="T66" fmla="*/ 632 w 916"/>
                        <a:gd name="T67" fmla="*/ 297 h 300"/>
                        <a:gd name="T68" fmla="*/ 557 w 916"/>
                        <a:gd name="T69" fmla="*/ 277 h 300"/>
                        <a:gd name="T70" fmla="*/ 500 w 916"/>
                        <a:gd name="T71" fmla="*/ 224 h 300"/>
                        <a:gd name="T72" fmla="*/ 485 w 916"/>
                        <a:gd name="T73" fmla="*/ 137 h 300"/>
                        <a:gd name="T74" fmla="*/ 432 w 916"/>
                        <a:gd name="T75" fmla="*/ 150 h 300"/>
                        <a:gd name="T76" fmla="*/ 405 w 916"/>
                        <a:gd name="T77" fmla="*/ 241 h 300"/>
                        <a:gd name="T78" fmla="*/ 342 w 916"/>
                        <a:gd name="T79" fmla="*/ 284 h 300"/>
                        <a:gd name="T80" fmla="*/ 266 w 916"/>
                        <a:gd name="T81" fmla="*/ 298 h 300"/>
                        <a:gd name="T82" fmla="*/ 201 w 916"/>
                        <a:gd name="T83" fmla="*/ 299 h 300"/>
                        <a:gd name="T84" fmla="*/ 129 w 916"/>
                        <a:gd name="T85" fmla="*/ 294 h 300"/>
                        <a:gd name="T86" fmla="*/ 57 w 916"/>
                        <a:gd name="T87" fmla="*/ 267 h 300"/>
                        <a:gd name="T88" fmla="*/ 7 w 916"/>
                        <a:gd name="T89" fmla="*/ 202 h 300"/>
                        <a:gd name="T90" fmla="*/ 7 w 916"/>
                        <a:gd name="T91" fmla="*/ 98 h 300"/>
                        <a:gd name="T92" fmla="*/ 57 w 916"/>
                        <a:gd name="T93" fmla="*/ 33 h 300"/>
                        <a:gd name="T94" fmla="*/ 129 w 916"/>
                        <a:gd name="T95" fmla="*/ 6 h 300"/>
                        <a:gd name="T96" fmla="*/ 201 w 916"/>
                        <a:gd name="T97" fmla="*/ 0 h 3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916" h="300">
                          <a:moveTo>
                            <a:pt x="699" y="71"/>
                          </a:moveTo>
                          <a:lnTo>
                            <a:pt x="665" y="72"/>
                          </a:lnTo>
                          <a:lnTo>
                            <a:pt x="636" y="74"/>
                          </a:lnTo>
                          <a:lnTo>
                            <a:pt x="613" y="78"/>
                          </a:lnTo>
                          <a:lnTo>
                            <a:pt x="594" y="83"/>
                          </a:lnTo>
                          <a:lnTo>
                            <a:pt x="579" y="90"/>
                          </a:lnTo>
                          <a:lnTo>
                            <a:pt x="569" y="99"/>
                          </a:lnTo>
                          <a:lnTo>
                            <a:pt x="561" y="109"/>
                          </a:lnTo>
                          <a:lnTo>
                            <a:pt x="556" y="122"/>
                          </a:lnTo>
                          <a:lnTo>
                            <a:pt x="554" y="135"/>
                          </a:lnTo>
                          <a:lnTo>
                            <a:pt x="553" y="150"/>
                          </a:lnTo>
                          <a:lnTo>
                            <a:pt x="554" y="165"/>
                          </a:lnTo>
                          <a:lnTo>
                            <a:pt x="556" y="179"/>
                          </a:lnTo>
                          <a:lnTo>
                            <a:pt x="561" y="191"/>
                          </a:lnTo>
                          <a:lnTo>
                            <a:pt x="569" y="201"/>
                          </a:lnTo>
                          <a:lnTo>
                            <a:pt x="579" y="210"/>
                          </a:lnTo>
                          <a:lnTo>
                            <a:pt x="594" y="216"/>
                          </a:lnTo>
                          <a:lnTo>
                            <a:pt x="613" y="223"/>
                          </a:lnTo>
                          <a:lnTo>
                            <a:pt x="636" y="227"/>
                          </a:lnTo>
                          <a:lnTo>
                            <a:pt x="665" y="229"/>
                          </a:lnTo>
                          <a:lnTo>
                            <a:pt x="699" y="230"/>
                          </a:lnTo>
                          <a:lnTo>
                            <a:pt x="734" y="229"/>
                          </a:lnTo>
                          <a:lnTo>
                            <a:pt x="763" y="227"/>
                          </a:lnTo>
                          <a:lnTo>
                            <a:pt x="787" y="223"/>
                          </a:lnTo>
                          <a:lnTo>
                            <a:pt x="805" y="216"/>
                          </a:lnTo>
                          <a:lnTo>
                            <a:pt x="820" y="210"/>
                          </a:lnTo>
                          <a:lnTo>
                            <a:pt x="831" y="201"/>
                          </a:lnTo>
                          <a:lnTo>
                            <a:pt x="839" y="191"/>
                          </a:lnTo>
                          <a:lnTo>
                            <a:pt x="843" y="179"/>
                          </a:lnTo>
                          <a:lnTo>
                            <a:pt x="846" y="165"/>
                          </a:lnTo>
                          <a:lnTo>
                            <a:pt x="847" y="150"/>
                          </a:lnTo>
                          <a:lnTo>
                            <a:pt x="846" y="135"/>
                          </a:lnTo>
                          <a:lnTo>
                            <a:pt x="843" y="122"/>
                          </a:lnTo>
                          <a:lnTo>
                            <a:pt x="839" y="109"/>
                          </a:lnTo>
                          <a:lnTo>
                            <a:pt x="831" y="99"/>
                          </a:lnTo>
                          <a:lnTo>
                            <a:pt x="820" y="90"/>
                          </a:lnTo>
                          <a:lnTo>
                            <a:pt x="805" y="83"/>
                          </a:lnTo>
                          <a:lnTo>
                            <a:pt x="787" y="78"/>
                          </a:lnTo>
                          <a:lnTo>
                            <a:pt x="763" y="74"/>
                          </a:lnTo>
                          <a:lnTo>
                            <a:pt x="734" y="72"/>
                          </a:lnTo>
                          <a:lnTo>
                            <a:pt x="699" y="71"/>
                          </a:lnTo>
                          <a:close/>
                          <a:moveTo>
                            <a:pt x="216" y="71"/>
                          </a:moveTo>
                          <a:lnTo>
                            <a:pt x="182" y="72"/>
                          </a:lnTo>
                          <a:lnTo>
                            <a:pt x="153" y="74"/>
                          </a:lnTo>
                          <a:lnTo>
                            <a:pt x="130" y="78"/>
                          </a:lnTo>
                          <a:lnTo>
                            <a:pt x="111" y="83"/>
                          </a:lnTo>
                          <a:lnTo>
                            <a:pt x="96" y="90"/>
                          </a:lnTo>
                          <a:lnTo>
                            <a:pt x="85" y="99"/>
                          </a:lnTo>
                          <a:lnTo>
                            <a:pt x="78" y="109"/>
                          </a:lnTo>
                          <a:lnTo>
                            <a:pt x="73" y="122"/>
                          </a:lnTo>
                          <a:lnTo>
                            <a:pt x="70" y="135"/>
                          </a:lnTo>
                          <a:lnTo>
                            <a:pt x="70" y="150"/>
                          </a:lnTo>
                          <a:lnTo>
                            <a:pt x="70" y="165"/>
                          </a:lnTo>
                          <a:lnTo>
                            <a:pt x="73" y="179"/>
                          </a:lnTo>
                          <a:lnTo>
                            <a:pt x="78" y="191"/>
                          </a:lnTo>
                          <a:lnTo>
                            <a:pt x="85" y="201"/>
                          </a:lnTo>
                          <a:lnTo>
                            <a:pt x="96" y="210"/>
                          </a:lnTo>
                          <a:lnTo>
                            <a:pt x="111" y="216"/>
                          </a:lnTo>
                          <a:lnTo>
                            <a:pt x="130" y="223"/>
                          </a:lnTo>
                          <a:lnTo>
                            <a:pt x="153" y="227"/>
                          </a:lnTo>
                          <a:lnTo>
                            <a:pt x="182" y="229"/>
                          </a:lnTo>
                          <a:lnTo>
                            <a:pt x="216" y="230"/>
                          </a:lnTo>
                          <a:lnTo>
                            <a:pt x="250" y="229"/>
                          </a:lnTo>
                          <a:lnTo>
                            <a:pt x="280" y="227"/>
                          </a:lnTo>
                          <a:lnTo>
                            <a:pt x="304" y="223"/>
                          </a:lnTo>
                          <a:lnTo>
                            <a:pt x="322" y="216"/>
                          </a:lnTo>
                          <a:lnTo>
                            <a:pt x="337" y="210"/>
                          </a:lnTo>
                          <a:lnTo>
                            <a:pt x="348" y="201"/>
                          </a:lnTo>
                          <a:lnTo>
                            <a:pt x="355" y="191"/>
                          </a:lnTo>
                          <a:lnTo>
                            <a:pt x="360" y="179"/>
                          </a:lnTo>
                          <a:lnTo>
                            <a:pt x="363" y="165"/>
                          </a:lnTo>
                          <a:lnTo>
                            <a:pt x="363" y="150"/>
                          </a:lnTo>
                          <a:lnTo>
                            <a:pt x="363" y="135"/>
                          </a:lnTo>
                          <a:lnTo>
                            <a:pt x="360" y="122"/>
                          </a:lnTo>
                          <a:lnTo>
                            <a:pt x="355" y="109"/>
                          </a:lnTo>
                          <a:lnTo>
                            <a:pt x="348" y="99"/>
                          </a:lnTo>
                          <a:lnTo>
                            <a:pt x="337" y="90"/>
                          </a:lnTo>
                          <a:lnTo>
                            <a:pt x="322" y="83"/>
                          </a:lnTo>
                          <a:lnTo>
                            <a:pt x="304" y="78"/>
                          </a:lnTo>
                          <a:lnTo>
                            <a:pt x="280" y="74"/>
                          </a:lnTo>
                          <a:lnTo>
                            <a:pt x="250" y="72"/>
                          </a:lnTo>
                          <a:lnTo>
                            <a:pt x="216" y="71"/>
                          </a:lnTo>
                          <a:close/>
                          <a:moveTo>
                            <a:pt x="216" y="0"/>
                          </a:moveTo>
                          <a:lnTo>
                            <a:pt x="234" y="0"/>
                          </a:lnTo>
                          <a:lnTo>
                            <a:pt x="254" y="1"/>
                          </a:lnTo>
                          <a:lnTo>
                            <a:pt x="276" y="2"/>
                          </a:lnTo>
                          <a:lnTo>
                            <a:pt x="298" y="5"/>
                          </a:lnTo>
                          <a:lnTo>
                            <a:pt x="321" y="9"/>
                          </a:lnTo>
                          <a:lnTo>
                            <a:pt x="343" y="17"/>
                          </a:lnTo>
                          <a:lnTo>
                            <a:pt x="364" y="26"/>
                          </a:lnTo>
                          <a:lnTo>
                            <a:pt x="383" y="37"/>
                          </a:lnTo>
                          <a:lnTo>
                            <a:pt x="400" y="53"/>
                          </a:lnTo>
                          <a:lnTo>
                            <a:pt x="516" y="53"/>
                          </a:lnTo>
                          <a:lnTo>
                            <a:pt x="533" y="37"/>
                          </a:lnTo>
                          <a:lnTo>
                            <a:pt x="553" y="26"/>
                          </a:lnTo>
                          <a:lnTo>
                            <a:pt x="574" y="17"/>
                          </a:lnTo>
                          <a:lnTo>
                            <a:pt x="596" y="9"/>
                          </a:lnTo>
                          <a:lnTo>
                            <a:pt x="618" y="5"/>
                          </a:lnTo>
                          <a:lnTo>
                            <a:pt x="640" y="2"/>
                          </a:lnTo>
                          <a:lnTo>
                            <a:pt x="662" y="1"/>
                          </a:lnTo>
                          <a:lnTo>
                            <a:pt x="682" y="0"/>
                          </a:lnTo>
                          <a:lnTo>
                            <a:pt x="699" y="0"/>
                          </a:lnTo>
                          <a:lnTo>
                            <a:pt x="715" y="0"/>
                          </a:lnTo>
                          <a:lnTo>
                            <a:pt x="732" y="0"/>
                          </a:lnTo>
                          <a:lnTo>
                            <a:pt x="749" y="1"/>
                          </a:lnTo>
                          <a:lnTo>
                            <a:pt x="768" y="3"/>
                          </a:lnTo>
                          <a:lnTo>
                            <a:pt x="787" y="6"/>
                          </a:lnTo>
                          <a:lnTo>
                            <a:pt x="806" y="10"/>
                          </a:lnTo>
                          <a:lnTo>
                            <a:pt x="825" y="16"/>
                          </a:lnTo>
                          <a:lnTo>
                            <a:pt x="843" y="24"/>
                          </a:lnTo>
                          <a:lnTo>
                            <a:pt x="860" y="33"/>
                          </a:lnTo>
                          <a:lnTo>
                            <a:pt x="875" y="45"/>
                          </a:lnTo>
                          <a:lnTo>
                            <a:pt x="889" y="59"/>
                          </a:lnTo>
                          <a:lnTo>
                            <a:pt x="900" y="77"/>
                          </a:lnTo>
                          <a:lnTo>
                            <a:pt x="908" y="98"/>
                          </a:lnTo>
                          <a:lnTo>
                            <a:pt x="914" y="123"/>
                          </a:lnTo>
                          <a:lnTo>
                            <a:pt x="916" y="150"/>
                          </a:lnTo>
                          <a:lnTo>
                            <a:pt x="914" y="178"/>
                          </a:lnTo>
                          <a:lnTo>
                            <a:pt x="908" y="202"/>
                          </a:lnTo>
                          <a:lnTo>
                            <a:pt x="900" y="223"/>
                          </a:lnTo>
                          <a:lnTo>
                            <a:pt x="889" y="241"/>
                          </a:lnTo>
                          <a:lnTo>
                            <a:pt x="875" y="255"/>
                          </a:lnTo>
                          <a:lnTo>
                            <a:pt x="860" y="267"/>
                          </a:lnTo>
                          <a:lnTo>
                            <a:pt x="843" y="277"/>
                          </a:lnTo>
                          <a:lnTo>
                            <a:pt x="825" y="285"/>
                          </a:lnTo>
                          <a:lnTo>
                            <a:pt x="806" y="290"/>
                          </a:lnTo>
                          <a:lnTo>
                            <a:pt x="787" y="294"/>
                          </a:lnTo>
                          <a:lnTo>
                            <a:pt x="768" y="297"/>
                          </a:lnTo>
                          <a:lnTo>
                            <a:pt x="749" y="298"/>
                          </a:lnTo>
                          <a:lnTo>
                            <a:pt x="732" y="299"/>
                          </a:lnTo>
                          <a:lnTo>
                            <a:pt x="715" y="299"/>
                          </a:lnTo>
                          <a:lnTo>
                            <a:pt x="699" y="300"/>
                          </a:lnTo>
                          <a:lnTo>
                            <a:pt x="685" y="299"/>
                          </a:lnTo>
                          <a:lnTo>
                            <a:pt x="668" y="299"/>
                          </a:lnTo>
                          <a:lnTo>
                            <a:pt x="650" y="298"/>
                          </a:lnTo>
                          <a:lnTo>
                            <a:pt x="632" y="297"/>
                          </a:lnTo>
                          <a:lnTo>
                            <a:pt x="613" y="294"/>
                          </a:lnTo>
                          <a:lnTo>
                            <a:pt x="593" y="290"/>
                          </a:lnTo>
                          <a:lnTo>
                            <a:pt x="575" y="285"/>
                          </a:lnTo>
                          <a:lnTo>
                            <a:pt x="557" y="277"/>
                          </a:lnTo>
                          <a:lnTo>
                            <a:pt x="540" y="267"/>
                          </a:lnTo>
                          <a:lnTo>
                            <a:pt x="524" y="255"/>
                          </a:lnTo>
                          <a:lnTo>
                            <a:pt x="511" y="241"/>
                          </a:lnTo>
                          <a:lnTo>
                            <a:pt x="500" y="224"/>
                          </a:lnTo>
                          <a:lnTo>
                            <a:pt x="491" y="202"/>
                          </a:lnTo>
                          <a:lnTo>
                            <a:pt x="486" y="179"/>
                          </a:lnTo>
                          <a:lnTo>
                            <a:pt x="484" y="150"/>
                          </a:lnTo>
                          <a:lnTo>
                            <a:pt x="485" y="137"/>
                          </a:lnTo>
                          <a:lnTo>
                            <a:pt x="486" y="125"/>
                          </a:lnTo>
                          <a:lnTo>
                            <a:pt x="430" y="125"/>
                          </a:lnTo>
                          <a:lnTo>
                            <a:pt x="432" y="137"/>
                          </a:lnTo>
                          <a:lnTo>
                            <a:pt x="432" y="150"/>
                          </a:lnTo>
                          <a:lnTo>
                            <a:pt x="430" y="179"/>
                          </a:lnTo>
                          <a:lnTo>
                            <a:pt x="425" y="202"/>
                          </a:lnTo>
                          <a:lnTo>
                            <a:pt x="416" y="224"/>
                          </a:lnTo>
                          <a:lnTo>
                            <a:pt x="405" y="241"/>
                          </a:lnTo>
                          <a:lnTo>
                            <a:pt x="392" y="255"/>
                          </a:lnTo>
                          <a:lnTo>
                            <a:pt x="377" y="267"/>
                          </a:lnTo>
                          <a:lnTo>
                            <a:pt x="360" y="277"/>
                          </a:lnTo>
                          <a:lnTo>
                            <a:pt x="342" y="284"/>
                          </a:lnTo>
                          <a:lnTo>
                            <a:pt x="323" y="290"/>
                          </a:lnTo>
                          <a:lnTo>
                            <a:pt x="304" y="294"/>
                          </a:lnTo>
                          <a:lnTo>
                            <a:pt x="285" y="296"/>
                          </a:lnTo>
                          <a:lnTo>
                            <a:pt x="266" y="298"/>
                          </a:lnTo>
                          <a:lnTo>
                            <a:pt x="248" y="299"/>
                          </a:lnTo>
                          <a:lnTo>
                            <a:pt x="231" y="299"/>
                          </a:lnTo>
                          <a:lnTo>
                            <a:pt x="216" y="299"/>
                          </a:lnTo>
                          <a:lnTo>
                            <a:pt x="201" y="299"/>
                          </a:lnTo>
                          <a:lnTo>
                            <a:pt x="185" y="299"/>
                          </a:lnTo>
                          <a:lnTo>
                            <a:pt x="167" y="298"/>
                          </a:lnTo>
                          <a:lnTo>
                            <a:pt x="148" y="296"/>
                          </a:lnTo>
                          <a:lnTo>
                            <a:pt x="129" y="294"/>
                          </a:lnTo>
                          <a:lnTo>
                            <a:pt x="110" y="290"/>
                          </a:lnTo>
                          <a:lnTo>
                            <a:pt x="91" y="284"/>
                          </a:lnTo>
                          <a:lnTo>
                            <a:pt x="73" y="277"/>
                          </a:lnTo>
                          <a:lnTo>
                            <a:pt x="57" y="267"/>
                          </a:lnTo>
                          <a:lnTo>
                            <a:pt x="41" y="255"/>
                          </a:lnTo>
                          <a:lnTo>
                            <a:pt x="27" y="240"/>
                          </a:lnTo>
                          <a:lnTo>
                            <a:pt x="16" y="223"/>
                          </a:lnTo>
                          <a:lnTo>
                            <a:pt x="7" y="202"/>
                          </a:lnTo>
                          <a:lnTo>
                            <a:pt x="2" y="178"/>
                          </a:lnTo>
                          <a:lnTo>
                            <a:pt x="0" y="150"/>
                          </a:lnTo>
                          <a:lnTo>
                            <a:pt x="2" y="122"/>
                          </a:lnTo>
                          <a:lnTo>
                            <a:pt x="7" y="98"/>
                          </a:lnTo>
                          <a:lnTo>
                            <a:pt x="16" y="77"/>
                          </a:lnTo>
                          <a:lnTo>
                            <a:pt x="27" y="59"/>
                          </a:lnTo>
                          <a:lnTo>
                            <a:pt x="41" y="45"/>
                          </a:lnTo>
                          <a:lnTo>
                            <a:pt x="57" y="33"/>
                          </a:lnTo>
                          <a:lnTo>
                            <a:pt x="73" y="23"/>
                          </a:lnTo>
                          <a:lnTo>
                            <a:pt x="91" y="16"/>
                          </a:lnTo>
                          <a:lnTo>
                            <a:pt x="110" y="10"/>
                          </a:lnTo>
                          <a:lnTo>
                            <a:pt x="129" y="6"/>
                          </a:lnTo>
                          <a:lnTo>
                            <a:pt x="148" y="3"/>
                          </a:lnTo>
                          <a:lnTo>
                            <a:pt x="167" y="1"/>
                          </a:lnTo>
                          <a:lnTo>
                            <a:pt x="185" y="0"/>
                          </a:lnTo>
                          <a:lnTo>
                            <a:pt x="201" y="0"/>
                          </a:lnTo>
                          <a:lnTo>
                            <a:pt x="216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60" name="Freeform 24">
                      <a:extLst>
                        <a:ext uri="{FF2B5EF4-FFF2-40B4-BE49-F238E27FC236}">
                          <a16:creationId xmlns:a16="http://schemas.microsoft.com/office/drawing/2014/main" id="{F80A5689-1B10-C04C-9507-CC588319BDCC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597" y="4335"/>
                      <a:ext cx="217" cy="124"/>
                    </a:xfrm>
                    <a:custGeom>
                      <a:avLst/>
                      <a:gdLst>
                        <a:gd name="T0" fmla="*/ 1796 w 2393"/>
                        <a:gd name="T1" fmla="*/ 704 h 1360"/>
                        <a:gd name="T2" fmla="*/ 1761 w 2393"/>
                        <a:gd name="T3" fmla="*/ 720 h 1360"/>
                        <a:gd name="T4" fmla="*/ 1590 w 2393"/>
                        <a:gd name="T5" fmla="*/ 904 h 1360"/>
                        <a:gd name="T6" fmla="*/ 1882 w 2393"/>
                        <a:gd name="T7" fmla="*/ 733 h 1360"/>
                        <a:gd name="T8" fmla="*/ 1851 w 2393"/>
                        <a:gd name="T9" fmla="*/ 709 h 1360"/>
                        <a:gd name="T10" fmla="*/ 1814 w 2393"/>
                        <a:gd name="T11" fmla="*/ 702 h 1360"/>
                        <a:gd name="T12" fmla="*/ 1831 w 2393"/>
                        <a:gd name="T13" fmla="*/ 20 h 1360"/>
                        <a:gd name="T14" fmla="*/ 1950 w 2393"/>
                        <a:gd name="T15" fmla="*/ 61 h 1360"/>
                        <a:gd name="T16" fmla="*/ 2057 w 2393"/>
                        <a:gd name="T17" fmla="*/ 121 h 1360"/>
                        <a:gd name="T18" fmla="*/ 2154 w 2393"/>
                        <a:gd name="T19" fmla="*/ 196 h 1360"/>
                        <a:gd name="T20" fmla="*/ 2235 w 2393"/>
                        <a:gd name="T21" fmla="*/ 286 h 1360"/>
                        <a:gd name="T22" fmla="*/ 2301 w 2393"/>
                        <a:gd name="T23" fmla="*/ 388 h 1360"/>
                        <a:gd name="T24" fmla="*/ 2352 w 2393"/>
                        <a:gd name="T25" fmla="*/ 501 h 1360"/>
                        <a:gd name="T26" fmla="*/ 2382 w 2393"/>
                        <a:gd name="T27" fmla="*/ 622 h 1360"/>
                        <a:gd name="T28" fmla="*/ 2393 w 2393"/>
                        <a:gd name="T29" fmla="*/ 748 h 1360"/>
                        <a:gd name="T30" fmla="*/ 2390 w 2393"/>
                        <a:gd name="T31" fmla="*/ 1230 h 1360"/>
                        <a:gd name="T32" fmla="*/ 2370 w 2393"/>
                        <a:gd name="T33" fmla="*/ 1282 h 1360"/>
                        <a:gd name="T34" fmla="*/ 2335 w 2393"/>
                        <a:gd name="T35" fmla="*/ 1324 h 1360"/>
                        <a:gd name="T36" fmla="*/ 2286 w 2393"/>
                        <a:gd name="T37" fmla="*/ 1351 h 1360"/>
                        <a:gd name="T38" fmla="*/ 2230 w 2393"/>
                        <a:gd name="T39" fmla="*/ 1360 h 1360"/>
                        <a:gd name="T40" fmla="*/ 129 w 2393"/>
                        <a:gd name="T41" fmla="*/ 1358 h 1360"/>
                        <a:gd name="T42" fmla="*/ 77 w 2393"/>
                        <a:gd name="T43" fmla="*/ 1339 h 1360"/>
                        <a:gd name="T44" fmla="*/ 36 w 2393"/>
                        <a:gd name="T45" fmla="*/ 1304 h 1360"/>
                        <a:gd name="T46" fmla="*/ 10 w 2393"/>
                        <a:gd name="T47" fmla="*/ 1256 h 1360"/>
                        <a:gd name="T48" fmla="*/ 0 w 2393"/>
                        <a:gd name="T49" fmla="*/ 1200 h 1360"/>
                        <a:gd name="T50" fmla="*/ 3 w 2393"/>
                        <a:gd name="T51" fmla="*/ 684 h 1360"/>
                        <a:gd name="T52" fmla="*/ 23 w 2393"/>
                        <a:gd name="T53" fmla="*/ 561 h 1360"/>
                        <a:gd name="T54" fmla="*/ 63 w 2393"/>
                        <a:gd name="T55" fmla="*/ 443 h 1360"/>
                        <a:gd name="T56" fmla="*/ 122 w 2393"/>
                        <a:gd name="T57" fmla="*/ 336 h 1360"/>
                        <a:gd name="T58" fmla="*/ 195 w 2393"/>
                        <a:gd name="T59" fmla="*/ 240 h 1360"/>
                        <a:gd name="T60" fmla="*/ 283 w 2393"/>
                        <a:gd name="T61" fmla="*/ 157 h 1360"/>
                        <a:gd name="T62" fmla="*/ 385 w 2393"/>
                        <a:gd name="T63" fmla="*/ 89 h 1360"/>
                        <a:gd name="T64" fmla="*/ 498 w 2393"/>
                        <a:gd name="T65" fmla="*/ 38 h 1360"/>
                        <a:gd name="T66" fmla="*/ 640 w 2393"/>
                        <a:gd name="T67" fmla="*/ 0 h 1360"/>
                        <a:gd name="T68" fmla="*/ 1748 w 2393"/>
                        <a:gd name="T69" fmla="*/ 0 h 13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</a:cxnLst>
                      <a:rect l="0" t="0" r="r" b="b"/>
                      <a:pathLst>
                        <a:path w="2393" h="1360">
                          <a:moveTo>
                            <a:pt x="1814" y="702"/>
                          </a:moveTo>
                          <a:lnTo>
                            <a:pt x="1796" y="704"/>
                          </a:lnTo>
                          <a:lnTo>
                            <a:pt x="1778" y="709"/>
                          </a:lnTo>
                          <a:lnTo>
                            <a:pt x="1761" y="720"/>
                          </a:lnTo>
                          <a:lnTo>
                            <a:pt x="1746" y="733"/>
                          </a:lnTo>
                          <a:lnTo>
                            <a:pt x="1590" y="904"/>
                          </a:lnTo>
                          <a:lnTo>
                            <a:pt x="2038" y="904"/>
                          </a:lnTo>
                          <a:lnTo>
                            <a:pt x="1882" y="733"/>
                          </a:lnTo>
                          <a:lnTo>
                            <a:pt x="1867" y="719"/>
                          </a:lnTo>
                          <a:lnTo>
                            <a:pt x="1851" y="709"/>
                          </a:lnTo>
                          <a:lnTo>
                            <a:pt x="1833" y="703"/>
                          </a:lnTo>
                          <a:lnTo>
                            <a:pt x="1814" y="702"/>
                          </a:lnTo>
                          <a:close/>
                          <a:moveTo>
                            <a:pt x="1748" y="0"/>
                          </a:moveTo>
                          <a:lnTo>
                            <a:pt x="1831" y="20"/>
                          </a:lnTo>
                          <a:lnTo>
                            <a:pt x="1892" y="38"/>
                          </a:lnTo>
                          <a:lnTo>
                            <a:pt x="1950" y="61"/>
                          </a:lnTo>
                          <a:lnTo>
                            <a:pt x="2005" y="88"/>
                          </a:lnTo>
                          <a:lnTo>
                            <a:pt x="2057" y="121"/>
                          </a:lnTo>
                          <a:lnTo>
                            <a:pt x="2107" y="157"/>
                          </a:lnTo>
                          <a:lnTo>
                            <a:pt x="2154" y="196"/>
                          </a:lnTo>
                          <a:lnTo>
                            <a:pt x="2196" y="239"/>
                          </a:lnTo>
                          <a:lnTo>
                            <a:pt x="2235" y="286"/>
                          </a:lnTo>
                          <a:lnTo>
                            <a:pt x="2270" y="336"/>
                          </a:lnTo>
                          <a:lnTo>
                            <a:pt x="2301" y="388"/>
                          </a:lnTo>
                          <a:lnTo>
                            <a:pt x="2328" y="443"/>
                          </a:lnTo>
                          <a:lnTo>
                            <a:pt x="2352" y="501"/>
                          </a:lnTo>
                          <a:lnTo>
                            <a:pt x="2369" y="561"/>
                          </a:lnTo>
                          <a:lnTo>
                            <a:pt x="2382" y="622"/>
                          </a:lnTo>
                          <a:lnTo>
                            <a:pt x="2390" y="684"/>
                          </a:lnTo>
                          <a:lnTo>
                            <a:pt x="2393" y="748"/>
                          </a:lnTo>
                          <a:lnTo>
                            <a:pt x="2393" y="1200"/>
                          </a:lnTo>
                          <a:lnTo>
                            <a:pt x="2390" y="1230"/>
                          </a:lnTo>
                          <a:lnTo>
                            <a:pt x="2383" y="1256"/>
                          </a:lnTo>
                          <a:lnTo>
                            <a:pt x="2370" y="1282"/>
                          </a:lnTo>
                          <a:lnTo>
                            <a:pt x="2354" y="1304"/>
                          </a:lnTo>
                          <a:lnTo>
                            <a:pt x="2335" y="1324"/>
                          </a:lnTo>
                          <a:lnTo>
                            <a:pt x="2311" y="1339"/>
                          </a:lnTo>
                          <a:lnTo>
                            <a:pt x="2286" y="1351"/>
                          </a:lnTo>
                          <a:lnTo>
                            <a:pt x="2259" y="1358"/>
                          </a:lnTo>
                          <a:lnTo>
                            <a:pt x="2230" y="1360"/>
                          </a:lnTo>
                          <a:lnTo>
                            <a:pt x="157" y="1360"/>
                          </a:lnTo>
                          <a:lnTo>
                            <a:pt x="129" y="1358"/>
                          </a:lnTo>
                          <a:lnTo>
                            <a:pt x="101" y="1351"/>
                          </a:lnTo>
                          <a:lnTo>
                            <a:pt x="77" y="1339"/>
                          </a:lnTo>
                          <a:lnTo>
                            <a:pt x="55" y="1324"/>
                          </a:lnTo>
                          <a:lnTo>
                            <a:pt x="36" y="1304"/>
                          </a:lnTo>
                          <a:lnTo>
                            <a:pt x="21" y="1282"/>
                          </a:lnTo>
                          <a:lnTo>
                            <a:pt x="10" y="1256"/>
                          </a:lnTo>
                          <a:lnTo>
                            <a:pt x="3" y="1230"/>
                          </a:lnTo>
                          <a:lnTo>
                            <a:pt x="0" y="1200"/>
                          </a:lnTo>
                          <a:lnTo>
                            <a:pt x="0" y="748"/>
                          </a:lnTo>
                          <a:lnTo>
                            <a:pt x="3" y="684"/>
                          </a:lnTo>
                          <a:lnTo>
                            <a:pt x="11" y="622"/>
                          </a:lnTo>
                          <a:lnTo>
                            <a:pt x="23" y="561"/>
                          </a:lnTo>
                          <a:lnTo>
                            <a:pt x="41" y="501"/>
                          </a:lnTo>
                          <a:lnTo>
                            <a:pt x="63" y="443"/>
                          </a:lnTo>
                          <a:lnTo>
                            <a:pt x="90" y="389"/>
                          </a:lnTo>
                          <a:lnTo>
                            <a:pt x="122" y="336"/>
                          </a:lnTo>
                          <a:lnTo>
                            <a:pt x="156" y="286"/>
                          </a:lnTo>
                          <a:lnTo>
                            <a:pt x="195" y="240"/>
                          </a:lnTo>
                          <a:lnTo>
                            <a:pt x="237" y="196"/>
                          </a:lnTo>
                          <a:lnTo>
                            <a:pt x="283" y="157"/>
                          </a:lnTo>
                          <a:lnTo>
                            <a:pt x="332" y="121"/>
                          </a:lnTo>
                          <a:lnTo>
                            <a:pt x="385" y="89"/>
                          </a:lnTo>
                          <a:lnTo>
                            <a:pt x="440" y="62"/>
                          </a:lnTo>
                          <a:lnTo>
                            <a:pt x="498" y="38"/>
                          </a:lnTo>
                          <a:lnTo>
                            <a:pt x="559" y="20"/>
                          </a:lnTo>
                          <a:lnTo>
                            <a:pt x="640" y="0"/>
                          </a:lnTo>
                          <a:lnTo>
                            <a:pt x="1193" y="1280"/>
                          </a:lnTo>
                          <a:lnTo>
                            <a:pt x="1748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61" name="Freeform 25">
                      <a:extLst>
                        <a:ext uri="{FF2B5EF4-FFF2-40B4-BE49-F238E27FC236}">
                          <a16:creationId xmlns:a16="http://schemas.microsoft.com/office/drawing/2014/main" id="{19261664-D50E-A34E-98BF-C8AC1EE2FFD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89" y="4347"/>
                      <a:ext cx="34" cy="83"/>
                    </a:xfrm>
                    <a:custGeom>
                      <a:avLst/>
                      <a:gdLst>
                        <a:gd name="T0" fmla="*/ 135 w 373"/>
                        <a:gd name="T1" fmla="*/ 0 h 915"/>
                        <a:gd name="T2" fmla="*/ 237 w 373"/>
                        <a:gd name="T3" fmla="*/ 0 h 915"/>
                        <a:gd name="T4" fmla="*/ 258 w 373"/>
                        <a:gd name="T5" fmla="*/ 2 h 915"/>
                        <a:gd name="T6" fmla="*/ 278 w 373"/>
                        <a:gd name="T7" fmla="*/ 9 h 915"/>
                        <a:gd name="T8" fmla="*/ 295 w 373"/>
                        <a:gd name="T9" fmla="*/ 21 h 915"/>
                        <a:gd name="T10" fmla="*/ 310 w 373"/>
                        <a:gd name="T11" fmla="*/ 36 h 915"/>
                        <a:gd name="T12" fmla="*/ 321 w 373"/>
                        <a:gd name="T13" fmla="*/ 53 h 915"/>
                        <a:gd name="T14" fmla="*/ 328 w 373"/>
                        <a:gd name="T15" fmla="*/ 74 h 915"/>
                        <a:gd name="T16" fmla="*/ 366 w 373"/>
                        <a:gd name="T17" fmla="*/ 234 h 915"/>
                        <a:gd name="T18" fmla="*/ 368 w 373"/>
                        <a:gd name="T19" fmla="*/ 257 h 915"/>
                        <a:gd name="T20" fmla="*/ 365 w 373"/>
                        <a:gd name="T21" fmla="*/ 281 h 915"/>
                        <a:gd name="T22" fmla="*/ 357 w 373"/>
                        <a:gd name="T23" fmla="*/ 301 h 915"/>
                        <a:gd name="T24" fmla="*/ 345 w 373"/>
                        <a:gd name="T25" fmla="*/ 319 h 915"/>
                        <a:gd name="T26" fmla="*/ 329 w 373"/>
                        <a:gd name="T27" fmla="*/ 334 h 915"/>
                        <a:gd name="T28" fmla="*/ 309 w 373"/>
                        <a:gd name="T29" fmla="*/ 345 h 915"/>
                        <a:gd name="T30" fmla="*/ 287 w 373"/>
                        <a:gd name="T31" fmla="*/ 351 h 915"/>
                        <a:gd name="T32" fmla="*/ 373 w 373"/>
                        <a:gd name="T33" fmla="*/ 438 h 915"/>
                        <a:gd name="T34" fmla="*/ 187 w 373"/>
                        <a:gd name="T35" fmla="*/ 915 h 915"/>
                        <a:gd name="T36" fmla="*/ 0 w 373"/>
                        <a:gd name="T37" fmla="*/ 438 h 915"/>
                        <a:gd name="T38" fmla="*/ 85 w 373"/>
                        <a:gd name="T39" fmla="*/ 351 h 915"/>
                        <a:gd name="T40" fmla="*/ 63 w 373"/>
                        <a:gd name="T41" fmla="*/ 345 h 915"/>
                        <a:gd name="T42" fmla="*/ 44 w 373"/>
                        <a:gd name="T43" fmla="*/ 334 h 915"/>
                        <a:gd name="T44" fmla="*/ 27 w 373"/>
                        <a:gd name="T45" fmla="*/ 319 h 915"/>
                        <a:gd name="T46" fmla="*/ 15 w 373"/>
                        <a:gd name="T47" fmla="*/ 301 h 915"/>
                        <a:gd name="T48" fmla="*/ 7 w 373"/>
                        <a:gd name="T49" fmla="*/ 281 h 915"/>
                        <a:gd name="T50" fmla="*/ 4 w 373"/>
                        <a:gd name="T51" fmla="*/ 257 h 915"/>
                        <a:gd name="T52" fmla="*/ 6 w 373"/>
                        <a:gd name="T53" fmla="*/ 234 h 915"/>
                        <a:gd name="T54" fmla="*/ 44 w 373"/>
                        <a:gd name="T55" fmla="*/ 74 h 915"/>
                        <a:gd name="T56" fmla="*/ 52 w 373"/>
                        <a:gd name="T57" fmla="*/ 53 h 915"/>
                        <a:gd name="T58" fmla="*/ 63 w 373"/>
                        <a:gd name="T59" fmla="*/ 36 h 915"/>
                        <a:gd name="T60" fmla="*/ 77 w 373"/>
                        <a:gd name="T61" fmla="*/ 21 h 915"/>
                        <a:gd name="T62" fmla="*/ 95 w 373"/>
                        <a:gd name="T63" fmla="*/ 9 h 915"/>
                        <a:gd name="T64" fmla="*/ 114 w 373"/>
                        <a:gd name="T65" fmla="*/ 2 h 915"/>
                        <a:gd name="T66" fmla="*/ 135 w 373"/>
                        <a:gd name="T67" fmla="*/ 0 h 9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373" h="915">
                          <a:moveTo>
                            <a:pt x="135" y="0"/>
                          </a:moveTo>
                          <a:lnTo>
                            <a:pt x="237" y="0"/>
                          </a:lnTo>
                          <a:lnTo>
                            <a:pt x="258" y="2"/>
                          </a:lnTo>
                          <a:lnTo>
                            <a:pt x="278" y="9"/>
                          </a:lnTo>
                          <a:lnTo>
                            <a:pt x="295" y="21"/>
                          </a:lnTo>
                          <a:lnTo>
                            <a:pt x="310" y="36"/>
                          </a:lnTo>
                          <a:lnTo>
                            <a:pt x="321" y="53"/>
                          </a:lnTo>
                          <a:lnTo>
                            <a:pt x="328" y="74"/>
                          </a:lnTo>
                          <a:lnTo>
                            <a:pt x="366" y="234"/>
                          </a:lnTo>
                          <a:lnTo>
                            <a:pt x="368" y="257"/>
                          </a:lnTo>
                          <a:lnTo>
                            <a:pt x="365" y="281"/>
                          </a:lnTo>
                          <a:lnTo>
                            <a:pt x="357" y="301"/>
                          </a:lnTo>
                          <a:lnTo>
                            <a:pt x="345" y="319"/>
                          </a:lnTo>
                          <a:lnTo>
                            <a:pt x="329" y="334"/>
                          </a:lnTo>
                          <a:lnTo>
                            <a:pt x="309" y="345"/>
                          </a:lnTo>
                          <a:lnTo>
                            <a:pt x="287" y="351"/>
                          </a:lnTo>
                          <a:lnTo>
                            <a:pt x="373" y="438"/>
                          </a:lnTo>
                          <a:lnTo>
                            <a:pt x="187" y="915"/>
                          </a:lnTo>
                          <a:lnTo>
                            <a:pt x="0" y="438"/>
                          </a:lnTo>
                          <a:lnTo>
                            <a:pt x="85" y="351"/>
                          </a:lnTo>
                          <a:lnTo>
                            <a:pt x="63" y="345"/>
                          </a:lnTo>
                          <a:lnTo>
                            <a:pt x="44" y="334"/>
                          </a:lnTo>
                          <a:lnTo>
                            <a:pt x="27" y="319"/>
                          </a:lnTo>
                          <a:lnTo>
                            <a:pt x="15" y="301"/>
                          </a:lnTo>
                          <a:lnTo>
                            <a:pt x="7" y="281"/>
                          </a:lnTo>
                          <a:lnTo>
                            <a:pt x="4" y="257"/>
                          </a:lnTo>
                          <a:lnTo>
                            <a:pt x="6" y="234"/>
                          </a:lnTo>
                          <a:lnTo>
                            <a:pt x="44" y="74"/>
                          </a:lnTo>
                          <a:lnTo>
                            <a:pt x="52" y="53"/>
                          </a:lnTo>
                          <a:lnTo>
                            <a:pt x="63" y="36"/>
                          </a:lnTo>
                          <a:lnTo>
                            <a:pt x="77" y="21"/>
                          </a:lnTo>
                          <a:lnTo>
                            <a:pt x="95" y="9"/>
                          </a:lnTo>
                          <a:lnTo>
                            <a:pt x="114" y="2"/>
                          </a:lnTo>
                          <a:lnTo>
                            <a:pt x="135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</p:grpSp>
          </p:grp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BD112F4-D10A-AF45-993D-4E9F6AD00295}"/>
                </a:ext>
              </a:extLst>
            </p:cNvPr>
            <p:cNvGrpSpPr/>
            <p:nvPr/>
          </p:nvGrpSpPr>
          <p:grpSpPr>
            <a:xfrm>
              <a:off x="4521799" y="6002887"/>
              <a:ext cx="5333930" cy="420790"/>
              <a:chOff x="4521799" y="6002887"/>
              <a:chExt cx="5333930" cy="420790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E67D7FBB-F0D1-D74D-9B02-A2332E79FD59}"/>
                  </a:ext>
                </a:extLst>
              </p:cNvPr>
              <p:cNvGrpSpPr/>
              <p:nvPr/>
            </p:nvGrpSpPr>
            <p:grpSpPr>
              <a:xfrm>
                <a:off x="5386433" y="6067244"/>
                <a:ext cx="1378380" cy="276227"/>
                <a:chOff x="5393018" y="5569953"/>
                <a:chExt cx="1378380" cy="276227"/>
              </a:xfrm>
            </p:grpSpPr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E68CFB31-B25D-0F40-B154-0F44C3046842}"/>
                    </a:ext>
                  </a:extLst>
                </p:cNvPr>
                <p:cNvGrpSpPr/>
                <p:nvPr/>
              </p:nvGrpSpPr>
              <p:grpSpPr>
                <a:xfrm>
                  <a:off x="6495173" y="5569954"/>
                  <a:ext cx="276225" cy="276225"/>
                  <a:chOff x="203886" y="3778542"/>
                  <a:chExt cx="276225" cy="276225"/>
                </a:xfrm>
              </p:grpSpPr>
              <p:sp>
                <p:nvSpPr>
                  <p:cNvPr id="50" name="타원 49">
                    <a:extLst>
                      <a:ext uri="{FF2B5EF4-FFF2-40B4-BE49-F238E27FC236}">
                        <a16:creationId xmlns:a16="http://schemas.microsoft.com/office/drawing/2014/main" id="{B000C7DE-186B-A74E-A1B7-94A7138FE71C}"/>
                      </a:ext>
                    </a:extLst>
                  </p:cNvPr>
                  <p:cNvSpPr/>
                  <p:nvPr/>
                </p:nvSpPr>
                <p:spPr>
                  <a:xfrm>
                    <a:off x="203886" y="3778542"/>
                    <a:ext cx="276225" cy="27622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1" name="Freeform 6">
                    <a:extLst>
                      <a:ext uri="{FF2B5EF4-FFF2-40B4-BE49-F238E27FC236}">
                        <a16:creationId xmlns:a16="http://schemas.microsoft.com/office/drawing/2014/main" id="{B635D848-23F2-EF4C-90B3-0F25F6CB8A3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1725" y="3839032"/>
                    <a:ext cx="175100" cy="155244"/>
                  </a:xfrm>
                  <a:custGeom>
                    <a:avLst/>
                    <a:gdLst>
                      <a:gd name="T0" fmla="*/ 2689 w 3491"/>
                      <a:gd name="T1" fmla="*/ 15 h 3097"/>
                      <a:gd name="T2" fmla="*/ 2963 w 3491"/>
                      <a:gd name="T3" fmla="*/ 108 h 3097"/>
                      <a:gd name="T4" fmla="*/ 3204 w 3491"/>
                      <a:gd name="T5" fmla="*/ 281 h 3097"/>
                      <a:gd name="T6" fmla="*/ 3382 w 3491"/>
                      <a:gd name="T7" fmla="*/ 518 h 3097"/>
                      <a:gd name="T8" fmla="*/ 3475 w 3491"/>
                      <a:gd name="T9" fmla="*/ 786 h 3097"/>
                      <a:gd name="T10" fmla="*/ 3486 w 3491"/>
                      <a:gd name="T11" fmla="*/ 1066 h 3097"/>
                      <a:gd name="T12" fmla="*/ 3413 w 3491"/>
                      <a:gd name="T13" fmla="*/ 1339 h 3097"/>
                      <a:gd name="T14" fmla="*/ 3256 w 3491"/>
                      <a:gd name="T15" fmla="*/ 1586 h 3097"/>
                      <a:gd name="T16" fmla="*/ 1965 w 3491"/>
                      <a:gd name="T17" fmla="*/ 2838 h 3097"/>
                      <a:gd name="T18" fmla="*/ 1873 w 3491"/>
                      <a:gd name="T19" fmla="*/ 2828 h 3097"/>
                      <a:gd name="T20" fmla="*/ 1821 w 3491"/>
                      <a:gd name="T21" fmla="*/ 2749 h 3097"/>
                      <a:gd name="T22" fmla="*/ 1853 w 3491"/>
                      <a:gd name="T23" fmla="*/ 2662 h 3097"/>
                      <a:gd name="T24" fmla="*/ 3153 w 3491"/>
                      <a:gd name="T25" fmla="*/ 1355 h 3097"/>
                      <a:gd name="T26" fmla="*/ 3242 w 3491"/>
                      <a:gd name="T27" fmla="*/ 1126 h 3097"/>
                      <a:gd name="T28" fmla="*/ 3253 w 3491"/>
                      <a:gd name="T29" fmla="*/ 885 h 3097"/>
                      <a:gd name="T30" fmla="*/ 3183 w 3491"/>
                      <a:gd name="T31" fmla="*/ 653 h 3097"/>
                      <a:gd name="T32" fmla="*/ 3035 w 3491"/>
                      <a:gd name="T33" fmla="*/ 448 h 3097"/>
                      <a:gd name="T34" fmla="*/ 2825 w 3491"/>
                      <a:gd name="T35" fmla="*/ 301 h 3097"/>
                      <a:gd name="T36" fmla="*/ 2586 w 3491"/>
                      <a:gd name="T37" fmla="*/ 234 h 3097"/>
                      <a:gd name="T38" fmla="*/ 2340 w 3491"/>
                      <a:gd name="T39" fmla="*/ 243 h 3097"/>
                      <a:gd name="T40" fmla="*/ 2108 w 3491"/>
                      <a:gd name="T41" fmla="*/ 331 h 3097"/>
                      <a:gd name="T42" fmla="*/ 378 w 3491"/>
                      <a:gd name="T43" fmla="*/ 1972 h 3097"/>
                      <a:gd name="T44" fmla="*/ 258 w 3491"/>
                      <a:gd name="T45" fmla="*/ 2149 h 3097"/>
                      <a:gd name="T46" fmla="*/ 218 w 3491"/>
                      <a:gd name="T47" fmla="*/ 2350 h 3097"/>
                      <a:gd name="T48" fmla="*/ 258 w 3491"/>
                      <a:gd name="T49" fmla="*/ 2551 h 3097"/>
                      <a:gd name="T50" fmla="*/ 378 w 3491"/>
                      <a:gd name="T51" fmla="*/ 2728 h 3097"/>
                      <a:gd name="T52" fmla="*/ 558 w 3491"/>
                      <a:gd name="T53" fmla="*/ 2846 h 3097"/>
                      <a:gd name="T54" fmla="*/ 763 w 3491"/>
                      <a:gd name="T55" fmla="*/ 2885 h 3097"/>
                      <a:gd name="T56" fmla="*/ 968 w 3491"/>
                      <a:gd name="T57" fmla="*/ 2846 h 3097"/>
                      <a:gd name="T58" fmla="*/ 1149 w 3491"/>
                      <a:gd name="T59" fmla="*/ 2728 h 3097"/>
                      <a:gd name="T60" fmla="*/ 2809 w 3491"/>
                      <a:gd name="T61" fmla="*/ 1091 h 3097"/>
                      <a:gd name="T62" fmla="*/ 2837 w 3491"/>
                      <a:gd name="T63" fmla="*/ 942 h 3097"/>
                      <a:gd name="T64" fmla="*/ 2791 w 3491"/>
                      <a:gd name="T65" fmla="*/ 797 h 3097"/>
                      <a:gd name="T66" fmla="*/ 2677 w 3491"/>
                      <a:gd name="T67" fmla="*/ 685 h 3097"/>
                      <a:gd name="T68" fmla="*/ 2528 w 3491"/>
                      <a:gd name="T69" fmla="*/ 641 h 3097"/>
                      <a:gd name="T70" fmla="*/ 2377 w 3491"/>
                      <a:gd name="T71" fmla="*/ 668 h 3097"/>
                      <a:gd name="T72" fmla="*/ 1082 w 3491"/>
                      <a:gd name="T73" fmla="*/ 1906 h 3097"/>
                      <a:gd name="T74" fmla="*/ 992 w 3491"/>
                      <a:gd name="T75" fmla="*/ 1937 h 3097"/>
                      <a:gd name="T76" fmla="*/ 911 w 3491"/>
                      <a:gd name="T77" fmla="*/ 1887 h 3097"/>
                      <a:gd name="T78" fmla="*/ 900 w 3491"/>
                      <a:gd name="T79" fmla="*/ 1796 h 3097"/>
                      <a:gd name="T80" fmla="*/ 2165 w 3491"/>
                      <a:gd name="T81" fmla="*/ 546 h 3097"/>
                      <a:gd name="T82" fmla="*/ 2354 w 3491"/>
                      <a:gd name="T83" fmla="*/ 449 h 3097"/>
                      <a:gd name="T84" fmla="*/ 2562 w 3491"/>
                      <a:gd name="T85" fmla="*/ 429 h 3097"/>
                      <a:gd name="T86" fmla="*/ 2763 w 3491"/>
                      <a:gd name="T87" fmla="*/ 488 h 3097"/>
                      <a:gd name="T88" fmla="*/ 2932 w 3491"/>
                      <a:gd name="T89" fmla="*/ 623 h 3097"/>
                      <a:gd name="T90" fmla="*/ 3032 w 3491"/>
                      <a:gd name="T91" fmla="*/ 809 h 3097"/>
                      <a:gd name="T92" fmla="*/ 3053 w 3491"/>
                      <a:gd name="T93" fmla="*/ 1012 h 3097"/>
                      <a:gd name="T94" fmla="*/ 2993 w 3491"/>
                      <a:gd name="T95" fmla="*/ 1209 h 3097"/>
                      <a:gd name="T96" fmla="*/ 1303 w 3491"/>
                      <a:gd name="T97" fmla="*/ 2879 h 3097"/>
                      <a:gd name="T98" fmla="*/ 1094 w 3491"/>
                      <a:gd name="T99" fmla="*/ 3025 h 3097"/>
                      <a:gd name="T100" fmla="*/ 855 w 3491"/>
                      <a:gd name="T101" fmla="*/ 3092 h 3097"/>
                      <a:gd name="T102" fmla="*/ 609 w 3491"/>
                      <a:gd name="T103" fmla="*/ 3083 h 3097"/>
                      <a:gd name="T104" fmla="*/ 377 w 3491"/>
                      <a:gd name="T105" fmla="*/ 2995 h 3097"/>
                      <a:gd name="T106" fmla="*/ 178 w 3491"/>
                      <a:gd name="T107" fmla="*/ 2832 h 3097"/>
                      <a:gd name="T108" fmla="*/ 51 w 3491"/>
                      <a:gd name="T109" fmla="*/ 2617 h 3097"/>
                      <a:gd name="T110" fmla="*/ 0 w 3491"/>
                      <a:gd name="T111" fmla="*/ 2381 h 3097"/>
                      <a:gd name="T112" fmla="*/ 30 w 3491"/>
                      <a:gd name="T113" fmla="*/ 2141 h 3097"/>
                      <a:gd name="T114" fmla="*/ 139 w 3491"/>
                      <a:gd name="T115" fmla="*/ 1920 h 3097"/>
                      <a:gd name="T116" fmla="*/ 1872 w 3491"/>
                      <a:gd name="T117" fmla="*/ 230 h 3097"/>
                      <a:gd name="T118" fmla="*/ 2123 w 3491"/>
                      <a:gd name="T119" fmla="*/ 76 h 3097"/>
                      <a:gd name="T120" fmla="*/ 2402 w 3491"/>
                      <a:gd name="T121" fmla="*/ 5 h 30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491" h="3097">
                        <a:moveTo>
                          <a:pt x="2474" y="0"/>
                        </a:moveTo>
                        <a:lnTo>
                          <a:pt x="2546" y="0"/>
                        </a:lnTo>
                        <a:lnTo>
                          <a:pt x="2618" y="5"/>
                        </a:lnTo>
                        <a:lnTo>
                          <a:pt x="2689" y="15"/>
                        </a:lnTo>
                        <a:lnTo>
                          <a:pt x="2758" y="31"/>
                        </a:lnTo>
                        <a:lnTo>
                          <a:pt x="2828" y="51"/>
                        </a:lnTo>
                        <a:lnTo>
                          <a:pt x="2896" y="76"/>
                        </a:lnTo>
                        <a:lnTo>
                          <a:pt x="2963" y="108"/>
                        </a:lnTo>
                        <a:lnTo>
                          <a:pt x="3026" y="143"/>
                        </a:lnTo>
                        <a:lnTo>
                          <a:pt x="3088" y="183"/>
                        </a:lnTo>
                        <a:lnTo>
                          <a:pt x="3147" y="230"/>
                        </a:lnTo>
                        <a:lnTo>
                          <a:pt x="3204" y="281"/>
                        </a:lnTo>
                        <a:lnTo>
                          <a:pt x="3256" y="336"/>
                        </a:lnTo>
                        <a:lnTo>
                          <a:pt x="3303" y="394"/>
                        </a:lnTo>
                        <a:lnTo>
                          <a:pt x="3345" y="455"/>
                        </a:lnTo>
                        <a:lnTo>
                          <a:pt x="3382" y="518"/>
                        </a:lnTo>
                        <a:lnTo>
                          <a:pt x="3413" y="582"/>
                        </a:lnTo>
                        <a:lnTo>
                          <a:pt x="3439" y="650"/>
                        </a:lnTo>
                        <a:lnTo>
                          <a:pt x="3460" y="717"/>
                        </a:lnTo>
                        <a:lnTo>
                          <a:pt x="3475" y="786"/>
                        </a:lnTo>
                        <a:lnTo>
                          <a:pt x="3486" y="856"/>
                        </a:lnTo>
                        <a:lnTo>
                          <a:pt x="3491" y="926"/>
                        </a:lnTo>
                        <a:lnTo>
                          <a:pt x="3491" y="996"/>
                        </a:lnTo>
                        <a:lnTo>
                          <a:pt x="3486" y="1066"/>
                        </a:lnTo>
                        <a:lnTo>
                          <a:pt x="3475" y="1136"/>
                        </a:lnTo>
                        <a:lnTo>
                          <a:pt x="3460" y="1205"/>
                        </a:lnTo>
                        <a:lnTo>
                          <a:pt x="3439" y="1273"/>
                        </a:lnTo>
                        <a:lnTo>
                          <a:pt x="3413" y="1339"/>
                        </a:lnTo>
                        <a:lnTo>
                          <a:pt x="3382" y="1404"/>
                        </a:lnTo>
                        <a:lnTo>
                          <a:pt x="3345" y="1467"/>
                        </a:lnTo>
                        <a:lnTo>
                          <a:pt x="3303" y="1528"/>
                        </a:lnTo>
                        <a:lnTo>
                          <a:pt x="3256" y="1586"/>
                        </a:lnTo>
                        <a:lnTo>
                          <a:pt x="3204" y="1641"/>
                        </a:lnTo>
                        <a:lnTo>
                          <a:pt x="2007" y="2813"/>
                        </a:lnTo>
                        <a:lnTo>
                          <a:pt x="1988" y="2828"/>
                        </a:lnTo>
                        <a:lnTo>
                          <a:pt x="1965" y="2838"/>
                        </a:lnTo>
                        <a:lnTo>
                          <a:pt x="1942" y="2844"/>
                        </a:lnTo>
                        <a:lnTo>
                          <a:pt x="1918" y="2844"/>
                        </a:lnTo>
                        <a:lnTo>
                          <a:pt x="1894" y="2838"/>
                        </a:lnTo>
                        <a:lnTo>
                          <a:pt x="1873" y="2828"/>
                        </a:lnTo>
                        <a:lnTo>
                          <a:pt x="1853" y="2813"/>
                        </a:lnTo>
                        <a:lnTo>
                          <a:pt x="1837" y="2793"/>
                        </a:lnTo>
                        <a:lnTo>
                          <a:pt x="1827" y="2772"/>
                        </a:lnTo>
                        <a:lnTo>
                          <a:pt x="1821" y="2749"/>
                        </a:lnTo>
                        <a:lnTo>
                          <a:pt x="1821" y="2726"/>
                        </a:lnTo>
                        <a:lnTo>
                          <a:pt x="1827" y="2703"/>
                        </a:lnTo>
                        <a:lnTo>
                          <a:pt x="1837" y="2681"/>
                        </a:lnTo>
                        <a:lnTo>
                          <a:pt x="1853" y="2662"/>
                        </a:lnTo>
                        <a:lnTo>
                          <a:pt x="3035" y="1505"/>
                        </a:lnTo>
                        <a:lnTo>
                          <a:pt x="3079" y="1458"/>
                        </a:lnTo>
                        <a:lnTo>
                          <a:pt x="3118" y="1407"/>
                        </a:lnTo>
                        <a:lnTo>
                          <a:pt x="3153" y="1355"/>
                        </a:lnTo>
                        <a:lnTo>
                          <a:pt x="3183" y="1300"/>
                        </a:lnTo>
                        <a:lnTo>
                          <a:pt x="3208" y="1243"/>
                        </a:lnTo>
                        <a:lnTo>
                          <a:pt x="3228" y="1185"/>
                        </a:lnTo>
                        <a:lnTo>
                          <a:pt x="3242" y="1126"/>
                        </a:lnTo>
                        <a:lnTo>
                          <a:pt x="3253" y="1066"/>
                        </a:lnTo>
                        <a:lnTo>
                          <a:pt x="3257" y="1006"/>
                        </a:lnTo>
                        <a:lnTo>
                          <a:pt x="3257" y="946"/>
                        </a:lnTo>
                        <a:lnTo>
                          <a:pt x="3253" y="885"/>
                        </a:lnTo>
                        <a:lnTo>
                          <a:pt x="3242" y="826"/>
                        </a:lnTo>
                        <a:lnTo>
                          <a:pt x="3228" y="766"/>
                        </a:lnTo>
                        <a:lnTo>
                          <a:pt x="3208" y="709"/>
                        </a:lnTo>
                        <a:lnTo>
                          <a:pt x="3183" y="653"/>
                        </a:lnTo>
                        <a:lnTo>
                          <a:pt x="3153" y="598"/>
                        </a:lnTo>
                        <a:lnTo>
                          <a:pt x="3118" y="545"/>
                        </a:lnTo>
                        <a:lnTo>
                          <a:pt x="3079" y="495"/>
                        </a:lnTo>
                        <a:lnTo>
                          <a:pt x="3035" y="448"/>
                        </a:lnTo>
                        <a:lnTo>
                          <a:pt x="2985" y="403"/>
                        </a:lnTo>
                        <a:lnTo>
                          <a:pt x="2935" y="364"/>
                        </a:lnTo>
                        <a:lnTo>
                          <a:pt x="2881" y="331"/>
                        </a:lnTo>
                        <a:lnTo>
                          <a:pt x="2825" y="301"/>
                        </a:lnTo>
                        <a:lnTo>
                          <a:pt x="2767" y="277"/>
                        </a:lnTo>
                        <a:lnTo>
                          <a:pt x="2708" y="258"/>
                        </a:lnTo>
                        <a:lnTo>
                          <a:pt x="2648" y="243"/>
                        </a:lnTo>
                        <a:lnTo>
                          <a:pt x="2586" y="234"/>
                        </a:lnTo>
                        <a:lnTo>
                          <a:pt x="2525" y="229"/>
                        </a:lnTo>
                        <a:lnTo>
                          <a:pt x="2464" y="229"/>
                        </a:lnTo>
                        <a:lnTo>
                          <a:pt x="2402" y="234"/>
                        </a:lnTo>
                        <a:lnTo>
                          <a:pt x="2340" y="243"/>
                        </a:lnTo>
                        <a:lnTo>
                          <a:pt x="2280" y="258"/>
                        </a:lnTo>
                        <a:lnTo>
                          <a:pt x="2221" y="277"/>
                        </a:lnTo>
                        <a:lnTo>
                          <a:pt x="2164" y="301"/>
                        </a:lnTo>
                        <a:lnTo>
                          <a:pt x="2108" y="331"/>
                        </a:lnTo>
                        <a:lnTo>
                          <a:pt x="2055" y="364"/>
                        </a:lnTo>
                        <a:lnTo>
                          <a:pt x="2003" y="403"/>
                        </a:lnTo>
                        <a:lnTo>
                          <a:pt x="1955" y="448"/>
                        </a:lnTo>
                        <a:lnTo>
                          <a:pt x="378" y="1972"/>
                        </a:lnTo>
                        <a:lnTo>
                          <a:pt x="341" y="2013"/>
                        </a:lnTo>
                        <a:lnTo>
                          <a:pt x="307" y="2057"/>
                        </a:lnTo>
                        <a:lnTo>
                          <a:pt x="280" y="2102"/>
                        </a:lnTo>
                        <a:lnTo>
                          <a:pt x="258" y="2149"/>
                        </a:lnTo>
                        <a:lnTo>
                          <a:pt x="241" y="2199"/>
                        </a:lnTo>
                        <a:lnTo>
                          <a:pt x="228" y="2248"/>
                        </a:lnTo>
                        <a:lnTo>
                          <a:pt x="220" y="2299"/>
                        </a:lnTo>
                        <a:lnTo>
                          <a:pt x="218" y="2350"/>
                        </a:lnTo>
                        <a:lnTo>
                          <a:pt x="220" y="2402"/>
                        </a:lnTo>
                        <a:lnTo>
                          <a:pt x="228" y="2452"/>
                        </a:lnTo>
                        <a:lnTo>
                          <a:pt x="241" y="2503"/>
                        </a:lnTo>
                        <a:lnTo>
                          <a:pt x="258" y="2551"/>
                        </a:lnTo>
                        <a:lnTo>
                          <a:pt x="280" y="2599"/>
                        </a:lnTo>
                        <a:lnTo>
                          <a:pt x="307" y="2644"/>
                        </a:lnTo>
                        <a:lnTo>
                          <a:pt x="341" y="2687"/>
                        </a:lnTo>
                        <a:lnTo>
                          <a:pt x="378" y="2728"/>
                        </a:lnTo>
                        <a:lnTo>
                          <a:pt x="419" y="2765"/>
                        </a:lnTo>
                        <a:lnTo>
                          <a:pt x="463" y="2796"/>
                        </a:lnTo>
                        <a:lnTo>
                          <a:pt x="509" y="2824"/>
                        </a:lnTo>
                        <a:lnTo>
                          <a:pt x="558" y="2846"/>
                        </a:lnTo>
                        <a:lnTo>
                          <a:pt x="608" y="2863"/>
                        </a:lnTo>
                        <a:lnTo>
                          <a:pt x="660" y="2874"/>
                        </a:lnTo>
                        <a:lnTo>
                          <a:pt x="711" y="2882"/>
                        </a:lnTo>
                        <a:lnTo>
                          <a:pt x="763" y="2885"/>
                        </a:lnTo>
                        <a:lnTo>
                          <a:pt x="816" y="2882"/>
                        </a:lnTo>
                        <a:lnTo>
                          <a:pt x="867" y="2874"/>
                        </a:lnTo>
                        <a:lnTo>
                          <a:pt x="919" y="2863"/>
                        </a:lnTo>
                        <a:lnTo>
                          <a:pt x="968" y="2846"/>
                        </a:lnTo>
                        <a:lnTo>
                          <a:pt x="1018" y="2824"/>
                        </a:lnTo>
                        <a:lnTo>
                          <a:pt x="1064" y="2796"/>
                        </a:lnTo>
                        <a:lnTo>
                          <a:pt x="1108" y="2765"/>
                        </a:lnTo>
                        <a:lnTo>
                          <a:pt x="1149" y="2728"/>
                        </a:lnTo>
                        <a:lnTo>
                          <a:pt x="2741" y="1187"/>
                        </a:lnTo>
                        <a:lnTo>
                          <a:pt x="2768" y="1158"/>
                        </a:lnTo>
                        <a:lnTo>
                          <a:pt x="2791" y="1125"/>
                        </a:lnTo>
                        <a:lnTo>
                          <a:pt x="2809" y="1091"/>
                        </a:lnTo>
                        <a:lnTo>
                          <a:pt x="2823" y="1055"/>
                        </a:lnTo>
                        <a:lnTo>
                          <a:pt x="2831" y="1018"/>
                        </a:lnTo>
                        <a:lnTo>
                          <a:pt x="2837" y="980"/>
                        </a:lnTo>
                        <a:lnTo>
                          <a:pt x="2837" y="942"/>
                        </a:lnTo>
                        <a:lnTo>
                          <a:pt x="2831" y="904"/>
                        </a:lnTo>
                        <a:lnTo>
                          <a:pt x="2823" y="867"/>
                        </a:lnTo>
                        <a:lnTo>
                          <a:pt x="2809" y="832"/>
                        </a:lnTo>
                        <a:lnTo>
                          <a:pt x="2791" y="797"/>
                        </a:lnTo>
                        <a:lnTo>
                          <a:pt x="2768" y="764"/>
                        </a:lnTo>
                        <a:lnTo>
                          <a:pt x="2741" y="734"/>
                        </a:lnTo>
                        <a:lnTo>
                          <a:pt x="2710" y="707"/>
                        </a:lnTo>
                        <a:lnTo>
                          <a:pt x="2677" y="685"/>
                        </a:lnTo>
                        <a:lnTo>
                          <a:pt x="2642" y="668"/>
                        </a:lnTo>
                        <a:lnTo>
                          <a:pt x="2605" y="654"/>
                        </a:lnTo>
                        <a:lnTo>
                          <a:pt x="2567" y="645"/>
                        </a:lnTo>
                        <a:lnTo>
                          <a:pt x="2528" y="641"/>
                        </a:lnTo>
                        <a:lnTo>
                          <a:pt x="2490" y="641"/>
                        </a:lnTo>
                        <a:lnTo>
                          <a:pt x="2452" y="645"/>
                        </a:lnTo>
                        <a:lnTo>
                          <a:pt x="2415" y="654"/>
                        </a:lnTo>
                        <a:lnTo>
                          <a:pt x="2377" y="668"/>
                        </a:lnTo>
                        <a:lnTo>
                          <a:pt x="2343" y="685"/>
                        </a:lnTo>
                        <a:lnTo>
                          <a:pt x="2309" y="707"/>
                        </a:lnTo>
                        <a:lnTo>
                          <a:pt x="2278" y="734"/>
                        </a:lnTo>
                        <a:lnTo>
                          <a:pt x="1082" y="1906"/>
                        </a:lnTo>
                        <a:lnTo>
                          <a:pt x="1062" y="1922"/>
                        </a:lnTo>
                        <a:lnTo>
                          <a:pt x="1040" y="1931"/>
                        </a:lnTo>
                        <a:lnTo>
                          <a:pt x="1017" y="1937"/>
                        </a:lnTo>
                        <a:lnTo>
                          <a:pt x="992" y="1937"/>
                        </a:lnTo>
                        <a:lnTo>
                          <a:pt x="969" y="1931"/>
                        </a:lnTo>
                        <a:lnTo>
                          <a:pt x="947" y="1922"/>
                        </a:lnTo>
                        <a:lnTo>
                          <a:pt x="927" y="1906"/>
                        </a:lnTo>
                        <a:lnTo>
                          <a:pt x="911" y="1887"/>
                        </a:lnTo>
                        <a:lnTo>
                          <a:pt x="900" y="1865"/>
                        </a:lnTo>
                        <a:lnTo>
                          <a:pt x="896" y="1842"/>
                        </a:lnTo>
                        <a:lnTo>
                          <a:pt x="896" y="1819"/>
                        </a:lnTo>
                        <a:lnTo>
                          <a:pt x="900" y="1796"/>
                        </a:lnTo>
                        <a:lnTo>
                          <a:pt x="911" y="1775"/>
                        </a:lnTo>
                        <a:lnTo>
                          <a:pt x="927" y="1755"/>
                        </a:lnTo>
                        <a:lnTo>
                          <a:pt x="2123" y="583"/>
                        </a:lnTo>
                        <a:lnTo>
                          <a:pt x="2165" y="546"/>
                        </a:lnTo>
                        <a:lnTo>
                          <a:pt x="2209" y="515"/>
                        </a:lnTo>
                        <a:lnTo>
                          <a:pt x="2255" y="488"/>
                        </a:lnTo>
                        <a:lnTo>
                          <a:pt x="2304" y="465"/>
                        </a:lnTo>
                        <a:lnTo>
                          <a:pt x="2354" y="449"/>
                        </a:lnTo>
                        <a:lnTo>
                          <a:pt x="2405" y="436"/>
                        </a:lnTo>
                        <a:lnTo>
                          <a:pt x="2457" y="429"/>
                        </a:lnTo>
                        <a:lnTo>
                          <a:pt x="2509" y="427"/>
                        </a:lnTo>
                        <a:lnTo>
                          <a:pt x="2562" y="429"/>
                        </a:lnTo>
                        <a:lnTo>
                          <a:pt x="2613" y="436"/>
                        </a:lnTo>
                        <a:lnTo>
                          <a:pt x="2665" y="449"/>
                        </a:lnTo>
                        <a:lnTo>
                          <a:pt x="2714" y="465"/>
                        </a:lnTo>
                        <a:lnTo>
                          <a:pt x="2763" y="488"/>
                        </a:lnTo>
                        <a:lnTo>
                          <a:pt x="2810" y="515"/>
                        </a:lnTo>
                        <a:lnTo>
                          <a:pt x="2854" y="546"/>
                        </a:lnTo>
                        <a:lnTo>
                          <a:pt x="2895" y="583"/>
                        </a:lnTo>
                        <a:lnTo>
                          <a:pt x="2932" y="623"/>
                        </a:lnTo>
                        <a:lnTo>
                          <a:pt x="2965" y="666"/>
                        </a:lnTo>
                        <a:lnTo>
                          <a:pt x="2993" y="713"/>
                        </a:lnTo>
                        <a:lnTo>
                          <a:pt x="3015" y="760"/>
                        </a:lnTo>
                        <a:lnTo>
                          <a:pt x="3032" y="809"/>
                        </a:lnTo>
                        <a:lnTo>
                          <a:pt x="3045" y="859"/>
                        </a:lnTo>
                        <a:lnTo>
                          <a:pt x="3053" y="910"/>
                        </a:lnTo>
                        <a:lnTo>
                          <a:pt x="3055" y="961"/>
                        </a:lnTo>
                        <a:lnTo>
                          <a:pt x="3053" y="1012"/>
                        </a:lnTo>
                        <a:lnTo>
                          <a:pt x="3045" y="1063"/>
                        </a:lnTo>
                        <a:lnTo>
                          <a:pt x="3032" y="1113"/>
                        </a:lnTo>
                        <a:lnTo>
                          <a:pt x="3015" y="1162"/>
                        </a:lnTo>
                        <a:lnTo>
                          <a:pt x="2993" y="1209"/>
                        </a:lnTo>
                        <a:lnTo>
                          <a:pt x="2965" y="1255"/>
                        </a:lnTo>
                        <a:lnTo>
                          <a:pt x="2932" y="1298"/>
                        </a:lnTo>
                        <a:lnTo>
                          <a:pt x="2895" y="1339"/>
                        </a:lnTo>
                        <a:lnTo>
                          <a:pt x="1303" y="2879"/>
                        </a:lnTo>
                        <a:lnTo>
                          <a:pt x="1255" y="2923"/>
                        </a:lnTo>
                        <a:lnTo>
                          <a:pt x="1203" y="2962"/>
                        </a:lnTo>
                        <a:lnTo>
                          <a:pt x="1150" y="2995"/>
                        </a:lnTo>
                        <a:lnTo>
                          <a:pt x="1094" y="3025"/>
                        </a:lnTo>
                        <a:lnTo>
                          <a:pt x="1036" y="3049"/>
                        </a:lnTo>
                        <a:lnTo>
                          <a:pt x="977" y="3068"/>
                        </a:lnTo>
                        <a:lnTo>
                          <a:pt x="917" y="3083"/>
                        </a:lnTo>
                        <a:lnTo>
                          <a:pt x="855" y="3092"/>
                        </a:lnTo>
                        <a:lnTo>
                          <a:pt x="794" y="3097"/>
                        </a:lnTo>
                        <a:lnTo>
                          <a:pt x="733" y="3097"/>
                        </a:lnTo>
                        <a:lnTo>
                          <a:pt x="671" y="3092"/>
                        </a:lnTo>
                        <a:lnTo>
                          <a:pt x="609" y="3083"/>
                        </a:lnTo>
                        <a:lnTo>
                          <a:pt x="549" y="3068"/>
                        </a:lnTo>
                        <a:lnTo>
                          <a:pt x="490" y="3049"/>
                        </a:lnTo>
                        <a:lnTo>
                          <a:pt x="433" y="3025"/>
                        </a:lnTo>
                        <a:lnTo>
                          <a:pt x="377" y="2995"/>
                        </a:lnTo>
                        <a:lnTo>
                          <a:pt x="323" y="2962"/>
                        </a:lnTo>
                        <a:lnTo>
                          <a:pt x="272" y="2923"/>
                        </a:lnTo>
                        <a:lnTo>
                          <a:pt x="224" y="2879"/>
                        </a:lnTo>
                        <a:lnTo>
                          <a:pt x="178" y="2832"/>
                        </a:lnTo>
                        <a:lnTo>
                          <a:pt x="139" y="2782"/>
                        </a:lnTo>
                        <a:lnTo>
                          <a:pt x="104" y="2729"/>
                        </a:lnTo>
                        <a:lnTo>
                          <a:pt x="75" y="2674"/>
                        </a:lnTo>
                        <a:lnTo>
                          <a:pt x="51" y="2617"/>
                        </a:lnTo>
                        <a:lnTo>
                          <a:pt x="30" y="2560"/>
                        </a:lnTo>
                        <a:lnTo>
                          <a:pt x="15" y="2501"/>
                        </a:lnTo>
                        <a:lnTo>
                          <a:pt x="5" y="2441"/>
                        </a:lnTo>
                        <a:lnTo>
                          <a:pt x="0" y="2381"/>
                        </a:lnTo>
                        <a:lnTo>
                          <a:pt x="0" y="2321"/>
                        </a:lnTo>
                        <a:lnTo>
                          <a:pt x="5" y="2260"/>
                        </a:lnTo>
                        <a:lnTo>
                          <a:pt x="15" y="2200"/>
                        </a:lnTo>
                        <a:lnTo>
                          <a:pt x="30" y="2141"/>
                        </a:lnTo>
                        <a:lnTo>
                          <a:pt x="51" y="2083"/>
                        </a:lnTo>
                        <a:lnTo>
                          <a:pt x="75" y="2027"/>
                        </a:lnTo>
                        <a:lnTo>
                          <a:pt x="104" y="1972"/>
                        </a:lnTo>
                        <a:lnTo>
                          <a:pt x="139" y="1920"/>
                        </a:lnTo>
                        <a:lnTo>
                          <a:pt x="178" y="1869"/>
                        </a:lnTo>
                        <a:lnTo>
                          <a:pt x="224" y="1822"/>
                        </a:lnTo>
                        <a:lnTo>
                          <a:pt x="1815" y="281"/>
                        </a:lnTo>
                        <a:lnTo>
                          <a:pt x="1872" y="230"/>
                        </a:lnTo>
                        <a:lnTo>
                          <a:pt x="1931" y="183"/>
                        </a:lnTo>
                        <a:lnTo>
                          <a:pt x="1992" y="143"/>
                        </a:lnTo>
                        <a:lnTo>
                          <a:pt x="2057" y="108"/>
                        </a:lnTo>
                        <a:lnTo>
                          <a:pt x="2123" y="76"/>
                        </a:lnTo>
                        <a:lnTo>
                          <a:pt x="2191" y="51"/>
                        </a:lnTo>
                        <a:lnTo>
                          <a:pt x="2261" y="31"/>
                        </a:lnTo>
                        <a:lnTo>
                          <a:pt x="2331" y="15"/>
                        </a:lnTo>
                        <a:lnTo>
                          <a:pt x="2402" y="5"/>
                        </a:lnTo>
                        <a:lnTo>
                          <a:pt x="2474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6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3341EEF6-83E5-9F44-BDCF-48610DF9E843}"/>
                    </a:ext>
                  </a:extLst>
                </p:cNvPr>
                <p:cNvGrpSpPr/>
                <p:nvPr/>
              </p:nvGrpSpPr>
              <p:grpSpPr>
                <a:xfrm>
                  <a:off x="5393018" y="5569953"/>
                  <a:ext cx="276225" cy="276225"/>
                  <a:chOff x="5327429" y="6457721"/>
                  <a:chExt cx="276225" cy="276225"/>
                </a:xfrm>
              </p:grpSpPr>
              <p:sp>
                <p:nvSpPr>
                  <p:cNvPr id="48" name="타원 47">
                    <a:extLst>
                      <a:ext uri="{FF2B5EF4-FFF2-40B4-BE49-F238E27FC236}">
                        <a16:creationId xmlns:a16="http://schemas.microsoft.com/office/drawing/2014/main" id="{EE3F3276-E320-D944-AE06-B577E1D2C8F6}"/>
                      </a:ext>
                    </a:extLst>
                  </p:cNvPr>
                  <p:cNvSpPr/>
                  <p:nvPr/>
                </p:nvSpPr>
                <p:spPr>
                  <a:xfrm>
                    <a:off x="5327429" y="6457721"/>
                    <a:ext cx="276225" cy="27622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9" name="Freeform 11">
                    <a:extLst>
                      <a:ext uri="{FF2B5EF4-FFF2-40B4-BE49-F238E27FC236}">
                        <a16:creationId xmlns:a16="http://schemas.microsoft.com/office/drawing/2014/main" id="{C787F86F-9B6F-8748-A847-3D46328BEC9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 flipH="1">
                    <a:off x="5407656" y="6536395"/>
                    <a:ext cx="111637" cy="137059"/>
                  </a:xfrm>
                  <a:custGeom>
                    <a:avLst/>
                    <a:gdLst>
                      <a:gd name="T0" fmla="*/ 1930 w 2831"/>
                      <a:gd name="T1" fmla="*/ 2787 h 3472"/>
                      <a:gd name="T2" fmla="*/ 1791 w 2831"/>
                      <a:gd name="T3" fmla="*/ 2855 h 3472"/>
                      <a:gd name="T4" fmla="*/ 2114 w 2831"/>
                      <a:gd name="T5" fmla="*/ 3172 h 3472"/>
                      <a:gd name="T6" fmla="*/ 2628 w 2831"/>
                      <a:gd name="T7" fmla="*/ 2656 h 3472"/>
                      <a:gd name="T8" fmla="*/ 2538 w 2831"/>
                      <a:gd name="T9" fmla="*/ 2529 h 3472"/>
                      <a:gd name="T10" fmla="*/ 1440 w 2831"/>
                      <a:gd name="T11" fmla="*/ 2529 h 3472"/>
                      <a:gd name="T12" fmla="*/ 914 w 2831"/>
                      <a:gd name="T13" fmla="*/ 2569 h 3472"/>
                      <a:gd name="T14" fmla="*/ 928 w 2831"/>
                      <a:gd name="T15" fmla="*/ 2433 h 3472"/>
                      <a:gd name="T16" fmla="*/ 807 w 2831"/>
                      <a:gd name="T17" fmla="*/ 2382 h 3472"/>
                      <a:gd name="T18" fmla="*/ 439 w 2831"/>
                      <a:gd name="T19" fmla="*/ 2514 h 3472"/>
                      <a:gd name="T20" fmla="*/ 470 w 2831"/>
                      <a:gd name="T21" fmla="*/ 2433 h 3472"/>
                      <a:gd name="T22" fmla="*/ 2186 w 2831"/>
                      <a:gd name="T23" fmla="*/ 2182 h 3472"/>
                      <a:gd name="T24" fmla="*/ 2642 w 2831"/>
                      <a:gd name="T25" fmla="*/ 2371 h 3472"/>
                      <a:gd name="T26" fmla="*/ 2831 w 2831"/>
                      <a:gd name="T27" fmla="*/ 2827 h 3472"/>
                      <a:gd name="T28" fmla="*/ 2642 w 2831"/>
                      <a:gd name="T29" fmla="*/ 3283 h 3472"/>
                      <a:gd name="T30" fmla="*/ 2186 w 2831"/>
                      <a:gd name="T31" fmla="*/ 3472 h 3472"/>
                      <a:gd name="T32" fmla="*/ 1729 w 2831"/>
                      <a:gd name="T33" fmla="*/ 3283 h 3472"/>
                      <a:gd name="T34" fmla="*/ 1540 w 2831"/>
                      <a:gd name="T35" fmla="*/ 2827 h 3472"/>
                      <a:gd name="T36" fmla="*/ 1729 w 2831"/>
                      <a:gd name="T37" fmla="*/ 2371 h 3472"/>
                      <a:gd name="T38" fmla="*/ 2186 w 2831"/>
                      <a:gd name="T39" fmla="*/ 2182 h 3472"/>
                      <a:gd name="T40" fmla="*/ 1540 w 2831"/>
                      <a:gd name="T41" fmla="*/ 2083 h 3472"/>
                      <a:gd name="T42" fmla="*/ 914 w 2831"/>
                      <a:gd name="T43" fmla="*/ 2123 h 3472"/>
                      <a:gd name="T44" fmla="*/ 928 w 2831"/>
                      <a:gd name="T45" fmla="*/ 1986 h 3472"/>
                      <a:gd name="T46" fmla="*/ 807 w 2831"/>
                      <a:gd name="T47" fmla="*/ 1957 h 3472"/>
                      <a:gd name="T48" fmla="*/ 439 w 2831"/>
                      <a:gd name="T49" fmla="*/ 2088 h 3472"/>
                      <a:gd name="T50" fmla="*/ 470 w 2831"/>
                      <a:gd name="T51" fmla="*/ 2007 h 3472"/>
                      <a:gd name="T52" fmla="*/ 944 w 2831"/>
                      <a:gd name="T53" fmla="*/ 1588 h 3472"/>
                      <a:gd name="T54" fmla="*/ 1786 w 2831"/>
                      <a:gd name="T55" fmla="*/ 1702 h 3472"/>
                      <a:gd name="T56" fmla="*/ 904 w 2831"/>
                      <a:gd name="T57" fmla="*/ 1716 h 3472"/>
                      <a:gd name="T58" fmla="*/ 944 w 2831"/>
                      <a:gd name="T59" fmla="*/ 1588 h 3472"/>
                      <a:gd name="T60" fmla="*/ 800 w 2831"/>
                      <a:gd name="T61" fmla="*/ 1548 h 3472"/>
                      <a:gd name="T62" fmla="*/ 430 w 2831"/>
                      <a:gd name="T63" fmla="*/ 1656 h 3472"/>
                      <a:gd name="T64" fmla="*/ 484 w 2831"/>
                      <a:gd name="T65" fmla="*/ 1589 h 3472"/>
                      <a:gd name="T66" fmla="*/ 1738 w 2831"/>
                      <a:gd name="T67" fmla="*/ 1140 h 3472"/>
                      <a:gd name="T68" fmla="*/ 1778 w 2831"/>
                      <a:gd name="T69" fmla="*/ 1269 h 3472"/>
                      <a:gd name="T70" fmla="*/ 896 w 2831"/>
                      <a:gd name="T71" fmla="*/ 1255 h 3472"/>
                      <a:gd name="T72" fmla="*/ 769 w 2831"/>
                      <a:gd name="T73" fmla="*/ 1030 h 3472"/>
                      <a:gd name="T74" fmla="*/ 616 w 2831"/>
                      <a:gd name="T75" fmla="*/ 1312 h 3472"/>
                      <a:gd name="T76" fmla="*/ 423 w 2831"/>
                      <a:gd name="T77" fmla="*/ 1202 h 3472"/>
                      <a:gd name="T78" fmla="*/ 496 w 2831"/>
                      <a:gd name="T79" fmla="*/ 1154 h 3472"/>
                      <a:gd name="T80" fmla="*/ 548 w 2831"/>
                      <a:gd name="T81" fmla="*/ 372 h 3472"/>
                      <a:gd name="T82" fmla="*/ 681 w 2831"/>
                      <a:gd name="T83" fmla="*/ 618 h 3472"/>
                      <a:gd name="T84" fmla="*/ 1588 w 2831"/>
                      <a:gd name="T85" fmla="*/ 597 h 3472"/>
                      <a:gd name="T86" fmla="*/ 1683 w 2831"/>
                      <a:gd name="T87" fmla="*/ 347 h 3472"/>
                      <a:gd name="T88" fmla="*/ 2201 w 2831"/>
                      <a:gd name="T89" fmla="*/ 438 h 3472"/>
                      <a:gd name="T90" fmla="*/ 2118 w 2831"/>
                      <a:gd name="T91" fmla="*/ 2037 h 3472"/>
                      <a:gd name="T92" fmla="*/ 1412 w 2831"/>
                      <a:gd name="T93" fmla="*/ 3005 h 3472"/>
                      <a:gd name="T94" fmla="*/ 47 w 2831"/>
                      <a:gd name="T95" fmla="*/ 3054 h 3472"/>
                      <a:gd name="T96" fmla="*/ 21 w 2831"/>
                      <a:gd name="T97" fmla="*/ 455 h 3472"/>
                      <a:gd name="T98" fmla="*/ 1118 w 2831"/>
                      <a:gd name="T99" fmla="*/ 99 h 3472"/>
                      <a:gd name="T100" fmla="*/ 1053 w 2831"/>
                      <a:gd name="T101" fmla="*/ 211 h 3472"/>
                      <a:gd name="T102" fmla="*/ 1182 w 2831"/>
                      <a:gd name="T103" fmla="*/ 211 h 3472"/>
                      <a:gd name="T104" fmla="*/ 1118 w 2831"/>
                      <a:gd name="T105" fmla="*/ 99 h 3472"/>
                      <a:gd name="T106" fmla="*/ 1268 w 2831"/>
                      <a:gd name="T107" fmla="*/ 85 h 3472"/>
                      <a:gd name="T108" fmla="*/ 1328 w 2831"/>
                      <a:gd name="T109" fmla="*/ 238 h 3472"/>
                      <a:gd name="T110" fmla="*/ 1564 w 2831"/>
                      <a:gd name="T111" fmla="*/ 312 h 3472"/>
                      <a:gd name="T112" fmla="*/ 1547 w 2831"/>
                      <a:gd name="T113" fmla="*/ 503 h 3472"/>
                      <a:gd name="T114" fmla="*/ 711 w 2831"/>
                      <a:gd name="T115" fmla="*/ 521 h 3472"/>
                      <a:gd name="T116" fmla="*/ 657 w 2831"/>
                      <a:gd name="T117" fmla="*/ 338 h 3472"/>
                      <a:gd name="T118" fmla="*/ 889 w 2831"/>
                      <a:gd name="T119" fmla="*/ 245 h 3472"/>
                      <a:gd name="T120" fmla="*/ 954 w 2831"/>
                      <a:gd name="T121" fmla="*/ 112 h 34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2831" h="3472">
                        <a:moveTo>
                          <a:pt x="2538" y="2529"/>
                        </a:moveTo>
                        <a:lnTo>
                          <a:pt x="2517" y="2531"/>
                        </a:lnTo>
                        <a:lnTo>
                          <a:pt x="2496" y="2537"/>
                        </a:lnTo>
                        <a:lnTo>
                          <a:pt x="2476" y="2547"/>
                        </a:lnTo>
                        <a:lnTo>
                          <a:pt x="2459" y="2563"/>
                        </a:lnTo>
                        <a:lnTo>
                          <a:pt x="2124" y="2939"/>
                        </a:lnTo>
                        <a:lnTo>
                          <a:pt x="1950" y="2800"/>
                        </a:lnTo>
                        <a:lnTo>
                          <a:pt x="1930" y="2787"/>
                        </a:lnTo>
                        <a:lnTo>
                          <a:pt x="1909" y="2780"/>
                        </a:lnTo>
                        <a:lnTo>
                          <a:pt x="1888" y="2778"/>
                        </a:lnTo>
                        <a:lnTo>
                          <a:pt x="1866" y="2780"/>
                        </a:lnTo>
                        <a:lnTo>
                          <a:pt x="1845" y="2787"/>
                        </a:lnTo>
                        <a:lnTo>
                          <a:pt x="1826" y="2799"/>
                        </a:lnTo>
                        <a:lnTo>
                          <a:pt x="1810" y="2814"/>
                        </a:lnTo>
                        <a:lnTo>
                          <a:pt x="1797" y="2834"/>
                        </a:lnTo>
                        <a:lnTo>
                          <a:pt x="1791" y="2855"/>
                        </a:lnTo>
                        <a:lnTo>
                          <a:pt x="1788" y="2876"/>
                        </a:lnTo>
                        <a:lnTo>
                          <a:pt x="1791" y="2899"/>
                        </a:lnTo>
                        <a:lnTo>
                          <a:pt x="1797" y="2920"/>
                        </a:lnTo>
                        <a:lnTo>
                          <a:pt x="1809" y="2938"/>
                        </a:lnTo>
                        <a:lnTo>
                          <a:pt x="1826" y="2954"/>
                        </a:lnTo>
                        <a:lnTo>
                          <a:pt x="2073" y="3152"/>
                        </a:lnTo>
                        <a:lnTo>
                          <a:pt x="2093" y="3165"/>
                        </a:lnTo>
                        <a:lnTo>
                          <a:pt x="2114" y="3172"/>
                        </a:lnTo>
                        <a:lnTo>
                          <a:pt x="2135" y="3174"/>
                        </a:lnTo>
                        <a:lnTo>
                          <a:pt x="2156" y="3172"/>
                        </a:lnTo>
                        <a:lnTo>
                          <a:pt x="2175" y="3166"/>
                        </a:lnTo>
                        <a:lnTo>
                          <a:pt x="2194" y="3155"/>
                        </a:lnTo>
                        <a:lnTo>
                          <a:pt x="2210" y="3142"/>
                        </a:lnTo>
                        <a:lnTo>
                          <a:pt x="2607" y="2694"/>
                        </a:lnTo>
                        <a:lnTo>
                          <a:pt x="2620" y="2676"/>
                        </a:lnTo>
                        <a:lnTo>
                          <a:pt x="2628" y="2656"/>
                        </a:lnTo>
                        <a:lnTo>
                          <a:pt x="2633" y="2633"/>
                        </a:lnTo>
                        <a:lnTo>
                          <a:pt x="2631" y="2612"/>
                        </a:lnTo>
                        <a:lnTo>
                          <a:pt x="2625" y="2591"/>
                        </a:lnTo>
                        <a:lnTo>
                          <a:pt x="2615" y="2571"/>
                        </a:lnTo>
                        <a:lnTo>
                          <a:pt x="2599" y="2555"/>
                        </a:lnTo>
                        <a:lnTo>
                          <a:pt x="2580" y="2542"/>
                        </a:lnTo>
                        <a:lnTo>
                          <a:pt x="2560" y="2534"/>
                        </a:lnTo>
                        <a:lnTo>
                          <a:pt x="2538" y="2529"/>
                        </a:lnTo>
                        <a:close/>
                        <a:moveTo>
                          <a:pt x="944" y="2430"/>
                        </a:moveTo>
                        <a:lnTo>
                          <a:pt x="1391" y="2430"/>
                        </a:lnTo>
                        <a:lnTo>
                          <a:pt x="1406" y="2433"/>
                        </a:lnTo>
                        <a:lnTo>
                          <a:pt x="1420" y="2440"/>
                        </a:lnTo>
                        <a:lnTo>
                          <a:pt x="1431" y="2450"/>
                        </a:lnTo>
                        <a:lnTo>
                          <a:pt x="1438" y="2464"/>
                        </a:lnTo>
                        <a:lnTo>
                          <a:pt x="1440" y="2480"/>
                        </a:lnTo>
                        <a:lnTo>
                          <a:pt x="1440" y="2529"/>
                        </a:lnTo>
                        <a:lnTo>
                          <a:pt x="1438" y="2545"/>
                        </a:lnTo>
                        <a:lnTo>
                          <a:pt x="1431" y="2559"/>
                        </a:lnTo>
                        <a:lnTo>
                          <a:pt x="1420" y="2569"/>
                        </a:lnTo>
                        <a:lnTo>
                          <a:pt x="1406" y="2577"/>
                        </a:lnTo>
                        <a:lnTo>
                          <a:pt x="1391" y="2579"/>
                        </a:lnTo>
                        <a:lnTo>
                          <a:pt x="944" y="2579"/>
                        </a:lnTo>
                        <a:lnTo>
                          <a:pt x="928" y="2577"/>
                        </a:lnTo>
                        <a:lnTo>
                          <a:pt x="914" y="2569"/>
                        </a:lnTo>
                        <a:lnTo>
                          <a:pt x="904" y="2559"/>
                        </a:lnTo>
                        <a:lnTo>
                          <a:pt x="896" y="2545"/>
                        </a:lnTo>
                        <a:lnTo>
                          <a:pt x="894" y="2529"/>
                        </a:lnTo>
                        <a:lnTo>
                          <a:pt x="894" y="2480"/>
                        </a:lnTo>
                        <a:lnTo>
                          <a:pt x="896" y="2464"/>
                        </a:lnTo>
                        <a:lnTo>
                          <a:pt x="904" y="2450"/>
                        </a:lnTo>
                        <a:lnTo>
                          <a:pt x="914" y="2440"/>
                        </a:lnTo>
                        <a:lnTo>
                          <a:pt x="928" y="2433"/>
                        </a:lnTo>
                        <a:lnTo>
                          <a:pt x="944" y="2430"/>
                        </a:lnTo>
                        <a:close/>
                        <a:moveTo>
                          <a:pt x="769" y="2319"/>
                        </a:moveTo>
                        <a:lnTo>
                          <a:pt x="783" y="2322"/>
                        </a:lnTo>
                        <a:lnTo>
                          <a:pt x="795" y="2330"/>
                        </a:lnTo>
                        <a:lnTo>
                          <a:pt x="805" y="2341"/>
                        </a:lnTo>
                        <a:lnTo>
                          <a:pt x="810" y="2355"/>
                        </a:lnTo>
                        <a:lnTo>
                          <a:pt x="810" y="2368"/>
                        </a:lnTo>
                        <a:lnTo>
                          <a:pt x="807" y="2382"/>
                        </a:lnTo>
                        <a:lnTo>
                          <a:pt x="800" y="2395"/>
                        </a:lnTo>
                        <a:lnTo>
                          <a:pt x="616" y="2600"/>
                        </a:lnTo>
                        <a:lnTo>
                          <a:pt x="606" y="2608"/>
                        </a:lnTo>
                        <a:lnTo>
                          <a:pt x="594" y="2613"/>
                        </a:lnTo>
                        <a:lnTo>
                          <a:pt x="581" y="2616"/>
                        </a:lnTo>
                        <a:lnTo>
                          <a:pt x="567" y="2612"/>
                        </a:lnTo>
                        <a:lnTo>
                          <a:pt x="553" y="2605"/>
                        </a:lnTo>
                        <a:lnTo>
                          <a:pt x="439" y="2514"/>
                        </a:lnTo>
                        <a:lnTo>
                          <a:pt x="430" y="2503"/>
                        </a:lnTo>
                        <a:lnTo>
                          <a:pt x="423" y="2490"/>
                        </a:lnTo>
                        <a:lnTo>
                          <a:pt x="422" y="2477"/>
                        </a:lnTo>
                        <a:lnTo>
                          <a:pt x="425" y="2463"/>
                        </a:lnTo>
                        <a:lnTo>
                          <a:pt x="432" y="2449"/>
                        </a:lnTo>
                        <a:lnTo>
                          <a:pt x="442" y="2440"/>
                        </a:lnTo>
                        <a:lnTo>
                          <a:pt x="456" y="2435"/>
                        </a:lnTo>
                        <a:lnTo>
                          <a:pt x="470" y="2433"/>
                        </a:lnTo>
                        <a:lnTo>
                          <a:pt x="484" y="2436"/>
                        </a:lnTo>
                        <a:lnTo>
                          <a:pt x="496" y="2443"/>
                        </a:lnTo>
                        <a:lnTo>
                          <a:pt x="576" y="2507"/>
                        </a:lnTo>
                        <a:lnTo>
                          <a:pt x="731" y="2334"/>
                        </a:lnTo>
                        <a:lnTo>
                          <a:pt x="742" y="2324"/>
                        </a:lnTo>
                        <a:lnTo>
                          <a:pt x="755" y="2320"/>
                        </a:lnTo>
                        <a:lnTo>
                          <a:pt x="769" y="2319"/>
                        </a:lnTo>
                        <a:close/>
                        <a:moveTo>
                          <a:pt x="2186" y="2182"/>
                        </a:moveTo>
                        <a:lnTo>
                          <a:pt x="2251" y="2185"/>
                        </a:lnTo>
                        <a:lnTo>
                          <a:pt x="2316" y="2196"/>
                        </a:lnTo>
                        <a:lnTo>
                          <a:pt x="2378" y="2212"/>
                        </a:lnTo>
                        <a:lnTo>
                          <a:pt x="2437" y="2233"/>
                        </a:lnTo>
                        <a:lnTo>
                          <a:pt x="2494" y="2260"/>
                        </a:lnTo>
                        <a:lnTo>
                          <a:pt x="2546" y="2293"/>
                        </a:lnTo>
                        <a:lnTo>
                          <a:pt x="2596" y="2329"/>
                        </a:lnTo>
                        <a:lnTo>
                          <a:pt x="2642" y="2371"/>
                        </a:lnTo>
                        <a:lnTo>
                          <a:pt x="2683" y="2417"/>
                        </a:lnTo>
                        <a:lnTo>
                          <a:pt x="2721" y="2466"/>
                        </a:lnTo>
                        <a:lnTo>
                          <a:pt x="2753" y="2520"/>
                        </a:lnTo>
                        <a:lnTo>
                          <a:pt x="2780" y="2577"/>
                        </a:lnTo>
                        <a:lnTo>
                          <a:pt x="2802" y="2636"/>
                        </a:lnTo>
                        <a:lnTo>
                          <a:pt x="2818" y="2698"/>
                        </a:lnTo>
                        <a:lnTo>
                          <a:pt x="2828" y="2761"/>
                        </a:lnTo>
                        <a:lnTo>
                          <a:pt x="2831" y="2827"/>
                        </a:lnTo>
                        <a:lnTo>
                          <a:pt x="2828" y="2893"/>
                        </a:lnTo>
                        <a:lnTo>
                          <a:pt x="2818" y="2958"/>
                        </a:lnTo>
                        <a:lnTo>
                          <a:pt x="2802" y="3019"/>
                        </a:lnTo>
                        <a:lnTo>
                          <a:pt x="2780" y="3079"/>
                        </a:lnTo>
                        <a:lnTo>
                          <a:pt x="2753" y="3134"/>
                        </a:lnTo>
                        <a:lnTo>
                          <a:pt x="2721" y="3188"/>
                        </a:lnTo>
                        <a:lnTo>
                          <a:pt x="2683" y="3237"/>
                        </a:lnTo>
                        <a:lnTo>
                          <a:pt x="2642" y="3283"/>
                        </a:lnTo>
                        <a:lnTo>
                          <a:pt x="2596" y="3325"/>
                        </a:lnTo>
                        <a:lnTo>
                          <a:pt x="2546" y="3362"/>
                        </a:lnTo>
                        <a:lnTo>
                          <a:pt x="2494" y="3394"/>
                        </a:lnTo>
                        <a:lnTo>
                          <a:pt x="2437" y="3421"/>
                        </a:lnTo>
                        <a:lnTo>
                          <a:pt x="2378" y="3443"/>
                        </a:lnTo>
                        <a:lnTo>
                          <a:pt x="2316" y="3459"/>
                        </a:lnTo>
                        <a:lnTo>
                          <a:pt x="2251" y="3469"/>
                        </a:lnTo>
                        <a:lnTo>
                          <a:pt x="2186" y="3472"/>
                        </a:lnTo>
                        <a:lnTo>
                          <a:pt x="2120" y="3469"/>
                        </a:lnTo>
                        <a:lnTo>
                          <a:pt x="2055" y="3459"/>
                        </a:lnTo>
                        <a:lnTo>
                          <a:pt x="1993" y="3443"/>
                        </a:lnTo>
                        <a:lnTo>
                          <a:pt x="1934" y="3421"/>
                        </a:lnTo>
                        <a:lnTo>
                          <a:pt x="1877" y="3394"/>
                        </a:lnTo>
                        <a:lnTo>
                          <a:pt x="1825" y="3362"/>
                        </a:lnTo>
                        <a:lnTo>
                          <a:pt x="1775" y="3325"/>
                        </a:lnTo>
                        <a:lnTo>
                          <a:pt x="1729" y="3283"/>
                        </a:lnTo>
                        <a:lnTo>
                          <a:pt x="1688" y="3237"/>
                        </a:lnTo>
                        <a:lnTo>
                          <a:pt x="1650" y="3188"/>
                        </a:lnTo>
                        <a:lnTo>
                          <a:pt x="1618" y="3134"/>
                        </a:lnTo>
                        <a:lnTo>
                          <a:pt x="1591" y="3079"/>
                        </a:lnTo>
                        <a:lnTo>
                          <a:pt x="1569" y="3019"/>
                        </a:lnTo>
                        <a:lnTo>
                          <a:pt x="1553" y="2958"/>
                        </a:lnTo>
                        <a:lnTo>
                          <a:pt x="1543" y="2893"/>
                        </a:lnTo>
                        <a:lnTo>
                          <a:pt x="1540" y="2827"/>
                        </a:lnTo>
                        <a:lnTo>
                          <a:pt x="1543" y="2761"/>
                        </a:lnTo>
                        <a:lnTo>
                          <a:pt x="1553" y="2698"/>
                        </a:lnTo>
                        <a:lnTo>
                          <a:pt x="1569" y="2636"/>
                        </a:lnTo>
                        <a:lnTo>
                          <a:pt x="1591" y="2577"/>
                        </a:lnTo>
                        <a:lnTo>
                          <a:pt x="1618" y="2520"/>
                        </a:lnTo>
                        <a:lnTo>
                          <a:pt x="1650" y="2466"/>
                        </a:lnTo>
                        <a:lnTo>
                          <a:pt x="1688" y="2417"/>
                        </a:lnTo>
                        <a:lnTo>
                          <a:pt x="1729" y="2371"/>
                        </a:lnTo>
                        <a:lnTo>
                          <a:pt x="1775" y="2329"/>
                        </a:lnTo>
                        <a:lnTo>
                          <a:pt x="1825" y="2293"/>
                        </a:lnTo>
                        <a:lnTo>
                          <a:pt x="1877" y="2260"/>
                        </a:lnTo>
                        <a:lnTo>
                          <a:pt x="1934" y="2233"/>
                        </a:lnTo>
                        <a:lnTo>
                          <a:pt x="1993" y="2212"/>
                        </a:lnTo>
                        <a:lnTo>
                          <a:pt x="2055" y="2196"/>
                        </a:lnTo>
                        <a:lnTo>
                          <a:pt x="2120" y="2185"/>
                        </a:lnTo>
                        <a:lnTo>
                          <a:pt x="2186" y="2182"/>
                        </a:lnTo>
                        <a:close/>
                        <a:moveTo>
                          <a:pt x="944" y="1984"/>
                        </a:moveTo>
                        <a:lnTo>
                          <a:pt x="1491" y="1984"/>
                        </a:lnTo>
                        <a:lnTo>
                          <a:pt x="1505" y="1986"/>
                        </a:lnTo>
                        <a:lnTo>
                          <a:pt x="1519" y="1994"/>
                        </a:lnTo>
                        <a:lnTo>
                          <a:pt x="1531" y="2004"/>
                        </a:lnTo>
                        <a:lnTo>
                          <a:pt x="1537" y="2018"/>
                        </a:lnTo>
                        <a:lnTo>
                          <a:pt x="1540" y="2034"/>
                        </a:lnTo>
                        <a:lnTo>
                          <a:pt x="1540" y="2083"/>
                        </a:lnTo>
                        <a:lnTo>
                          <a:pt x="1537" y="2099"/>
                        </a:lnTo>
                        <a:lnTo>
                          <a:pt x="1531" y="2113"/>
                        </a:lnTo>
                        <a:lnTo>
                          <a:pt x="1519" y="2123"/>
                        </a:lnTo>
                        <a:lnTo>
                          <a:pt x="1505" y="2131"/>
                        </a:lnTo>
                        <a:lnTo>
                          <a:pt x="1491" y="2133"/>
                        </a:lnTo>
                        <a:lnTo>
                          <a:pt x="944" y="2133"/>
                        </a:lnTo>
                        <a:lnTo>
                          <a:pt x="928" y="2131"/>
                        </a:lnTo>
                        <a:lnTo>
                          <a:pt x="914" y="2123"/>
                        </a:lnTo>
                        <a:lnTo>
                          <a:pt x="904" y="2113"/>
                        </a:lnTo>
                        <a:lnTo>
                          <a:pt x="896" y="2099"/>
                        </a:lnTo>
                        <a:lnTo>
                          <a:pt x="894" y="2083"/>
                        </a:lnTo>
                        <a:lnTo>
                          <a:pt x="894" y="2034"/>
                        </a:lnTo>
                        <a:lnTo>
                          <a:pt x="896" y="2018"/>
                        </a:lnTo>
                        <a:lnTo>
                          <a:pt x="904" y="2004"/>
                        </a:lnTo>
                        <a:lnTo>
                          <a:pt x="914" y="1994"/>
                        </a:lnTo>
                        <a:lnTo>
                          <a:pt x="928" y="1986"/>
                        </a:lnTo>
                        <a:lnTo>
                          <a:pt x="944" y="1984"/>
                        </a:lnTo>
                        <a:close/>
                        <a:moveTo>
                          <a:pt x="769" y="1894"/>
                        </a:moveTo>
                        <a:lnTo>
                          <a:pt x="783" y="1897"/>
                        </a:lnTo>
                        <a:lnTo>
                          <a:pt x="795" y="1905"/>
                        </a:lnTo>
                        <a:lnTo>
                          <a:pt x="805" y="1916"/>
                        </a:lnTo>
                        <a:lnTo>
                          <a:pt x="810" y="1930"/>
                        </a:lnTo>
                        <a:lnTo>
                          <a:pt x="810" y="1943"/>
                        </a:lnTo>
                        <a:lnTo>
                          <a:pt x="807" y="1957"/>
                        </a:lnTo>
                        <a:lnTo>
                          <a:pt x="800" y="1970"/>
                        </a:lnTo>
                        <a:lnTo>
                          <a:pt x="616" y="2175"/>
                        </a:lnTo>
                        <a:lnTo>
                          <a:pt x="606" y="2183"/>
                        </a:lnTo>
                        <a:lnTo>
                          <a:pt x="594" y="2188"/>
                        </a:lnTo>
                        <a:lnTo>
                          <a:pt x="581" y="2191"/>
                        </a:lnTo>
                        <a:lnTo>
                          <a:pt x="567" y="2187"/>
                        </a:lnTo>
                        <a:lnTo>
                          <a:pt x="553" y="2180"/>
                        </a:lnTo>
                        <a:lnTo>
                          <a:pt x="439" y="2088"/>
                        </a:lnTo>
                        <a:lnTo>
                          <a:pt x="430" y="2078"/>
                        </a:lnTo>
                        <a:lnTo>
                          <a:pt x="423" y="2065"/>
                        </a:lnTo>
                        <a:lnTo>
                          <a:pt x="422" y="2052"/>
                        </a:lnTo>
                        <a:lnTo>
                          <a:pt x="425" y="2038"/>
                        </a:lnTo>
                        <a:lnTo>
                          <a:pt x="432" y="2024"/>
                        </a:lnTo>
                        <a:lnTo>
                          <a:pt x="442" y="2015"/>
                        </a:lnTo>
                        <a:lnTo>
                          <a:pt x="456" y="2010"/>
                        </a:lnTo>
                        <a:lnTo>
                          <a:pt x="470" y="2007"/>
                        </a:lnTo>
                        <a:lnTo>
                          <a:pt x="484" y="2011"/>
                        </a:lnTo>
                        <a:lnTo>
                          <a:pt x="496" y="2018"/>
                        </a:lnTo>
                        <a:lnTo>
                          <a:pt x="576" y="2082"/>
                        </a:lnTo>
                        <a:lnTo>
                          <a:pt x="731" y="1909"/>
                        </a:lnTo>
                        <a:lnTo>
                          <a:pt x="742" y="1899"/>
                        </a:lnTo>
                        <a:lnTo>
                          <a:pt x="755" y="1895"/>
                        </a:lnTo>
                        <a:lnTo>
                          <a:pt x="769" y="1894"/>
                        </a:lnTo>
                        <a:close/>
                        <a:moveTo>
                          <a:pt x="944" y="1588"/>
                        </a:moveTo>
                        <a:lnTo>
                          <a:pt x="1738" y="1588"/>
                        </a:lnTo>
                        <a:lnTo>
                          <a:pt x="1754" y="1590"/>
                        </a:lnTo>
                        <a:lnTo>
                          <a:pt x="1768" y="1597"/>
                        </a:lnTo>
                        <a:lnTo>
                          <a:pt x="1778" y="1608"/>
                        </a:lnTo>
                        <a:lnTo>
                          <a:pt x="1786" y="1621"/>
                        </a:lnTo>
                        <a:lnTo>
                          <a:pt x="1788" y="1637"/>
                        </a:lnTo>
                        <a:lnTo>
                          <a:pt x="1788" y="1687"/>
                        </a:lnTo>
                        <a:lnTo>
                          <a:pt x="1786" y="1702"/>
                        </a:lnTo>
                        <a:lnTo>
                          <a:pt x="1778" y="1716"/>
                        </a:lnTo>
                        <a:lnTo>
                          <a:pt x="1768" y="1727"/>
                        </a:lnTo>
                        <a:lnTo>
                          <a:pt x="1754" y="1734"/>
                        </a:lnTo>
                        <a:lnTo>
                          <a:pt x="1738" y="1736"/>
                        </a:lnTo>
                        <a:lnTo>
                          <a:pt x="944" y="1736"/>
                        </a:lnTo>
                        <a:lnTo>
                          <a:pt x="928" y="1734"/>
                        </a:lnTo>
                        <a:lnTo>
                          <a:pt x="914" y="1727"/>
                        </a:lnTo>
                        <a:lnTo>
                          <a:pt x="904" y="1716"/>
                        </a:lnTo>
                        <a:lnTo>
                          <a:pt x="896" y="1702"/>
                        </a:lnTo>
                        <a:lnTo>
                          <a:pt x="894" y="1687"/>
                        </a:lnTo>
                        <a:lnTo>
                          <a:pt x="894" y="1637"/>
                        </a:lnTo>
                        <a:lnTo>
                          <a:pt x="896" y="1621"/>
                        </a:lnTo>
                        <a:lnTo>
                          <a:pt x="904" y="1608"/>
                        </a:lnTo>
                        <a:lnTo>
                          <a:pt x="914" y="1597"/>
                        </a:lnTo>
                        <a:lnTo>
                          <a:pt x="928" y="1590"/>
                        </a:lnTo>
                        <a:lnTo>
                          <a:pt x="944" y="1588"/>
                        </a:lnTo>
                        <a:close/>
                        <a:moveTo>
                          <a:pt x="769" y="1472"/>
                        </a:moveTo>
                        <a:lnTo>
                          <a:pt x="783" y="1475"/>
                        </a:lnTo>
                        <a:lnTo>
                          <a:pt x="795" y="1483"/>
                        </a:lnTo>
                        <a:lnTo>
                          <a:pt x="805" y="1494"/>
                        </a:lnTo>
                        <a:lnTo>
                          <a:pt x="810" y="1508"/>
                        </a:lnTo>
                        <a:lnTo>
                          <a:pt x="810" y="1521"/>
                        </a:lnTo>
                        <a:lnTo>
                          <a:pt x="807" y="1535"/>
                        </a:lnTo>
                        <a:lnTo>
                          <a:pt x="800" y="1548"/>
                        </a:lnTo>
                        <a:lnTo>
                          <a:pt x="616" y="1753"/>
                        </a:lnTo>
                        <a:lnTo>
                          <a:pt x="606" y="1761"/>
                        </a:lnTo>
                        <a:lnTo>
                          <a:pt x="594" y="1767"/>
                        </a:lnTo>
                        <a:lnTo>
                          <a:pt x="581" y="1769"/>
                        </a:lnTo>
                        <a:lnTo>
                          <a:pt x="567" y="1765"/>
                        </a:lnTo>
                        <a:lnTo>
                          <a:pt x="553" y="1758"/>
                        </a:lnTo>
                        <a:lnTo>
                          <a:pt x="439" y="1667"/>
                        </a:lnTo>
                        <a:lnTo>
                          <a:pt x="430" y="1656"/>
                        </a:lnTo>
                        <a:lnTo>
                          <a:pt x="423" y="1643"/>
                        </a:lnTo>
                        <a:lnTo>
                          <a:pt x="422" y="1630"/>
                        </a:lnTo>
                        <a:lnTo>
                          <a:pt x="425" y="1615"/>
                        </a:lnTo>
                        <a:lnTo>
                          <a:pt x="432" y="1602"/>
                        </a:lnTo>
                        <a:lnTo>
                          <a:pt x="442" y="1593"/>
                        </a:lnTo>
                        <a:lnTo>
                          <a:pt x="456" y="1588"/>
                        </a:lnTo>
                        <a:lnTo>
                          <a:pt x="470" y="1586"/>
                        </a:lnTo>
                        <a:lnTo>
                          <a:pt x="484" y="1589"/>
                        </a:lnTo>
                        <a:lnTo>
                          <a:pt x="496" y="1596"/>
                        </a:lnTo>
                        <a:lnTo>
                          <a:pt x="576" y="1660"/>
                        </a:lnTo>
                        <a:lnTo>
                          <a:pt x="731" y="1487"/>
                        </a:lnTo>
                        <a:lnTo>
                          <a:pt x="742" y="1477"/>
                        </a:lnTo>
                        <a:lnTo>
                          <a:pt x="755" y="1473"/>
                        </a:lnTo>
                        <a:lnTo>
                          <a:pt x="769" y="1472"/>
                        </a:lnTo>
                        <a:close/>
                        <a:moveTo>
                          <a:pt x="944" y="1140"/>
                        </a:moveTo>
                        <a:lnTo>
                          <a:pt x="1738" y="1140"/>
                        </a:lnTo>
                        <a:lnTo>
                          <a:pt x="1754" y="1144"/>
                        </a:lnTo>
                        <a:lnTo>
                          <a:pt x="1768" y="1150"/>
                        </a:lnTo>
                        <a:lnTo>
                          <a:pt x="1778" y="1162"/>
                        </a:lnTo>
                        <a:lnTo>
                          <a:pt x="1786" y="1175"/>
                        </a:lnTo>
                        <a:lnTo>
                          <a:pt x="1788" y="1190"/>
                        </a:lnTo>
                        <a:lnTo>
                          <a:pt x="1788" y="1240"/>
                        </a:lnTo>
                        <a:lnTo>
                          <a:pt x="1786" y="1255"/>
                        </a:lnTo>
                        <a:lnTo>
                          <a:pt x="1778" y="1269"/>
                        </a:lnTo>
                        <a:lnTo>
                          <a:pt x="1768" y="1280"/>
                        </a:lnTo>
                        <a:lnTo>
                          <a:pt x="1754" y="1287"/>
                        </a:lnTo>
                        <a:lnTo>
                          <a:pt x="1738" y="1290"/>
                        </a:lnTo>
                        <a:lnTo>
                          <a:pt x="944" y="1290"/>
                        </a:lnTo>
                        <a:lnTo>
                          <a:pt x="928" y="1287"/>
                        </a:lnTo>
                        <a:lnTo>
                          <a:pt x="914" y="1280"/>
                        </a:lnTo>
                        <a:lnTo>
                          <a:pt x="904" y="1269"/>
                        </a:lnTo>
                        <a:lnTo>
                          <a:pt x="896" y="1255"/>
                        </a:lnTo>
                        <a:lnTo>
                          <a:pt x="894" y="1240"/>
                        </a:lnTo>
                        <a:lnTo>
                          <a:pt x="894" y="1190"/>
                        </a:lnTo>
                        <a:lnTo>
                          <a:pt x="896" y="1175"/>
                        </a:lnTo>
                        <a:lnTo>
                          <a:pt x="904" y="1162"/>
                        </a:lnTo>
                        <a:lnTo>
                          <a:pt x="914" y="1150"/>
                        </a:lnTo>
                        <a:lnTo>
                          <a:pt x="928" y="1144"/>
                        </a:lnTo>
                        <a:lnTo>
                          <a:pt x="944" y="1140"/>
                        </a:lnTo>
                        <a:close/>
                        <a:moveTo>
                          <a:pt x="769" y="1030"/>
                        </a:moveTo>
                        <a:lnTo>
                          <a:pt x="783" y="1034"/>
                        </a:lnTo>
                        <a:lnTo>
                          <a:pt x="795" y="1042"/>
                        </a:lnTo>
                        <a:lnTo>
                          <a:pt x="805" y="1053"/>
                        </a:lnTo>
                        <a:lnTo>
                          <a:pt x="810" y="1066"/>
                        </a:lnTo>
                        <a:lnTo>
                          <a:pt x="810" y="1081"/>
                        </a:lnTo>
                        <a:lnTo>
                          <a:pt x="807" y="1094"/>
                        </a:lnTo>
                        <a:lnTo>
                          <a:pt x="800" y="1106"/>
                        </a:lnTo>
                        <a:lnTo>
                          <a:pt x="616" y="1312"/>
                        </a:lnTo>
                        <a:lnTo>
                          <a:pt x="606" y="1320"/>
                        </a:lnTo>
                        <a:lnTo>
                          <a:pt x="594" y="1326"/>
                        </a:lnTo>
                        <a:lnTo>
                          <a:pt x="581" y="1327"/>
                        </a:lnTo>
                        <a:lnTo>
                          <a:pt x="567" y="1325"/>
                        </a:lnTo>
                        <a:lnTo>
                          <a:pt x="553" y="1317"/>
                        </a:lnTo>
                        <a:lnTo>
                          <a:pt x="439" y="1226"/>
                        </a:lnTo>
                        <a:lnTo>
                          <a:pt x="430" y="1215"/>
                        </a:lnTo>
                        <a:lnTo>
                          <a:pt x="423" y="1202"/>
                        </a:lnTo>
                        <a:lnTo>
                          <a:pt x="422" y="1188"/>
                        </a:lnTo>
                        <a:lnTo>
                          <a:pt x="425" y="1174"/>
                        </a:lnTo>
                        <a:lnTo>
                          <a:pt x="432" y="1162"/>
                        </a:lnTo>
                        <a:lnTo>
                          <a:pt x="442" y="1152"/>
                        </a:lnTo>
                        <a:lnTo>
                          <a:pt x="456" y="1146"/>
                        </a:lnTo>
                        <a:lnTo>
                          <a:pt x="470" y="1145"/>
                        </a:lnTo>
                        <a:lnTo>
                          <a:pt x="484" y="1147"/>
                        </a:lnTo>
                        <a:lnTo>
                          <a:pt x="496" y="1154"/>
                        </a:lnTo>
                        <a:lnTo>
                          <a:pt x="576" y="1218"/>
                        </a:lnTo>
                        <a:lnTo>
                          <a:pt x="731" y="1046"/>
                        </a:lnTo>
                        <a:lnTo>
                          <a:pt x="742" y="1036"/>
                        </a:lnTo>
                        <a:lnTo>
                          <a:pt x="755" y="1031"/>
                        </a:lnTo>
                        <a:lnTo>
                          <a:pt x="769" y="1030"/>
                        </a:lnTo>
                        <a:close/>
                        <a:moveTo>
                          <a:pt x="150" y="347"/>
                        </a:moveTo>
                        <a:lnTo>
                          <a:pt x="552" y="347"/>
                        </a:lnTo>
                        <a:lnTo>
                          <a:pt x="548" y="372"/>
                        </a:lnTo>
                        <a:lnTo>
                          <a:pt x="547" y="399"/>
                        </a:lnTo>
                        <a:lnTo>
                          <a:pt x="550" y="439"/>
                        </a:lnTo>
                        <a:lnTo>
                          <a:pt x="559" y="477"/>
                        </a:lnTo>
                        <a:lnTo>
                          <a:pt x="574" y="511"/>
                        </a:lnTo>
                        <a:lnTo>
                          <a:pt x="594" y="544"/>
                        </a:lnTo>
                        <a:lnTo>
                          <a:pt x="618" y="572"/>
                        </a:lnTo>
                        <a:lnTo>
                          <a:pt x="648" y="598"/>
                        </a:lnTo>
                        <a:lnTo>
                          <a:pt x="681" y="618"/>
                        </a:lnTo>
                        <a:lnTo>
                          <a:pt x="715" y="632"/>
                        </a:lnTo>
                        <a:lnTo>
                          <a:pt x="753" y="642"/>
                        </a:lnTo>
                        <a:lnTo>
                          <a:pt x="793" y="645"/>
                        </a:lnTo>
                        <a:lnTo>
                          <a:pt x="1442" y="645"/>
                        </a:lnTo>
                        <a:lnTo>
                          <a:pt x="1482" y="642"/>
                        </a:lnTo>
                        <a:lnTo>
                          <a:pt x="1520" y="632"/>
                        </a:lnTo>
                        <a:lnTo>
                          <a:pt x="1555" y="618"/>
                        </a:lnTo>
                        <a:lnTo>
                          <a:pt x="1588" y="597"/>
                        </a:lnTo>
                        <a:lnTo>
                          <a:pt x="1616" y="572"/>
                        </a:lnTo>
                        <a:lnTo>
                          <a:pt x="1641" y="543"/>
                        </a:lnTo>
                        <a:lnTo>
                          <a:pt x="1661" y="510"/>
                        </a:lnTo>
                        <a:lnTo>
                          <a:pt x="1676" y="475"/>
                        </a:lnTo>
                        <a:lnTo>
                          <a:pt x="1686" y="436"/>
                        </a:lnTo>
                        <a:lnTo>
                          <a:pt x="1689" y="396"/>
                        </a:lnTo>
                        <a:lnTo>
                          <a:pt x="1688" y="371"/>
                        </a:lnTo>
                        <a:lnTo>
                          <a:pt x="1683" y="347"/>
                        </a:lnTo>
                        <a:lnTo>
                          <a:pt x="1987" y="347"/>
                        </a:lnTo>
                        <a:lnTo>
                          <a:pt x="2029" y="349"/>
                        </a:lnTo>
                        <a:lnTo>
                          <a:pt x="2067" y="356"/>
                        </a:lnTo>
                        <a:lnTo>
                          <a:pt x="2101" y="366"/>
                        </a:lnTo>
                        <a:lnTo>
                          <a:pt x="2132" y="379"/>
                        </a:lnTo>
                        <a:lnTo>
                          <a:pt x="2159" y="396"/>
                        </a:lnTo>
                        <a:lnTo>
                          <a:pt x="2182" y="416"/>
                        </a:lnTo>
                        <a:lnTo>
                          <a:pt x="2201" y="438"/>
                        </a:lnTo>
                        <a:lnTo>
                          <a:pt x="2215" y="462"/>
                        </a:lnTo>
                        <a:lnTo>
                          <a:pt x="2226" y="488"/>
                        </a:lnTo>
                        <a:lnTo>
                          <a:pt x="2233" y="517"/>
                        </a:lnTo>
                        <a:lnTo>
                          <a:pt x="2235" y="546"/>
                        </a:lnTo>
                        <a:lnTo>
                          <a:pt x="2235" y="2036"/>
                        </a:lnTo>
                        <a:lnTo>
                          <a:pt x="2210" y="2035"/>
                        </a:lnTo>
                        <a:lnTo>
                          <a:pt x="2186" y="2034"/>
                        </a:lnTo>
                        <a:lnTo>
                          <a:pt x="2118" y="2037"/>
                        </a:lnTo>
                        <a:lnTo>
                          <a:pt x="2051" y="2045"/>
                        </a:lnTo>
                        <a:lnTo>
                          <a:pt x="1987" y="2060"/>
                        </a:lnTo>
                        <a:lnTo>
                          <a:pt x="1987" y="893"/>
                        </a:lnTo>
                        <a:lnTo>
                          <a:pt x="249" y="893"/>
                        </a:lnTo>
                        <a:lnTo>
                          <a:pt x="249" y="2876"/>
                        </a:lnTo>
                        <a:lnTo>
                          <a:pt x="1394" y="2876"/>
                        </a:lnTo>
                        <a:lnTo>
                          <a:pt x="1400" y="2942"/>
                        </a:lnTo>
                        <a:lnTo>
                          <a:pt x="1412" y="3005"/>
                        </a:lnTo>
                        <a:lnTo>
                          <a:pt x="1429" y="3066"/>
                        </a:lnTo>
                        <a:lnTo>
                          <a:pt x="1450" y="3125"/>
                        </a:lnTo>
                        <a:lnTo>
                          <a:pt x="199" y="3125"/>
                        </a:lnTo>
                        <a:lnTo>
                          <a:pt x="163" y="3122"/>
                        </a:lnTo>
                        <a:lnTo>
                          <a:pt x="130" y="3112"/>
                        </a:lnTo>
                        <a:lnTo>
                          <a:pt x="99" y="3097"/>
                        </a:lnTo>
                        <a:lnTo>
                          <a:pt x="71" y="3079"/>
                        </a:lnTo>
                        <a:lnTo>
                          <a:pt x="47" y="3054"/>
                        </a:lnTo>
                        <a:lnTo>
                          <a:pt x="27" y="3027"/>
                        </a:lnTo>
                        <a:lnTo>
                          <a:pt x="13" y="2995"/>
                        </a:lnTo>
                        <a:lnTo>
                          <a:pt x="3" y="2962"/>
                        </a:lnTo>
                        <a:lnTo>
                          <a:pt x="0" y="2926"/>
                        </a:lnTo>
                        <a:lnTo>
                          <a:pt x="0" y="546"/>
                        </a:lnTo>
                        <a:lnTo>
                          <a:pt x="3" y="513"/>
                        </a:lnTo>
                        <a:lnTo>
                          <a:pt x="9" y="483"/>
                        </a:lnTo>
                        <a:lnTo>
                          <a:pt x="21" y="455"/>
                        </a:lnTo>
                        <a:lnTo>
                          <a:pt x="36" y="428"/>
                        </a:lnTo>
                        <a:lnTo>
                          <a:pt x="53" y="405"/>
                        </a:lnTo>
                        <a:lnTo>
                          <a:pt x="71" y="385"/>
                        </a:lnTo>
                        <a:lnTo>
                          <a:pt x="91" y="369"/>
                        </a:lnTo>
                        <a:lnTo>
                          <a:pt x="111" y="358"/>
                        </a:lnTo>
                        <a:lnTo>
                          <a:pt x="131" y="349"/>
                        </a:lnTo>
                        <a:lnTo>
                          <a:pt x="150" y="347"/>
                        </a:lnTo>
                        <a:close/>
                        <a:moveTo>
                          <a:pt x="1118" y="99"/>
                        </a:moveTo>
                        <a:lnTo>
                          <a:pt x="1098" y="102"/>
                        </a:lnTo>
                        <a:lnTo>
                          <a:pt x="1080" y="109"/>
                        </a:lnTo>
                        <a:lnTo>
                          <a:pt x="1065" y="121"/>
                        </a:lnTo>
                        <a:lnTo>
                          <a:pt x="1053" y="136"/>
                        </a:lnTo>
                        <a:lnTo>
                          <a:pt x="1046" y="154"/>
                        </a:lnTo>
                        <a:lnTo>
                          <a:pt x="1043" y="174"/>
                        </a:lnTo>
                        <a:lnTo>
                          <a:pt x="1046" y="194"/>
                        </a:lnTo>
                        <a:lnTo>
                          <a:pt x="1053" y="211"/>
                        </a:lnTo>
                        <a:lnTo>
                          <a:pt x="1065" y="226"/>
                        </a:lnTo>
                        <a:lnTo>
                          <a:pt x="1080" y="238"/>
                        </a:lnTo>
                        <a:lnTo>
                          <a:pt x="1098" y="245"/>
                        </a:lnTo>
                        <a:lnTo>
                          <a:pt x="1118" y="248"/>
                        </a:lnTo>
                        <a:lnTo>
                          <a:pt x="1138" y="245"/>
                        </a:lnTo>
                        <a:lnTo>
                          <a:pt x="1156" y="238"/>
                        </a:lnTo>
                        <a:lnTo>
                          <a:pt x="1170" y="226"/>
                        </a:lnTo>
                        <a:lnTo>
                          <a:pt x="1182" y="211"/>
                        </a:lnTo>
                        <a:lnTo>
                          <a:pt x="1189" y="194"/>
                        </a:lnTo>
                        <a:lnTo>
                          <a:pt x="1193" y="174"/>
                        </a:lnTo>
                        <a:lnTo>
                          <a:pt x="1189" y="154"/>
                        </a:lnTo>
                        <a:lnTo>
                          <a:pt x="1182" y="136"/>
                        </a:lnTo>
                        <a:lnTo>
                          <a:pt x="1170" y="121"/>
                        </a:lnTo>
                        <a:lnTo>
                          <a:pt x="1156" y="109"/>
                        </a:lnTo>
                        <a:lnTo>
                          <a:pt x="1138" y="102"/>
                        </a:lnTo>
                        <a:lnTo>
                          <a:pt x="1118" y="99"/>
                        </a:lnTo>
                        <a:close/>
                        <a:moveTo>
                          <a:pt x="1116" y="0"/>
                        </a:moveTo>
                        <a:lnTo>
                          <a:pt x="1120" y="0"/>
                        </a:lnTo>
                        <a:lnTo>
                          <a:pt x="1150" y="3"/>
                        </a:lnTo>
                        <a:lnTo>
                          <a:pt x="1180" y="11"/>
                        </a:lnTo>
                        <a:lnTo>
                          <a:pt x="1206" y="23"/>
                        </a:lnTo>
                        <a:lnTo>
                          <a:pt x="1230" y="40"/>
                        </a:lnTo>
                        <a:lnTo>
                          <a:pt x="1252" y="61"/>
                        </a:lnTo>
                        <a:lnTo>
                          <a:pt x="1268" y="85"/>
                        </a:lnTo>
                        <a:lnTo>
                          <a:pt x="1281" y="112"/>
                        </a:lnTo>
                        <a:lnTo>
                          <a:pt x="1288" y="141"/>
                        </a:lnTo>
                        <a:lnTo>
                          <a:pt x="1292" y="171"/>
                        </a:lnTo>
                        <a:lnTo>
                          <a:pt x="1292" y="174"/>
                        </a:lnTo>
                        <a:lnTo>
                          <a:pt x="1294" y="194"/>
                        </a:lnTo>
                        <a:lnTo>
                          <a:pt x="1302" y="211"/>
                        </a:lnTo>
                        <a:lnTo>
                          <a:pt x="1314" y="226"/>
                        </a:lnTo>
                        <a:lnTo>
                          <a:pt x="1328" y="238"/>
                        </a:lnTo>
                        <a:lnTo>
                          <a:pt x="1345" y="245"/>
                        </a:lnTo>
                        <a:lnTo>
                          <a:pt x="1365" y="248"/>
                        </a:lnTo>
                        <a:lnTo>
                          <a:pt x="1442" y="248"/>
                        </a:lnTo>
                        <a:lnTo>
                          <a:pt x="1472" y="251"/>
                        </a:lnTo>
                        <a:lnTo>
                          <a:pt x="1499" y="260"/>
                        </a:lnTo>
                        <a:lnTo>
                          <a:pt x="1524" y="274"/>
                        </a:lnTo>
                        <a:lnTo>
                          <a:pt x="1547" y="291"/>
                        </a:lnTo>
                        <a:lnTo>
                          <a:pt x="1564" y="312"/>
                        </a:lnTo>
                        <a:lnTo>
                          <a:pt x="1578" y="338"/>
                        </a:lnTo>
                        <a:lnTo>
                          <a:pt x="1587" y="366"/>
                        </a:lnTo>
                        <a:lnTo>
                          <a:pt x="1590" y="396"/>
                        </a:lnTo>
                        <a:lnTo>
                          <a:pt x="1590" y="399"/>
                        </a:lnTo>
                        <a:lnTo>
                          <a:pt x="1587" y="428"/>
                        </a:lnTo>
                        <a:lnTo>
                          <a:pt x="1578" y="456"/>
                        </a:lnTo>
                        <a:lnTo>
                          <a:pt x="1564" y="481"/>
                        </a:lnTo>
                        <a:lnTo>
                          <a:pt x="1547" y="503"/>
                        </a:lnTo>
                        <a:lnTo>
                          <a:pt x="1524" y="521"/>
                        </a:lnTo>
                        <a:lnTo>
                          <a:pt x="1499" y="534"/>
                        </a:lnTo>
                        <a:lnTo>
                          <a:pt x="1472" y="543"/>
                        </a:lnTo>
                        <a:lnTo>
                          <a:pt x="1442" y="546"/>
                        </a:lnTo>
                        <a:lnTo>
                          <a:pt x="793" y="546"/>
                        </a:lnTo>
                        <a:lnTo>
                          <a:pt x="764" y="543"/>
                        </a:lnTo>
                        <a:lnTo>
                          <a:pt x="736" y="534"/>
                        </a:lnTo>
                        <a:lnTo>
                          <a:pt x="711" y="521"/>
                        </a:lnTo>
                        <a:lnTo>
                          <a:pt x="689" y="503"/>
                        </a:lnTo>
                        <a:lnTo>
                          <a:pt x="671" y="481"/>
                        </a:lnTo>
                        <a:lnTo>
                          <a:pt x="657" y="456"/>
                        </a:lnTo>
                        <a:lnTo>
                          <a:pt x="649" y="428"/>
                        </a:lnTo>
                        <a:lnTo>
                          <a:pt x="646" y="399"/>
                        </a:lnTo>
                        <a:lnTo>
                          <a:pt x="646" y="396"/>
                        </a:lnTo>
                        <a:lnTo>
                          <a:pt x="649" y="366"/>
                        </a:lnTo>
                        <a:lnTo>
                          <a:pt x="657" y="338"/>
                        </a:lnTo>
                        <a:lnTo>
                          <a:pt x="671" y="312"/>
                        </a:lnTo>
                        <a:lnTo>
                          <a:pt x="689" y="291"/>
                        </a:lnTo>
                        <a:lnTo>
                          <a:pt x="711" y="274"/>
                        </a:lnTo>
                        <a:lnTo>
                          <a:pt x="736" y="260"/>
                        </a:lnTo>
                        <a:lnTo>
                          <a:pt x="764" y="251"/>
                        </a:lnTo>
                        <a:lnTo>
                          <a:pt x="793" y="248"/>
                        </a:lnTo>
                        <a:lnTo>
                          <a:pt x="870" y="248"/>
                        </a:lnTo>
                        <a:lnTo>
                          <a:pt x="889" y="245"/>
                        </a:lnTo>
                        <a:lnTo>
                          <a:pt x="907" y="238"/>
                        </a:lnTo>
                        <a:lnTo>
                          <a:pt x="922" y="226"/>
                        </a:lnTo>
                        <a:lnTo>
                          <a:pt x="933" y="211"/>
                        </a:lnTo>
                        <a:lnTo>
                          <a:pt x="941" y="194"/>
                        </a:lnTo>
                        <a:lnTo>
                          <a:pt x="944" y="174"/>
                        </a:lnTo>
                        <a:lnTo>
                          <a:pt x="944" y="171"/>
                        </a:lnTo>
                        <a:lnTo>
                          <a:pt x="947" y="141"/>
                        </a:lnTo>
                        <a:lnTo>
                          <a:pt x="954" y="112"/>
                        </a:lnTo>
                        <a:lnTo>
                          <a:pt x="967" y="85"/>
                        </a:lnTo>
                        <a:lnTo>
                          <a:pt x="984" y="61"/>
                        </a:lnTo>
                        <a:lnTo>
                          <a:pt x="1005" y="40"/>
                        </a:lnTo>
                        <a:lnTo>
                          <a:pt x="1029" y="23"/>
                        </a:lnTo>
                        <a:lnTo>
                          <a:pt x="1056" y="11"/>
                        </a:lnTo>
                        <a:lnTo>
                          <a:pt x="1085" y="3"/>
                        </a:lnTo>
                        <a:lnTo>
                          <a:pt x="1116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6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A75A62D6-F723-5646-B8AC-9841C512CE33}"/>
                    </a:ext>
                  </a:extLst>
                </p:cNvPr>
                <p:cNvGrpSpPr/>
                <p:nvPr/>
              </p:nvGrpSpPr>
              <p:grpSpPr>
                <a:xfrm>
                  <a:off x="5944553" y="5569955"/>
                  <a:ext cx="276225" cy="276225"/>
                  <a:chOff x="301857" y="2509837"/>
                  <a:chExt cx="276225" cy="276225"/>
                </a:xfrm>
              </p:grpSpPr>
              <p:sp>
                <p:nvSpPr>
                  <p:cNvPr id="42" name="타원 41">
                    <a:extLst>
                      <a:ext uri="{FF2B5EF4-FFF2-40B4-BE49-F238E27FC236}">
                        <a16:creationId xmlns:a16="http://schemas.microsoft.com/office/drawing/2014/main" id="{0AE07E4C-0F7F-C647-9AA6-3B51239EF0FB}"/>
                      </a:ext>
                    </a:extLst>
                  </p:cNvPr>
                  <p:cNvSpPr/>
                  <p:nvPr/>
                </p:nvSpPr>
                <p:spPr>
                  <a:xfrm>
                    <a:off x="301857" y="2509837"/>
                    <a:ext cx="276225" cy="276225"/>
                  </a:xfrm>
                  <a:prstGeom prst="ellipse">
                    <a:avLst/>
                  </a:prstGeom>
                  <a:solidFill>
                    <a:srgbClr val="FA3C71"/>
                  </a:solidFill>
                  <a:ln w="63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43" name="Group 20">
                    <a:extLst>
                      <a:ext uri="{FF2B5EF4-FFF2-40B4-BE49-F238E27FC236}">
                        <a16:creationId xmlns:a16="http://schemas.microsoft.com/office/drawing/2014/main" id="{AAC7F918-DB18-0C4B-AFA0-91383752D72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393985" y="2570861"/>
                    <a:ext cx="103633" cy="141360"/>
                    <a:chOff x="2597" y="4163"/>
                    <a:chExt cx="217" cy="296"/>
                  </a:xfrm>
                  <a:solidFill>
                    <a:schemeClr val="bg1"/>
                  </a:solidFill>
                </p:grpSpPr>
                <p:sp>
                  <p:nvSpPr>
                    <p:cNvPr id="44" name="Freeform 22">
                      <a:extLst>
                        <a:ext uri="{FF2B5EF4-FFF2-40B4-BE49-F238E27FC236}">
                          <a16:creationId xmlns:a16="http://schemas.microsoft.com/office/drawing/2014/main" id="{0092940E-3E83-F14D-9E3A-2EAE9EFFEEC5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630" y="4163"/>
                      <a:ext cx="151" cy="176"/>
                    </a:xfrm>
                    <a:custGeom>
                      <a:avLst/>
                      <a:gdLst>
                        <a:gd name="T0" fmla="*/ 410 w 1662"/>
                        <a:gd name="T1" fmla="*/ 645 h 1942"/>
                        <a:gd name="T2" fmla="*/ 309 w 1662"/>
                        <a:gd name="T3" fmla="*/ 847 h 1942"/>
                        <a:gd name="T4" fmla="*/ 255 w 1662"/>
                        <a:gd name="T5" fmla="*/ 1023 h 1942"/>
                        <a:gd name="T6" fmla="*/ 263 w 1662"/>
                        <a:gd name="T7" fmla="*/ 1206 h 1942"/>
                        <a:gd name="T8" fmla="*/ 347 w 1662"/>
                        <a:gd name="T9" fmla="*/ 1429 h 1942"/>
                        <a:gd name="T10" fmla="*/ 476 w 1662"/>
                        <a:gd name="T11" fmla="*/ 1620 h 1942"/>
                        <a:gd name="T12" fmla="*/ 638 w 1662"/>
                        <a:gd name="T13" fmla="*/ 1753 h 1942"/>
                        <a:gd name="T14" fmla="*/ 825 w 1662"/>
                        <a:gd name="T15" fmla="*/ 1803 h 1942"/>
                        <a:gd name="T16" fmla="*/ 1013 w 1662"/>
                        <a:gd name="T17" fmla="*/ 1753 h 1942"/>
                        <a:gd name="T18" fmla="*/ 1176 w 1662"/>
                        <a:gd name="T19" fmla="*/ 1619 h 1942"/>
                        <a:gd name="T20" fmla="*/ 1305 w 1662"/>
                        <a:gd name="T21" fmla="*/ 1428 h 1942"/>
                        <a:gd name="T22" fmla="*/ 1388 w 1662"/>
                        <a:gd name="T23" fmla="*/ 1205 h 1942"/>
                        <a:gd name="T24" fmla="*/ 1418 w 1662"/>
                        <a:gd name="T25" fmla="*/ 974 h 1942"/>
                        <a:gd name="T26" fmla="*/ 1266 w 1662"/>
                        <a:gd name="T27" fmla="*/ 836 h 1942"/>
                        <a:gd name="T28" fmla="*/ 1012 w 1662"/>
                        <a:gd name="T29" fmla="*/ 794 h 1942"/>
                        <a:gd name="T30" fmla="*/ 806 w 1662"/>
                        <a:gd name="T31" fmla="*/ 713 h 1942"/>
                        <a:gd name="T32" fmla="*/ 646 w 1662"/>
                        <a:gd name="T33" fmla="*/ 610 h 1942"/>
                        <a:gd name="T34" fmla="*/ 526 w 1662"/>
                        <a:gd name="T35" fmla="*/ 499 h 1942"/>
                        <a:gd name="T36" fmla="*/ 944 w 1662"/>
                        <a:gd name="T37" fmla="*/ 23 h 1942"/>
                        <a:gd name="T38" fmla="*/ 1152 w 1662"/>
                        <a:gd name="T39" fmla="*/ 118 h 1942"/>
                        <a:gd name="T40" fmla="*/ 1271 w 1662"/>
                        <a:gd name="T41" fmla="*/ 205 h 1942"/>
                        <a:gd name="T42" fmla="*/ 1388 w 1662"/>
                        <a:gd name="T43" fmla="*/ 323 h 1942"/>
                        <a:gd name="T44" fmla="*/ 1455 w 1662"/>
                        <a:gd name="T45" fmla="*/ 429 h 1942"/>
                        <a:gd name="T46" fmla="*/ 1524 w 1662"/>
                        <a:gd name="T47" fmla="*/ 626 h 1942"/>
                        <a:gd name="T48" fmla="*/ 1555 w 1662"/>
                        <a:gd name="T49" fmla="*/ 892 h 1942"/>
                        <a:gd name="T50" fmla="*/ 1619 w 1662"/>
                        <a:gd name="T51" fmla="*/ 939 h 1942"/>
                        <a:gd name="T52" fmla="*/ 1657 w 1662"/>
                        <a:gd name="T53" fmla="*/ 1032 h 1942"/>
                        <a:gd name="T54" fmla="*/ 1655 w 1662"/>
                        <a:gd name="T55" fmla="*/ 1183 h 1942"/>
                        <a:gd name="T56" fmla="*/ 1611 w 1662"/>
                        <a:gd name="T57" fmla="*/ 1304 h 1942"/>
                        <a:gd name="T58" fmla="*/ 1537 w 1662"/>
                        <a:gd name="T59" fmla="*/ 1372 h 1942"/>
                        <a:gd name="T60" fmla="*/ 1445 w 1662"/>
                        <a:gd name="T61" fmla="*/ 1454 h 1942"/>
                        <a:gd name="T62" fmla="*/ 1313 w 1662"/>
                        <a:gd name="T63" fmla="*/ 1670 h 1942"/>
                        <a:gd name="T64" fmla="*/ 1141 w 1662"/>
                        <a:gd name="T65" fmla="*/ 1836 h 1942"/>
                        <a:gd name="T66" fmla="*/ 937 w 1662"/>
                        <a:gd name="T67" fmla="*/ 1930 h 1942"/>
                        <a:gd name="T68" fmla="*/ 714 w 1662"/>
                        <a:gd name="T69" fmla="*/ 1930 h 1942"/>
                        <a:gd name="T70" fmla="*/ 510 w 1662"/>
                        <a:gd name="T71" fmla="*/ 1836 h 1942"/>
                        <a:gd name="T72" fmla="*/ 337 w 1662"/>
                        <a:gd name="T73" fmla="*/ 1669 h 1942"/>
                        <a:gd name="T74" fmla="*/ 205 w 1662"/>
                        <a:gd name="T75" fmla="*/ 1452 h 1942"/>
                        <a:gd name="T76" fmla="*/ 111 w 1662"/>
                        <a:gd name="T77" fmla="*/ 1364 h 1942"/>
                        <a:gd name="T78" fmla="*/ 39 w 1662"/>
                        <a:gd name="T79" fmla="*/ 1284 h 1942"/>
                        <a:gd name="T80" fmla="*/ 2 w 1662"/>
                        <a:gd name="T81" fmla="*/ 1143 h 1942"/>
                        <a:gd name="T82" fmla="*/ 9 w 1662"/>
                        <a:gd name="T83" fmla="*/ 1009 h 1942"/>
                        <a:gd name="T84" fmla="*/ 50 w 1662"/>
                        <a:gd name="T85" fmla="*/ 930 h 1942"/>
                        <a:gd name="T86" fmla="*/ 98 w 1662"/>
                        <a:gd name="T87" fmla="*/ 851 h 1942"/>
                        <a:gd name="T88" fmla="*/ 85 w 1662"/>
                        <a:gd name="T89" fmla="*/ 643 h 1942"/>
                        <a:gd name="T90" fmla="*/ 120 w 1662"/>
                        <a:gd name="T91" fmla="*/ 487 h 1942"/>
                        <a:gd name="T92" fmla="*/ 183 w 1662"/>
                        <a:gd name="T93" fmla="*/ 377 h 1942"/>
                        <a:gd name="T94" fmla="*/ 257 w 1662"/>
                        <a:gd name="T95" fmla="*/ 305 h 1942"/>
                        <a:gd name="T96" fmla="*/ 319 w 1662"/>
                        <a:gd name="T97" fmla="*/ 266 h 1942"/>
                        <a:gd name="T98" fmla="*/ 352 w 1662"/>
                        <a:gd name="T99" fmla="*/ 246 h 1942"/>
                        <a:gd name="T100" fmla="*/ 390 w 1662"/>
                        <a:gd name="T101" fmla="*/ 196 h 1942"/>
                        <a:gd name="T102" fmla="*/ 459 w 1662"/>
                        <a:gd name="T103" fmla="*/ 127 h 1942"/>
                        <a:gd name="T104" fmla="*/ 559 w 1662"/>
                        <a:gd name="T105" fmla="*/ 57 h 1942"/>
                        <a:gd name="T106" fmla="*/ 690 w 1662"/>
                        <a:gd name="T107" fmla="*/ 10 h 19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</a:cxnLst>
                      <a:rect l="0" t="0" r="r" b="b"/>
                      <a:pathLst>
                        <a:path w="1662" h="1942">
                          <a:moveTo>
                            <a:pt x="526" y="499"/>
                          </a:moveTo>
                          <a:lnTo>
                            <a:pt x="484" y="546"/>
                          </a:lnTo>
                          <a:lnTo>
                            <a:pt x="445" y="595"/>
                          </a:lnTo>
                          <a:lnTo>
                            <a:pt x="410" y="645"/>
                          </a:lnTo>
                          <a:lnTo>
                            <a:pt x="379" y="696"/>
                          </a:lnTo>
                          <a:lnTo>
                            <a:pt x="352" y="747"/>
                          </a:lnTo>
                          <a:lnTo>
                            <a:pt x="329" y="797"/>
                          </a:lnTo>
                          <a:lnTo>
                            <a:pt x="309" y="847"/>
                          </a:lnTo>
                          <a:lnTo>
                            <a:pt x="291" y="895"/>
                          </a:lnTo>
                          <a:lnTo>
                            <a:pt x="277" y="941"/>
                          </a:lnTo>
                          <a:lnTo>
                            <a:pt x="264" y="984"/>
                          </a:lnTo>
                          <a:lnTo>
                            <a:pt x="255" y="1023"/>
                          </a:lnTo>
                          <a:lnTo>
                            <a:pt x="247" y="1059"/>
                          </a:lnTo>
                          <a:lnTo>
                            <a:pt x="241" y="1091"/>
                          </a:lnTo>
                          <a:lnTo>
                            <a:pt x="250" y="1148"/>
                          </a:lnTo>
                          <a:lnTo>
                            <a:pt x="263" y="1206"/>
                          </a:lnTo>
                          <a:lnTo>
                            <a:pt x="280" y="1263"/>
                          </a:lnTo>
                          <a:lnTo>
                            <a:pt x="299" y="1320"/>
                          </a:lnTo>
                          <a:lnTo>
                            <a:pt x="322" y="1375"/>
                          </a:lnTo>
                          <a:lnTo>
                            <a:pt x="347" y="1429"/>
                          </a:lnTo>
                          <a:lnTo>
                            <a:pt x="375" y="1480"/>
                          </a:lnTo>
                          <a:lnTo>
                            <a:pt x="406" y="1530"/>
                          </a:lnTo>
                          <a:lnTo>
                            <a:pt x="440" y="1576"/>
                          </a:lnTo>
                          <a:lnTo>
                            <a:pt x="476" y="1620"/>
                          </a:lnTo>
                          <a:lnTo>
                            <a:pt x="513" y="1659"/>
                          </a:lnTo>
                          <a:lnTo>
                            <a:pt x="553" y="1695"/>
                          </a:lnTo>
                          <a:lnTo>
                            <a:pt x="594" y="1726"/>
                          </a:lnTo>
                          <a:lnTo>
                            <a:pt x="638" y="1753"/>
                          </a:lnTo>
                          <a:lnTo>
                            <a:pt x="683" y="1774"/>
                          </a:lnTo>
                          <a:lnTo>
                            <a:pt x="729" y="1789"/>
                          </a:lnTo>
                          <a:lnTo>
                            <a:pt x="777" y="1800"/>
                          </a:lnTo>
                          <a:lnTo>
                            <a:pt x="825" y="1803"/>
                          </a:lnTo>
                          <a:lnTo>
                            <a:pt x="875" y="1800"/>
                          </a:lnTo>
                          <a:lnTo>
                            <a:pt x="922" y="1789"/>
                          </a:lnTo>
                          <a:lnTo>
                            <a:pt x="968" y="1774"/>
                          </a:lnTo>
                          <a:lnTo>
                            <a:pt x="1013" y="1753"/>
                          </a:lnTo>
                          <a:lnTo>
                            <a:pt x="1056" y="1726"/>
                          </a:lnTo>
                          <a:lnTo>
                            <a:pt x="1099" y="1695"/>
                          </a:lnTo>
                          <a:lnTo>
                            <a:pt x="1139" y="1659"/>
                          </a:lnTo>
                          <a:lnTo>
                            <a:pt x="1176" y="1619"/>
                          </a:lnTo>
                          <a:lnTo>
                            <a:pt x="1212" y="1576"/>
                          </a:lnTo>
                          <a:lnTo>
                            <a:pt x="1245" y="1529"/>
                          </a:lnTo>
                          <a:lnTo>
                            <a:pt x="1276" y="1480"/>
                          </a:lnTo>
                          <a:lnTo>
                            <a:pt x="1305" y="1428"/>
                          </a:lnTo>
                          <a:lnTo>
                            <a:pt x="1330" y="1374"/>
                          </a:lnTo>
                          <a:lnTo>
                            <a:pt x="1353" y="1319"/>
                          </a:lnTo>
                          <a:lnTo>
                            <a:pt x="1372" y="1262"/>
                          </a:lnTo>
                          <a:lnTo>
                            <a:pt x="1388" y="1205"/>
                          </a:lnTo>
                          <a:lnTo>
                            <a:pt x="1401" y="1147"/>
                          </a:lnTo>
                          <a:lnTo>
                            <a:pt x="1411" y="1089"/>
                          </a:lnTo>
                          <a:lnTo>
                            <a:pt x="1416" y="1032"/>
                          </a:lnTo>
                          <a:lnTo>
                            <a:pt x="1418" y="974"/>
                          </a:lnTo>
                          <a:lnTo>
                            <a:pt x="1417" y="904"/>
                          </a:lnTo>
                          <a:lnTo>
                            <a:pt x="1414" y="838"/>
                          </a:lnTo>
                          <a:lnTo>
                            <a:pt x="1339" y="839"/>
                          </a:lnTo>
                          <a:lnTo>
                            <a:pt x="1266" y="836"/>
                          </a:lnTo>
                          <a:lnTo>
                            <a:pt x="1198" y="830"/>
                          </a:lnTo>
                          <a:lnTo>
                            <a:pt x="1133" y="820"/>
                          </a:lnTo>
                          <a:lnTo>
                            <a:pt x="1070" y="808"/>
                          </a:lnTo>
                          <a:lnTo>
                            <a:pt x="1012" y="794"/>
                          </a:lnTo>
                          <a:lnTo>
                            <a:pt x="956" y="777"/>
                          </a:lnTo>
                          <a:lnTo>
                            <a:pt x="903" y="757"/>
                          </a:lnTo>
                          <a:lnTo>
                            <a:pt x="853" y="737"/>
                          </a:lnTo>
                          <a:lnTo>
                            <a:pt x="806" y="713"/>
                          </a:lnTo>
                          <a:lnTo>
                            <a:pt x="762" y="690"/>
                          </a:lnTo>
                          <a:lnTo>
                            <a:pt x="721" y="664"/>
                          </a:lnTo>
                          <a:lnTo>
                            <a:pt x="682" y="638"/>
                          </a:lnTo>
                          <a:lnTo>
                            <a:pt x="646" y="610"/>
                          </a:lnTo>
                          <a:lnTo>
                            <a:pt x="612" y="583"/>
                          </a:lnTo>
                          <a:lnTo>
                            <a:pt x="581" y="555"/>
                          </a:lnTo>
                          <a:lnTo>
                            <a:pt x="552" y="527"/>
                          </a:lnTo>
                          <a:lnTo>
                            <a:pt x="526" y="499"/>
                          </a:lnTo>
                          <a:close/>
                          <a:moveTo>
                            <a:pt x="808" y="0"/>
                          </a:moveTo>
                          <a:lnTo>
                            <a:pt x="851" y="3"/>
                          </a:lnTo>
                          <a:lnTo>
                            <a:pt x="897" y="11"/>
                          </a:lnTo>
                          <a:lnTo>
                            <a:pt x="944" y="23"/>
                          </a:lnTo>
                          <a:lnTo>
                            <a:pt x="993" y="39"/>
                          </a:lnTo>
                          <a:lnTo>
                            <a:pt x="1044" y="60"/>
                          </a:lnTo>
                          <a:lnTo>
                            <a:pt x="1097" y="86"/>
                          </a:lnTo>
                          <a:lnTo>
                            <a:pt x="1152" y="118"/>
                          </a:lnTo>
                          <a:lnTo>
                            <a:pt x="1179" y="135"/>
                          </a:lnTo>
                          <a:lnTo>
                            <a:pt x="1208" y="155"/>
                          </a:lnTo>
                          <a:lnTo>
                            <a:pt x="1239" y="179"/>
                          </a:lnTo>
                          <a:lnTo>
                            <a:pt x="1271" y="205"/>
                          </a:lnTo>
                          <a:lnTo>
                            <a:pt x="1304" y="233"/>
                          </a:lnTo>
                          <a:lnTo>
                            <a:pt x="1334" y="261"/>
                          </a:lnTo>
                          <a:lnTo>
                            <a:pt x="1363" y="292"/>
                          </a:lnTo>
                          <a:lnTo>
                            <a:pt x="1388" y="323"/>
                          </a:lnTo>
                          <a:lnTo>
                            <a:pt x="1409" y="353"/>
                          </a:lnTo>
                          <a:lnTo>
                            <a:pt x="1409" y="353"/>
                          </a:lnTo>
                          <a:lnTo>
                            <a:pt x="1433" y="389"/>
                          </a:lnTo>
                          <a:lnTo>
                            <a:pt x="1455" y="429"/>
                          </a:lnTo>
                          <a:lnTo>
                            <a:pt x="1475" y="472"/>
                          </a:lnTo>
                          <a:lnTo>
                            <a:pt x="1493" y="519"/>
                          </a:lnTo>
                          <a:lnTo>
                            <a:pt x="1509" y="570"/>
                          </a:lnTo>
                          <a:lnTo>
                            <a:pt x="1524" y="626"/>
                          </a:lnTo>
                          <a:lnTo>
                            <a:pt x="1535" y="685"/>
                          </a:lnTo>
                          <a:lnTo>
                            <a:pt x="1545" y="749"/>
                          </a:lnTo>
                          <a:lnTo>
                            <a:pt x="1551" y="817"/>
                          </a:lnTo>
                          <a:lnTo>
                            <a:pt x="1555" y="892"/>
                          </a:lnTo>
                          <a:lnTo>
                            <a:pt x="1573" y="900"/>
                          </a:lnTo>
                          <a:lnTo>
                            <a:pt x="1590" y="910"/>
                          </a:lnTo>
                          <a:lnTo>
                            <a:pt x="1605" y="922"/>
                          </a:lnTo>
                          <a:lnTo>
                            <a:pt x="1619" y="939"/>
                          </a:lnTo>
                          <a:lnTo>
                            <a:pt x="1632" y="957"/>
                          </a:lnTo>
                          <a:lnTo>
                            <a:pt x="1642" y="979"/>
                          </a:lnTo>
                          <a:lnTo>
                            <a:pt x="1651" y="1003"/>
                          </a:lnTo>
                          <a:lnTo>
                            <a:pt x="1657" y="1032"/>
                          </a:lnTo>
                          <a:lnTo>
                            <a:pt x="1661" y="1064"/>
                          </a:lnTo>
                          <a:lnTo>
                            <a:pt x="1662" y="1102"/>
                          </a:lnTo>
                          <a:lnTo>
                            <a:pt x="1660" y="1143"/>
                          </a:lnTo>
                          <a:lnTo>
                            <a:pt x="1655" y="1183"/>
                          </a:lnTo>
                          <a:lnTo>
                            <a:pt x="1648" y="1218"/>
                          </a:lnTo>
                          <a:lnTo>
                            <a:pt x="1638" y="1250"/>
                          </a:lnTo>
                          <a:lnTo>
                            <a:pt x="1625" y="1278"/>
                          </a:lnTo>
                          <a:lnTo>
                            <a:pt x="1611" y="1304"/>
                          </a:lnTo>
                          <a:lnTo>
                            <a:pt x="1595" y="1325"/>
                          </a:lnTo>
                          <a:lnTo>
                            <a:pt x="1577" y="1344"/>
                          </a:lnTo>
                          <a:lnTo>
                            <a:pt x="1558" y="1360"/>
                          </a:lnTo>
                          <a:lnTo>
                            <a:pt x="1537" y="1372"/>
                          </a:lnTo>
                          <a:lnTo>
                            <a:pt x="1515" y="1382"/>
                          </a:lnTo>
                          <a:lnTo>
                            <a:pt x="1493" y="1390"/>
                          </a:lnTo>
                          <a:lnTo>
                            <a:pt x="1471" y="1395"/>
                          </a:lnTo>
                          <a:lnTo>
                            <a:pt x="1445" y="1454"/>
                          </a:lnTo>
                          <a:lnTo>
                            <a:pt x="1416" y="1512"/>
                          </a:lnTo>
                          <a:lnTo>
                            <a:pt x="1385" y="1567"/>
                          </a:lnTo>
                          <a:lnTo>
                            <a:pt x="1350" y="1620"/>
                          </a:lnTo>
                          <a:lnTo>
                            <a:pt x="1313" y="1670"/>
                          </a:lnTo>
                          <a:lnTo>
                            <a:pt x="1273" y="1717"/>
                          </a:lnTo>
                          <a:lnTo>
                            <a:pt x="1231" y="1761"/>
                          </a:lnTo>
                          <a:lnTo>
                            <a:pt x="1187" y="1801"/>
                          </a:lnTo>
                          <a:lnTo>
                            <a:pt x="1141" y="1836"/>
                          </a:lnTo>
                          <a:lnTo>
                            <a:pt x="1092" y="1868"/>
                          </a:lnTo>
                          <a:lnTo>
                            <a:pt x="1042" y="1893"/>
                          </a:lnTo>
                          <a:lnTo>
                            <a:pt x="990" y="1915"/>
                          </a:lnTo>
                          <a:lnTo>
                            <a:pt x="937" y="1930"/>
                          </a:lnTo>
                          <a:lnTo>
                            <a:pt x="882" y="1939"/>
                          </a:lnTo>
                          <a:lnTo>
                            <a:pt x="825" y="1942"/>
                          </a:lnTo>
                          <a:lnTo>
                            <a:pt x="769" y="1939"/>
                          </a:lnTo>
                          <a:lnTo>
                            <a:pt x="714" y="1930"/>
                          </a:lnTo>
                          <a:lnTo>
                            <a:pt x="661" y="1915"/>
                          </a:lnTo>
                          <a:lnTo>
                            <a:pt x="608" y="1893"/>
                          </a:lnTo>
                          <a:lnTo>
                            <a:pt x="558" y="1867"/>
                          </a:lnTo>
                          <a:lnTo>
                            <a:pt x="510" y="1836"/>
                          </a:lnTo>
                          <a:lnTo>
                            <a:pt x="464" y="1800"/>
                          </a:lnTo>
                          <a:lnTo>
                            <a:pt x="419" y="1760"/>
                          </a:lnTo>
                          <a:lnTo>
                            <a:pt x="377" y="1716"/>
                          </a:lnTo>
                          <a:lnTo>
                            <a:pt x="337" y="1669"/>
                          </a:lnTo>
                          <a:lnTo>
                            <a:pt x="300" y="1618"/>
                          </a:lnTo>
                          <a:lnTo>
                            <a:pt x="266" y="1565"/>
                          </a:lnTo>
                          <a:lnTo>
                            <a:pt x="234" y="1510"/>
                          </a:lnTo>
                          <a:lnTo>
                            <a:pt x="205" y="1452"/>
                          </a:lnTo>
                          <a:lnTo>
                            <a:pt x="179" y="1392"/>
                          </a:lnTo>
                          <a:lnTo>
                            <a:pt x="156" y="1386"/>
                          </a:lnTo>
                          <a:lnTo>
                            <a:pt x="133" y="1376"/>
                          </a:lnTo>
                          <a:lnTo>
                            <a:pt x="111" y="1364"/>
                          </a:lnTo>
                          <a:lnTo>
                            <a:pt x="91" y="1349"/>
                          </a:lnTo>
                          <a:lnTo>
                            <a:pt x="72" y="1330"/>
                          </a:lnTo>
                          <a:lnTo>
                            <a:pt x="55" y="1309"/>
                          </a:lnTo>
                          <a:lnTo>
                            <a:pt x="39" y="1284"/>
                          </a:lnTo>
                          <a:lnTo>
                            <a:pt x="26" y="1254"/>
                          </a:lnTo>
                          <a:lnTo>
                            <a:pt x="15" y="1221"/>
                          </a:lnTo>
                          <a:lnTo>
                            <a:pt x="7" y="1184"/>
                          </a:lnTo>
                          <a:lnTo>
                            <a:pt x="2" y="1143"/>
                          </a:lnTo>
                          <a:lnTo>
                            <a:pt x="0" y="1104"/>
                          </a:lnTo>
                          <a:lnTo>
                            <a:pt x="1" y="1068"/>
                          </a:lnTo>
                          <a:lnTo>
                            <a:pt x="4" y="1038"/>
                          </a:lnTo>
                          <a:lnTo>
                            <a:pt x="9" y="1009"/>
                          </a:lnTo>
                          <a:lnTo>
                            <a:pt x="17" y="985"/>
                          </a:lnTo>
                          <a:lnTo>
                            <a:pt x="27" y="964"/>
                          </a:lnTo>
                          <a:lnTo>
                            <a:pt x="38" y="946"/>
                          </a:lnTo>
                          <a:lnTo>
                            <a:pt x="50" y="930"/>
                          </a:lnTo>
                          <a:lnTo>
                            <a:pt x="65" y="916"/>
                          </a:lnTo>
                          <a:lnTo>
                            <a:pt x="80" y="906"/>
                          </a:lnTo>
                          <a:lnTo>
                            <a:pt x="96" y="897"/>
                          </a:lnTo>
                          <a:lnTo>
                            <a:pt x="98" y="851"/>
                          </a:lnTo>
                          <a:lnTo>
                            <a:pt x="89" y="794"/>
                          </a:lnTo>
                          <a:lnTo>
                            <a:pt x="85" y="740"/>
                          </a:lnTo>
                          <a:lnTo>
                            <a:pt x="83" y="690"/>
                          </a:lnTo>
                          <a:lnTo>
                            <a:pt x="85" y="643"/>
                          </a:lnTo>
                          <a:lnTo>
                            <a:pt x="90" y="599"/>
                          </a:lnTo>
                          <a:lnTo>
                            <a:pt x="98" y="559"/>
                          </a:lnTo>
                          <a:lnTo>
                            <a:pt x="108" y="522"/>
                          </a:lnTo>
                          <a:lnTo>
                            <a:pt x="120" y="487"/>
                          </a:lnTo>
                          <a:lnTo>
                            <a:pt x="134" y="455"/>
                          </a:lnTo>
                          <a:lnTo>
                            <a:pt x="149" y="427"/>
                          </a:lnTo>
                          <a:lnTo>
                            <a:pt x="166" y="400"/>
                          </a:lnTo>
                          <a:lnTo>
                            <a:pt x="183" y="377"/>
                          </a:lnTo>
                          <a:lnTo>
                            <a:pt x="202" y="355"/>
                          </a:lnTo>
                          <a:lnTo>
                            <a:pt x="220" y="337"/>
                          </a:lnTo>
                          <a:lnTo>
                            <a:pt x="239" y="320"/>
                          </a:lnTo>
                          <a:lnTo>
                            <a:pt x="257" y="305"/>
                          </a:lnTo>
                          <a:lnTo>
                            <a:pt x="274" y="293"/>
                          </a:lnTo>
                          <a:lnTo>
                            <a:pt x="290" y="282"/>
                          </a:lnTo>
                          <a:lnTo>
                            <a:pt x="305" y="273"/>
                          </a:lnTo>
                          <a:lnTo>
                            <a:pt x="319" y="266"/>
                          </a:lnTo>
                          <a:lnTo>
                            <a:pt x="331" y="260"/>
                          </a:lnTo>
                          <a:lnTo>
                            <a:pt x="341" y="255"/>
                          </a:lnTo>
                          <a:lnTo>
                            <a:pt x="348" y="253"/>
                          </a:lnTo>
                          <a:lnTo>
                            <a:pt x="352" y="246"/>
                          </a:lnTo>
                          <a:lnTo>
                            <a:pt x="359" y="237"/>
                          </a:lnTo>
                          <a:lnTo>
                            <a:pt x="367" y="225"/>
                          </a:lnTo>
                          <a:lnTo>
                            <a:pt x="377" y="212"/>
                          </a:lnTo>
                          <a:lnTo>
                            <a:pt x="390" y="196"/>
                          </a:lnTo>
                          <a:lnTo>
                            <a:pt x="404" y="180"/>
                          </a:lnTo>
                          <a:lnTo>
                            <a:pt x="421" y="163"/>
                          </a:lnTo>
                          <a:lnTo>
                            <a:pt x="439" y="145"/>
                          </a:lnTo>
                          <a:lnTo>
                            <a:pt x="459" y="127"/>
                          </a:lnTo>
                          <a:lnTo>
                            <a:pt x="481" y="108"/>
                          </a:lnTo>
                          <a:lnTo>
                            <a:pt x="505" y="91"/>
                          </a:lnTo>
                          <a:lnTo>
                            <a:pt x="531" y="74"/>
                          </a:lnTo>
                          <a:lnTo>
                            <a:pt x="559" y="57"/>
                          </a:lnTo>
                          <a:lnTo>
                            <a:pt x="589" y="43"/>
                          </a:lnTo>
                          <a:lnTo>
                            <a:pt x="620" y="30"/>
                          </a:lnTo>
                          <a:lnTo>
                            <a:pt x="655" y="19"/>
                          </a:lnTo>
                          <a:lnTo>
                            <a:pt x="690" y="10"/>
                          </a:lnTo>
                          <a:lnTo>
                            <a:pt x="728" y="3"/>
                          </a:lnTo>
                          <a:lnTo>
                            <a:pt x="767" y="0"/>
                          </a:lnTo>
                          <a:lnTo>
                            <a:pt x="808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45" name="Freeform 23">
                      <a:extLst>
                        <a:ext uri="{FF2B5EF4-FFF2-40B4-BE49-F238E27FC236}">
                          <a16:creationId xmlns:a16="http://schemas.microsoft.com/office/drawing/2014/main" id="{8550E86C-EBAB-C941-B836-2D38CD63B28A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664" y="4250"/>
                      <a:ext cx="83" cy="27"/>
                    </a:xfrm>
                    <a:custGeom>
                      <a:avLst/>
                      <a:gdLst>
                        <a:gd name="T0" fmla="*/ 613 w 916"/>
                        <a:gd name="T1" fmla="*/ 78 h 300"/>
                        <a:gd name="T2" fmla="*/ 561 w 916"/>
                        <a:gd name="T3" fmla="*/ 109 h 300"/>
                        <a:gd name="T4" fmla="*/ 554 w 916"/>
                        <a:gd name="T5" fmla="*/ 165 h 300"/>
                        <a:gd name="T6" fmla="*/ 579 w 916"/>
                        <a:gd name="T7" fmla="*/ 210 h 300"/>
                        <a:gd name="T8" fmla="*/ 665 w 916"/>
                        <a:gd name="T9" fmla="*/ 229 h 300"/>
                        <a:gd name="T10" fmla="*/ 787 w 916"/>
                        <a:gd name="T11" fmla="*/ 223 h 300"/>
                        <a:gd name="T12" fmla="*/ 839 w 916"/>
                        <a:gd name="T13" fmla="*/ 191 h 300"/>
                        <a:gd name="T14" fmla="*/ 846 w 916"/>
                        <a:gd name="T15" fmla="*/ 135 h 300"/>
                        <a:gd name="T16" fmla="*/ 820 w 916"/>
                        <a:gd name="T17" fmla="*/ 90 h 300"/>
                        <a:gd name="T18" fmla="*/ 734 w 916"/>
                        <a:gd name="T19" fmla="*/ 72 h 300"/>
                        <a:gd name="T20" fmla="*/ 153 w 916"/>
                        <a:gd name="T21" fmla="*/ 74 h 300"/>
                        <a:gd name="T22" fmla="*/ 85 w 916"/>
                        <a:gd name="T23" fmla="*/ 99 h 300"/>
                        <a:gd name="T24" fmla="*/ 70 w 916"/>
                        <a:gd name="T25" fmla="*/ 150 h 300"/>
                        <a:gd name="T26" fmla="*/ 85 w 916"/>
                        <a:gd name="T27" fmla="*/ 201 h 300"/>
                        <a:gd name="T28" fmla="*/ 153 w 916"/>
                        <a:gd name="T29" fmla="*/ 227 h 300"/>
                        <a:gd name="T30" fmla="*/ 280 w 916"/>
                        <a:gd name="T31" fmla="*/ 227 h 300"/>
                        <a:gd name="T32" fmla="*/ 348 w 916"/>
                        <a:gd name="T33" fmla="*/ 201 h 300"/>
                        <a:gd name="T34" fmla="*/ 363 w 916"/>
                        <a:gd name="T35" fmla="*/ 150 h 300"/>
                        <a:gd name="T36" fmla="*/ 348 w 916"/>
                        <a:gd name="T37" fmla="*/ 99 h 300"/>
                        <a:gd name="T38" fmla="*/ 280 w 916"/>
                        <a:gd name="T39" fmla="*/ 74 h 300"/>
                        <a:gd name="T40" fmla="*/ 234 w 916"/>
                        <a:gd name="T41" fmla="*/ 0 h 300"/>
                        <a:gd name="T42" fmla="*/ 321 w 916"/>
                        <a:gd name="T43" fmla="*/ 9 h 300"/>
                        <a:gd name="T44" fmla="*/ 400 w 916"/>
                        <a:gd name="T45" fmla="*/ 53 h 300"/>
                        <a:gd name="T46" fmla="*/ 574 w 916"/>
                        <a:gd name="T47" fmla="*/ 17 h 300"/>
                        <a:gd name="T48" fmla="*/ 662 w 916"/>
                        <a:gd name="T49" fmla="*/ 1 h 300"/>
                        <a:gd name="T50" fmla="*/ 732 w 916"/>
                        <a:gd name="T51" fmla="*/ 0 h 300"/>
                        <a:gd name="T52" fmla="*/ 806 w 916"/>
                        <a:gd name="T53" fmla="*/ 10 h 300"/>
                        <a:gd name="T54" fmla="*/ 875 w 916"/>
                        <a:gd name="T55" fmla="*/ 45 h 300"/>
                        <a:gd name="T56" fmla="*/ 914 w 916"/>
                        <a:gd name="T57" fmla="*/ 123 h 300"/>
                        <a:gd name="T58" fmla="*/ 900 w 916"/>
                        <a:gd name="T59" fmla="*/ 223 h 300"/>
                        <a:gd name="T60" fmla="*/ 843 w 916"/>
                        <a:gd name="T61" fmla="*/ 277 h 300"/>
                        <a:gd name="T62" fmla="*/ 768 w 916"/>
                        <a:gd name="T63" fmla="*/ 297 h 300"/>
                        <a:gd name="T64" fmla="*/ 699 w 916"/>
                        <a:gd name="T65" fmla="*/ 300 h 300"/>
                        <a:gd name="T66" fmla="*/ 632 w 916"/>
                        <a:gd name="T67" fmla="*/ 297 h 300"/>
                        <a:gd name="T68" fmla="*/ 557 w 916"/>
                        <a:gd name="T69" fmla="*/ 277 h 300"/>
                        <a:gd name="T70" fmla="*/ 500 w 916"/>
                        <a:gd name="T71" fmla="*/ 224 h 300"/>
                        <a:gd name="T72" fmla="*/ 485 w 916"/>
                        <a:gd name="T73" fmla="*/ 137 h 300"/>
                        <a:gd name="T74" fmla="*/ 432 w 916"/>
                        <a:gd name="T75" fmla="*/ 150 h 300"/>
                        <a:gd name="T76" fmla="*/ 405 w 916"/>
                        <a:gd name="T77" fmla="*/ 241 h 300"/>
                        <a:gd name="T78" fmla="*/ 342 w 916"/>
                        <a:gd name="T79" fmla="*/ 284 h 300"/>
                        <a:gd name="T80" fmla="*/ 266 w 916"/>
                        <a:gd name="T81" fmla="*/ 298 h 300"/>
                        <a:gd name="T82" fmla="*/ 201 w 916"/>
                        <a:gd name="T83" fmla="*/ 299 h 300"/>
                        <a:gd name="T84" fmla="*/ 129 w 916"/>
                        <a:gd name="T85" fmla="*/ 294 h 300"/>
                        <a:gd name="T86" fmla="*/ 57 w 916"/>
                        <a:gd name="T87" fmla="*/ 267 h 300"/>
                        <a:gd name="T88" fmla="*/ 7 w 916"/>
                        <a:gd name="T89" fmla="*/ 202 h 300"/>
                        <a:gd name="T90" fmla="*/ 7 w 916"/>
                        <a:gd name="T91" fmla="*/ 98 h 300"/>
                        <a:gd name="T92" fmla="*/ 57 w 916"/>
                        <a:gd name="T93" fmla="*/ 33 h 300"/>
                        <a:gd name="T94" fmla="*/ 129 w 916"/>
                        <a:gd name="T95" fmla="*/ 6 h 300"/>
                        <a:gd name="T96" fmla="*/ 201 w 916"/>
                        <a:gd name="T97" fmla="*/ 0 h 3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916" h="300">
                          <a:moveTo>
                            <a:pt x="699" y="71"/>
                          </a:moveTo>
                          <a:lnTo>
                            <a:pt x="665" y="72"/>
                          </a:lnTo>
                          <a:lnTo>
                            <a:pt x="636" y="74"/>
                          </a:lnTo>
                          <a:lnTo>
                            <a:pt x="613" y="78"/>
                          </a:lnTo>
                          <a:lnTo>
                            <a:pt x="594" y="83"/>
                          </a:lnTo>
                          <a:lnTo>
                            <a:pt x="579" y="90"/>
                          </a:lnTo>
                          <a:lnTo>
                            <a:pt x="569" y="99"/>
                          </a:lnTo>
                          <a:lnTo>
                            <a:pt x="561" y="109"/>
                          </a:lnTo>
                          <a:lnTo>
                            <a:pt x="556" y="122"/>
                          </a:lnTo>
                          <a:lnTo>
                            <a:pt x="554" y="135"/>
                          </a:lnTo>
                          <a:lnTo>
                            <a:pt x="553" y="150"/>
                          </a:lnTo>
                          <a:lnTo>
                            <a:pt x="554" y="165"/>
                          </a:lnTo>
                          <a:lnTo>
                            <a:pt x="556" y="179"/>
                          </a:lnTo>
                          <a:lnTo>
                            <a:pt x="561" y="191"/>
                          </a:lnTo>
                          <a:lnTo>
                            <a:pt x="569" y="201"/>
                          </a:lnTo>
                          <a:lnTo>
                            <a:pt x="579" y="210"/>
                          </a:lnTo>
                          <a:lnTo>
                            <a:pt x="594" y="216"/>
                          </a:lnTo>
                          <a:lnTo>
                            <a:pt x="613" y="223"/>
                          </a:lnTo>
                          <a:lnTo>
                            <a:pt x="636" y="227"/>
                          </a:lnTo>
                          <a:lnTo>
                            <a:pt x="665" y="229"/>
                          </a:lnTo>
                          <a:lnTo>
                            <a:pt x="699" y="230"/>
                          </a:lnTo>
                          <a:lnTo>
                            <a:pt x="734" y="229"/>
                          </a:lnTo>
                          <a:lnTo>
                            <a:pt x="763" y="227"/>
                          </a:lnTo>
                          <a:lnTo>
                            <a:pt x="787" y="223"/>
                          </a:lnTo>
                          <a:lnTo>
                            <a:pt x="805" y="216"/>
                          </a:lnTo>
                          <a:lnTo>
                            <a:pt x="820" y="210"/>
                          </a:lnTo>
                          <a:lnTo>
                            <a:pt x="831" y="201"/>
                          </a:lnTo>
                          <a:lnTo>
                            <a:pt x="839" y="191"/>
                          </a:lnTo>
                          <a:lnTo>
                            <a:pt x="843" y="179"/>
                          </a:lnTo>
                          <a:lnTo>
                            <a:pt x="846" y="165"/>
                          </a:lnTo>
                          <a:lnTo>
                            <a:pt x="847" y="150"/>
                          </a:lnTo>
                          <a:lnTo>
                            <a:pt x="846" y="135"/>
                          </a:lnTo>
                          <a:lnTo>
                            <a:pt x="843" y="122"/>
                          </a:lnTo>
                          <a:lnTo>
                            <a:pt x="839" y="109"/>
                          </a:lnTo>
                          <a:lnTo>
                            <a:pt x="831" y="99"/>
                          </a:lnTo>
                          <a:lnTo>
                            <a:pt x="820" y="90"/>
                          </a:lnTo>
                          <a:lnTo>
                            <a:pt x="805" y="83"/>
                          </a:lnTo>
                          <a:lnTo>
                            <a:pt x="787" y="78"/>
                          </a:lnTo>
                          <a:lnTo>
                            <a:pt x="763" y="74"/>
                          </a:lnTo>
                          <a:lnTo>
                            <a:pt x="734" y="72"/>
                          </a:lnTo>
                          <a:lnTo>
                            <a:pt x="699" y="71"/>
                          </a:lnTo>
                          <a:close/>
                          <a:moveTo>
                            <a:pt x="216" y="71"/>
                          </a:moveTo>
                          <a:lnTo>
                            <a:pt x="182" y="72"/>
                          </a:lnTo>
                          <a:lnTo>
                            <a:pt x="153" y="74"/>
                          </a:lnTo>
                          <a:lnTo>
                            <a:pt x="130" y="78"/>
                          </a:lnTo>
                          <a:lnTo>
                            <a:pt x="111" y="83"/>
                          </a:lnTo>
                          <a:lnTo>
                            <a:pt x="96" y="90"/>
                          </a:lnTo>
                          <a:lnTo>
                            <a:pt x="85" y="99"/>
                          </a:lnTo>
                          <a:lnTo>
                            <a:pt x="78" y="109"/>
                          </a:lnTo>
                          <a:lnTo>
                            <a:pt x="73" y="122"/>
                          </a:lnTo>
                          <a:lnTo>
                            <a:pt x="70" y="135"/>
                          </a:lnTo>
                          <a:lnTo>
                            <a:pt x="70" y="150"/>
                          </a:lnTo>
                          <a:lnTo>
                            <a:pt x="70" y="165"/>
                          </a:lnTo>
                          <a:lnTo>
                            <a:pt x="73" y="179"/>
                          </a:lnTo>
                          <a:lnTo>
                            <a:pt x="78" y="191"/>
                          </a:lnTo>
                          <a:lnTo>
                            <a:pt x="85" y="201"/>
                          </a:lnTo>
                          <a:lnTo>
                            <a:pt x="96" y="210"/>
                          </a:lnTo>
                          <a:lnTo>
                            <a:pt x="111" y="216"/>
                          </a:lnTo>
                          <a:lnTo>
                            <a:pt x="130" y="223"/>
                          </a:lnTo>
                          <a:lnTo>
                            <a:pt x="153" y="227"/>
                          </a:lnTo>
                          <a:lnTo>
                            <a:pt x="182" y="229"/>
                          </a:lnTo>
                          <a:lnTo>
                            <a:pt x="216" y="230"/>
                          </a:lnTo>
                          <a:lnTo>
                            <a:pt x="250" y="229"/>
                          </a:lnTo>
                          <a:lnTo>
                            <a:pt x="280" y="227"/>
                          </a:lnTo>
                          <a:lnTo>
                            <a:pt x="304" y="223"/>
                          </a:lnTo>
                          <a:lnTo>
                            <a:pt x="322" y="216"/>
                          </a:lnTo>
                          <a:lnTo>
                            <a:pt x="337" y="210"/>
                          </a:lnTo>
                          <a:lnTo>
                            <a:pt x="348" y="201"/>
                          </a:lnTo>
                          <a:lnTo>
                            <a:pt x="355" y="191"/>
                          </a:lnTo>
                          <a:lnTo>
                            <a:pt x="360" y="179"/>
                          </a:lnTo>
                          <a:lnTo>
                            <a:pt x="363" y="165"/>
                          </a:lnTo>
                          <a:lnTo>
                            <a:pt x="363" y="150"/>
                          </a:lnTo>
                          <a:lnTo>
                            <a:pt x="363" y="135"/>
                          </a:lnTo>
                          <a:lnTo>
                            <a:pt x="360" y="122"/>
                          </a:lnTo>
                          <a:lnTo>
                            <a:pt x="355" y="109"/>
                          </a:lnTo>
                          <a:lnTo>
                            <a:pt x="348" y="99"/>
                          </a:lnTo>
                          <a:lnTo>
                            <a:pt x="337" y="90"/>
                          </a:lnTo>
                          <a:lnTo>
                            <a:pt x="322" y="83"/>
                          </a:lnTo>
                          <a:lnTo>
                            <a:pt x="304" y="78"/>
                          </a:lnTo>
                          <a:lnTo>
                            <a:pt x="280" y="74"/>
                          </a:lnTo>
                          <a:lnTo>
                            <a:pt x="250" y="72"/>
                          </a:lnTo>
                          <a:lnTo>
                            <a:pt x="216" y="71"/>
                          </a:lnTo>
                          <a:close/>
                          <a:moveTo>
                            <a:pt x="216" y="0"/>
                          </a:moveTo>
                          <a:lnTo>
                            <a:pt x="234" y="0"/>
                          </a:lnTo>
                          <a:lnTo>
                            <a:pt x="254" y="1"/>
                          </a:lnTo>
                          <a:lnTo>
                            <a:pt x="276" y="2"/>
                          </a:lnTo>
                          <a:lnTo>
                            <a:pt x="298" y="5"/>
                          </a:lnTo>
                          <a:lnTo>
                            <a:pt x="321" y="9"/>
                          </a:lnTo>
                          <a:lnTo>
                            <a:pt x="343" y="17"/>
                          </a:lnTo>
                          <a:lnTo>
                            <a:pt x="364" y="26"/>
                          </a:lnTo>
                          <a:lnTo>
                            <a:pt x="383" y="37"/>
                          </a:lnTo>
                          <a:lnTo>
                            <a:pt x="400" y="53"/>
                          </a:lnTo>
                          <a:lnTo>
                            <a:pt x="516" y="53"/>
                          </a:lnTo>
                          <a:lnTo>
                            <a:pt x="533" y="37"/>
                          </a:lnTo>
                          <a:lnTo>
                            <a:pt x="553" y="26"/>
                          </a:lnTo>
                          <a:lnTo>
                            <a:pt x="574" y="17"/>
                          </a:lnTo>
                          <a:lnTo>
                            <a:pt x="596" y="9"/>
                          </a:lnTo>
                          <a:lnTo>
                            <a:pt x="618" y="5"/>
                          </a:lnTo>
                          <a:lnTo>
                            <a:pt x="640" y="2"/>
                          </a:lnTo>
                          <a:lnTo>
                            <a:pt x="662" y="1"/>
                          </a:lnTo>
                          <a:lnTo>
                            <a:pt x="682" y="0"/>
                          </a:lnTo>
                          <a:lnTo>
                            <a:pt x="699" y="0"/>
                          </a:lnTo>
                          <a:lnTo>
                            <a:pt x="715" y="0"/>
                          </a:lnTo>
                          <a:lnTo>
                            <a:pt x="732" y="0"/>
                          </a:lnTo>
                          <a:lnTo>
                            <a:pt x="749" y="1"/>
                          </a:lnTo>
                          <a:lnTo>
                            <a:pt x="768" y="3"/>
                          </a:lnTo>
                          <a:lnTo>
                            <a:pt x="787" y="6"/>
                          </a:lnTo>
                          <a:lnTo>
                            <a:pt x="806" y="10"/>
                          </a:lnTo>
                          <a:lnTo>
                            <a:pt x="825" y="16"/>
                          </a:lnTo>
                          <a:lnTo>
                            <a:pt x="843" y="24"/>
                          </a:lnTo>
                          <a:lnTo>
                            <a:pt x="860" y="33"/>
                          </a:lnTo>
                          <a:lnTo>
                            <a:pt x="875" y="45"/>
                          </a:lnTo>
                          <a:lnTo>
                            <a:pt x="889" y="59"/>
                          </a:lnTo>
                          <a:lnTo>
                            <a:pt x="900" y="77"/>
                          </a:lnTo>
                          <a:lnTo>
                            <a:pt x="908" y="98"/>
                          </a:lnTo>
                          <a:lnTo>
                            <a:pt x="914" y="123"/>
                          </a:lnTo>
                          <a:lnTo>
                            <a:pt x="916" y="150"/>
                          </a:lnTo>
                          <a:lnTo>
                            <a:pt x="914" y="178"/>
                          </a:lnTo>
                          <a:lnTo>
                            <a:pt x="908" y="202"/>
                          </a:lnTo>
                          <a:lnTo>
                            <a:pt x="900" y="223"/>
                          </a:lnTo>
                          <a:lnTo>
                            <a:pt x="889" y="241"/>
                          </a:lnTo>
                          <a:lnTo>
                            <a:pt x="875" y="255"/>
                          </a:lnTo>
                          <a:lnTo>
                            <a:pt x="860" y="267"/>
                          </a:lnTo>
                          <a:lnTo>
                            <a:pt x="843" y="277"/>
                          </a:lnTo>
                          <a:lnTo>
                            <a:pt x="825" y="285"/>
                          </a:lnTo>
                          <a:lnTo>
                            <a:pt x="806" y="290"/>
                          </a:lnTo>
                          <a:lnTo>
                            <a:pt x="787" y="294"/>
                          </a:lnTo>
                          <a:lnTo>
                            <a:pt x="768" y="297"/>
                          </a:lnTo>
                          <a:lnTo>
                            <a:pt x="749" y="298"/>
                          </a:lnTo>
                          <a:lnTo>
                            <a:pt x="732" y="299"/>
                          </a:lnTo>
                          <a:lnTo>
                            <a:pt x="715" y="299"/>
                          </a:lnTo>
                          <a:lnTo>
                            <a:pt x="699" y="300"/>
                          </a:lnTo>
                          <a:lnTo>
                            <a:pt x="685" y="299"/>
                          </a:lnTo>
                          <a:lnTo>
                            <a:pt x="668" y="299"/>
                          </a:lnTo>
                          <a:lnTo>
                            <a:pt x="650" y="298"/>
                          </a:lnTo>
                          <a:lnTo>
                            <a:pt x="632" y="297"/>
                          </a:lnTo>
                          <a:lnTo>
                            <a:pt x="613" y="294"/>
                          </a:lnTo>
                          <a:lnTo>
                            <a:pt x="593" y="290"/>
                          </a:lnTo>
                          <a:lnTo>
                            <a:pt x="575" y="285"/>
                          </a:lnTo>
                          <a:lnTo>
                            <a:pt x="557" y="277"/>
                          </a:lnTo>
                          <a:lnTo>
                            <a:pt x="540" y="267"/>
                          </a:lnTo>
                          <a:lnTo>
                            <a:pt x="524" y="255"/>
                          </a:lnTo>
                          <a:lnTo>
                            <a:pt x="511" y="241"/>
                          </a:lnTo>
                          <a:lnTo>
                            <a:pt x="500" y="224"/>
                          </a:lnTo>
                          <a:lnTo>
                            <a:pt x="491" y="202"/>
                          </a:lnTo>
                          <a:lnTo>
                            <a:pt x="486" y="179"/>
                          </a:lnTo>
                          <a:lnTo>
                            <a:pt x="484" y="150"/>
                          </a:lnTo>
                          <a:lnTo>
                            <a:pt x="485" y="137"/>
                          </a:lnTo>
                          <a:lnTo>
                            <a:pt x="486" y="125"/>
                          </a:lnTo>
                          <a:lnTo>
                            <a:pt x="430" y="125"/>
                          </a:lnTo>
                          <a:lnTo>
                            <a:pt x="432" y="137"/>
                          </a:lnTo>
                          <a:lnTo>
                            <a:pt x="432" y="150"/>
                          </a:lnTo>
                          <a:lnTo>
                            <a:pt x="430" y="179"/>
                          </a:lnTo>
                          <a:lnTo>
                            <a:pt x="425" y="202"/>
                          </a:lnTo>
                          <a:lnTo>
                            <a:pt x="416" y="224"/>
                          </a:lnTo>
                          <a:lnTo>
                            <a:pt x="405" y="241"/>
                          </a:lnTo>
                          <a:lnTo>
                            <a:pt x="392" y="255"/>
                          </a:lnTo>
                          <a:lnTo>
                            <a:pt x="377" y="267"/>
                          </a:lnTo>
                          <a:lnTo>
                            <a:pt x="360" y="277"/>
                          </a:lnTo>
                          <a:lnTo>
                            <a:pt x="342" y="284"/>
                          </a:lnTo>
                          <a:lnTo>
                            <a:pt x="323" y="290"/>
                          </a:lnTo>
                          <a:lnTo>
                            <a:pt x="304" y="294"/>
                          </a:lnTo>
                          <a:lnTo>
                            <a:pt x="285" y="296"/>
                          </a:lnTo>
                          <a:lnTo>
                            <a:pt x="266" y="298"/>
                          </a:lnTo>
                          <a:lnTo>
                            <a:pt x="248" y="299"/>
                          </a:lnTo>
                          <a:lnTo>
                            <a:pt x="231" y="299"/>
                          </a:lnTo>
                          <a:lnTo>
                            <a:pt x="216" y="299"/>
                          </a:lnTo>
                          <a:lnTo>
                            <a:pt x="201" y="299"/>
                          </a:lnTo>
                          <a:lnTo>
                            <a:pt x="185" y="299"/>
                          </a:lnTo>
                          <a:lnTo>
                            <a:pt x="167" y="298"/>
                          </a:lnTo>
                          <a:lnTo>
                            <a:pt x="148" y="296"/>
                          </a:lnTo>
                          <a:lnTo>
                            <a:pt x="129" y="294"/>
                          </a:lnTo>
                          <a:lnTo>
                            <a:pt x="110" y="290"/>
                          </a:lnTo>
                          <a:lnTo>
                            <a:pt x="91" y="284"/>
                          </a:lnTo>
                          <a:lnTo>
                            <a:pt x="73" y="277"/>
                          </a:lnTo>
                          <a:lnTo>
                            <a:pt x="57" y="267"/>
                          </a:lnTo>
                          <a:lnTo>
                            <a:pt x="41" y="255"/>
                          </a:lnTo>
                          <a:lnTo>
                            <a:pt x="27" y="240"/>
                          </a:lnTo>
                          <a:lnTo>
                            <a:pt x="16" y="223"/>
                          </a:lnTo>
                          <a:lnTo>
                            <a:pt x="7" y="202"/>
                          </a:lnTo>
                          <a:lnTo>
                            <a:pt x="2" y="178"/>
                          </a:lnTo>
                          <a:lnTo>
                            <a:pt x="0" y="150"/>
                          </a:lnTo>
                          <a:lnTo>
                            <a:pt x="2" y="122"/>
                          </a:lnTo>
                          <a:lnTo>
                            <a:pt x="7" y="98"/>
                          </a:lnTo>
                          <a:lnTo>
                            <a:pt x="16" y="77"/>
                          </a:lnTo>
                          <a:lnTo>
                            <a:pt x="27" y="59"/>
                          </a:lnTo>
                          <a:lnTo>
                            <a:pt x="41" y="45"/>
                          </a:lnTo>
                          <a:lnTo>
                            <a:pt x="57" y="33"/>
                          </a:lnTo>
                          <a:lnTo>
                            <a:pt x="73" y="23"/>
                          </a:lnTo>
                          <a:lnTo>
                            <a:pt x="91" y="16"/>
                          </a:lnTo>
                          <a:lnTo>
                            <a:pt x="110" y="10"/>
                          </a:lnTo>
                          <a:lnTo>
                            <a:pt x="129" y="6"/>
                          </a:lnTo>
                          <a:lnTo>
                            <a:pt x="148" y="3"/>
                          </a:lnTo>
                          <a:lnTo>
                            <a:pt x="167" y="1"/>
                          </a:lnTo>
                          <a:lnTo>
                            <a:pt x="185" y="0"/>
                          </a:lnTo>
                          <a:lnTo>
                            <a:pt x="201" y="0"/>
                          </a:lnTo>
                          <a:lnTo>
                            <a:pt x="216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46" name="Freeform 24">
                      <a:extLst>
                        <a:ext uri="{FF2B5EF4-FFF2-40B4-BE49-F238E27FC236}">
                          <a16:creationId xmlns:a16="http://schemas.microsoft.com/office/drawing/2014/main" id="{42F4D0D1-98B3-C94A-A14D-F43F1B64F590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597" y="4335"/>
                      <a:ext cx="217" cy="124"/>
                    </a:xfrm>
                    <a:custGeom>
                      <a:avLst/>
                      <a:gdLst>
                        <a:gd name="T0" fmla="*/ 1796 w 2393"/>
                        <a:gd name="T1" fmla="*/ 704 h 1360"/>
                        <a:gd name="T2" fmla="*/ 1761 w 2393"/>
                        <a:gd name="T3" fmla="*/ 720 h 1360"/>
                        <a:gd name="T4" fmla="*/ 1590 w 2393"/>
                        <a:gd name="T5" fmla="*/ 904 h 1360"/>
                        <a:gd name="T6" fmla="*/ 1882 w 2393"/>
                        <a:gd name="T7" fmla="*/ 733 h 1360"/>
                        <a:gd name="T8" fmla="*/ 1851 w 2393"/>
                        <a:gd name="T9" fmla="*/ 709 h 1360"/>
                        <a:gd name="T10" fmla="*/ 1814 w 2393"/>
                        <a:gd name="T11" fmla="*/ 702 h 1360"/>
                        <a:gd name="T12" fmla="*/ 1831 w 2393"/>
                        <a:gd name="T13" fmla="*/ 20 h 1360"/>
                        <a:gd name="T14" fmla="*/ 1950 w 2393"/>
                        <a:gd name="T15" fmla="*/ 61 h 1360"/>
                        <a:gd name="T16" fmla="*/ 2057 w 2393"/>
                        <a:gd name="T17" fmla="*/ 121 h 1360"/>
                        <a:gd name="T18" fmla="*/ 2154 w 2393"/>
                        <a:gd name="T19" fmla="*/ 196 h 1360"/>
                        <a:gd name="T20" fmla="*/ 2235 w 2393"/>
                        <a:gd name="T21" fmla="*/ 286 h 1360"/>
                        <a:gd name="T22" fmla="*/ 2301 w 2393"/>
                        <a:gd name="T23" fmla="*/ 388 h 1360"/>
                        <a:gd name="T24" fmla="*/ 2352 w 2393"/>
                        <a:gd name="T25" fmla="*/ 501 h 1360"/>
                        <a:gd name="T26" fmla="*/ 2382 w 2393"/>
                        <a:gd name="T27" fmla="*/ 622 h 1360"/>
                        <a:gd name="T28" fmla="*/ 2393 w 2393"/>
                        <a:gd name="T29" fmla="*/ 748 h 1360"/>
                        <a:gd name="T30" fmla="*/ 2390 w 2393"/>
                        <a:gd name="T31" fmla="*/ 1230 h 1360"/>
                        <a:gd name="T32" fmla="*/ 2370 w 2393"/>
                        <a:gd name="T33" fmla="*/ 1282 h 1360"/>
                        <a:gd name="T34" fmla="*/ 2335 w 2393"/>
                        <a:gd name="T35" fmla="*/ 1324 h 1360"/>
                        <a:gd name="T36" fmla="*/ 2286 w 2393"/>
                        <a:gd name="T37" fmla="*/ 1351 h 1360"/>
                        <a:gd name="T38" fmla="*/ 2230 w 2393"/>
                        <a:gd name="T39" fmla="*/ 1360 h 1360"/>
                        <a:gd name="T40" fmla="*/ 129 w 2393"/>
                        <a:gd name="T41" fmla="*/ 1358 h 1360"/>
                        <a:gd name="T42" fmla="*/ 77 w 2393"/>
                        <a:gd name="T43" fmla="*/ 1339 h 1360"/>
                        <a:gd name="T44" fmla="*/ 36 w 2393"/>
                        <a:gd name="T45" fmla="*/ 1304 h 1360"/>
                        <a:gd name="T46" fmla="*/ 10 w 2393"/>
                        <a:gd name="T47" fmla="*/ 1256 h 1360"/>
                        <a:gd name="T48" fmla="*/ 0 w 2393"/>
                        <a:gd name="T49" fmla="*/ 1200 h 1360"/>
                        <a:gd name="T50" fmla="*/ 3 w 2393"/>
                        <a:gd name="T51" fmla="*/ 684 h 1360"/>
                        <a:gd name="T52" fmla="*/ 23 w 2393"/>
                        <a:gd name="T53" fmla="*/ 561 h 1360"/>
                        <a:gd name="T54" fmla="*/ 63 w 2393"/>
                        <a:gd name="T55" fmla="*/ 443 h 1360"/>
                        <a:gd name="T56" fmla="*/ 122 w 2393"/>
                        <a:gd name="T57" fmla="*/ 336 h 1360"/>
                        <a:gd name="T58" fmla="*/ 195 w 2393"/>
                        <a:gd name="T59" fmla="*/ 240 h 1360"/>
                        <a:gd name="T60" fmla="*/ 283 w 2393"/>
                        <a:gd name="T61" fmla="*/ 157 h 1360"/>
                        <a:gd name="T62" fmla="*/ 385 w 2393"/>
                        <a:gd name="T63" fmla="*/ 89 h 1360"/>
                        <a:gd name="T64" fmla="*/ 498 w 2393"/>
                        <a:gd name="T65" fmla="*/ 38 h 1360"/>
                        <a:gd name="T66" fmla="*/ 640 w 2393"/>
                        <a:gd name="T67" fmla="*/ 0 h 1360"/>
                        <a:gd name="T68" fmla="*/ 1748 w 2393"/>
                        <a:gd name="T69" fmla="*/ 0 h 13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</a:cxnLst>
                      <a:rect l="0" t="0" r="r" b="b"/>
                      <a:pathLst>
                        <a:path w="2393" h="1360">
                          <a:moveTo>
                            <a:pt x="1814" y="702"/>
                          </a:moveTo>
                          <a:lnTo>
                            <a:pt x="1796" y="704"/>
                          </a:lnTo>
                          <a:lnTo>
                            <a:pt x="1778" y="709"/>
                          </a:lnTo>
                          <a:lnTo>
                            <a:pt x="1761" y="720"/>
                          </a:lnTo>
                          <a:lnTo>
                            <a:pt x="1746" y="733"/>
                          </a:lnTo>
                          <a:lnTo>
                            <a:pt x="1590" y="904"/>
                          </a:lnTo>
                          <a:lnTo>
                            <a:pt x="2038" y="904"/>
                          </a:lnTo>
                          <a:lnTo>
                            <a:pt x="1882" y="733"/>
                          </a:lnTo>
                          <a:lnTo>
                            <a:pt x="1867" y="719"/>
                          </a:lnTo>
                          <a:lnTo>
                            <a:pt x="1851" y="709"/>
                          </a:lnTo>
                          <a:lnTo>
                            <a:pt x="1833" y="703"/>
                          </a:lnTo>
                          <a:lnTo>
                            <a:pt x="1814" y="702"/>
                          </a:lnTo>
                          <a:close/>
                          <a:moveTo>
                            <a:pt x="1748" y="0"/>
                          </a:moveTo>
                          <a:lnTo>
                            <a:pt x="1831" y="20"/>
                          </a:lnTo>
                          <a:lnTo>
                            <a:pt x="1892" y="38"/>
                          </a:lnTo>
                          <a:lnTo>
                            <a:pt x="1950" y="61"/>
                          </a:lnTo>
                          <a:lnTo>
                            <a:pt x="2005" y="88"/>
                          </a:lnTo>
                          <a:lnTo>
                            <a:pt x="2057" y="121"/>
                          </a:lnTo>
                          <a:lnTo>
                            <a:pt x="2107" y="157"/>
                          </a:lnTo>
                          <a:lnTo>
                            <a:pt x="2154" y="196"/>
                          </a:lnTo>
                          <a:lnTo>
                            <a:pt x="2196" y="239"/>
                          </a:lnTo>
                          <a:lnTo>
                            <a:pt x="2235" y="286"/>
                          </a:lnTo>
                          <a:lnTo>
                            <a:pt x="2270" y="336"/>
                          </a:lnTo>
                          <a:lnTo>
                            <a:pt x="2301" y="388"/>
                          </a:lnTo>
                          <a:lnTo>
                            <a:pt x="2328" y="443"/>
                          </a:lnTo>
                          <a:lnTo>
                            <a:pt x="2352" y="501"/>
                          </a:lnTo>
                          <a:lnTo>
                            <a:pt x="2369" y="561"/>
                          </a:lnTo>
                          <a:lnTo>
                            <a:pt x="2382" y="622"/>
                          </a:lnTo>
                          <a:lnTo>
                            <a:pt x="2390" y="684"/>
                          </a:lnTo>
                          <a:lnTo>
                            <a:pt x="2393" y="748"/>
                          </a:lnTo>
                          <a:lnTo>
                            <a:pt x="2393" y="1200"/>
                          </a:lnTo>
                          <a:lnTo>
                            <a:pt x="2390" y="1230"/>
                          </a:lnTo>
                          <a:lnTo>
                            <a:pt x="2383" y="1256"/>
                          </a:lnTo>
                          <a:lnTo>
                            <a:pt x="2370" y="1282"/>
                          </a:lnTo>
                          <a:lnTo>
                            <a:pt x="2354" y="1304"/>
                          </a:lnTo>
                          <a:lnTo>
                            <a:pt x="2335" y="1324"/>
                          </a:lnTo>
                          <a:lnTo>
                            <a:pt x="2311" y="1339"/>
                          </a:lnTo>
                          <a:lnTo>
                            <a:pt x="2286" y="1351"/>
                          </a:lnTo>
                          <a:lnTo>
                            <a:pt x="2259" y="1358"/>
                          </a:lnTo>
                          <a:lnTo>
                            <a:pt x="2230" y="1360"/>
                          </a:lnTo>
                          <a:lnTo>
                            <a:pt x="157" y="1360"/>
                          </a:lnTo>
                          <a:lnTo>
                            <a:pt x="129" y="1358"/>
                          </a:lnTo>
                          <a:lnTo>
                            <a:pt x="101" y="1351"/>
                          </a:lnTo>
                          <a:lnTo>
                            <a:pt x="77" y="1339"/>
                          </a:lnTo>
                          <a:lnTo>
                            <a:pt x="55" y="1324"/>
                          </a:lnTo>
                          <a:lnTo>
                            <a:pt x="36" y="1304"/>
                          </a:lnTo>
                          <a:lnTo>
                            <a:pt x="21" y="1282"/>
                          </a:lnTo>
                          <a:lnTo>
                            <a:pt x="10" y="1256"/>
                          </a:lnTo>
                          <a:lnTo>
                            <a:pt x="3" y="1230"/>
                          </a:lnTo>
                          <a:lnTo>
                            <a:pt x="0" y="1200"/>
                          </a:lnTo>
                          <a:lnTo>
                            <a:pt x="0" y="748"/>
                          </a:lnTo>
                          <a:lnTo>
                            <a:pt x="3" y="684"/>
                          </a:lnTo>
                          <a:lnTo>
                            <a:pt x="11" y="622"/>
                          </a:lnTo>
                          <a:lnTo>
                            <a:pt x="23" y="561"/>
                          </a:lnTo>
                          <a:lnTo>
                            <a:pt x="41" y="501"/>
                          </a:lnTo>
                          <a:lnTo>
                            <a:pt x="63" y="443"/>
                          </a:lnTo>
                          <a:lnTo>
                            <a:pt x="90" y="389"/>
                          </a:lnTo>
                          <a:lnTo>
                            <a:pt x="122" y="336"/>
                          </a:lnTo>
                          <a:lnTo>
                            <a:pt x="156" y="286"/>
                          </a:lnTo>
                          <a:lnTo>
                            <a:pt x="195" y="240"/>
                          </a:lnTo>
                          <a:lnTo>
                            <a:pt x="237" y="196"/>
                          </a:lnTo>
                          <a:lnTo>
                            <a:pt x="283" y="157"/>
                          </a:lnTo>
                          <a:lnTo>
                            <a:pt x="332" y="121"/>
                          </a:lnTo>
                          <a:lnTo>
                            <a:pt x="385" y="89"/>
                          </a:lnTo>
                          <a:lnTo>
                            <a:pt x="440" y="62"/>
                          </a:lnTo>
                          <a:lnTo>
                            <a:pt x="498" y="38"/>
                          </a:lnTo>
                          <a:lnTo>
                            <a:pt x="559" y="20"/>
                          </a:lnTo>
                          <a:lnTo>
                            <a:pt x="640" y="0"/>
                          </a:lnTo>
                          <a:lnTo>
                            <a:pt x="1193" y="1280"/>
                          </a:lnTo>
                          <a:lnTo>
                            <a:pt x="1748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47" name="Freeform 25">
                      <a:extLst>
                        <a:ext uri="{FF2B5EF4-FFF2-40B4-BE49-F238E27FC236}">
                          <a16:creationId xmlns:a16="http://schemas.microsoft.com/office/drawing/2014/main" id="{C3DF882A-C1A9-9F4D-9872-10774759427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89" y="4347"/>
                      <a:ext cx="34" cy="83"/>
                    </a:xfrm>
                    <a:custGeom>
                      <a:avLst/>
                      <a:gdLst>
                        <a:gd name="T0" fmla="*/ 135 w 373"/>
                        <a:gd name="T1" fmla="*/ 0 h 915"/>
                        <a:gd name="T2" fmla="*/ 237 w 373"/>
                        <a:gd name="T3" fmla="*/ 0 h 915"/>
                        <a:gd name="T4" fmla="*/ 258 w 373"/>
                        <a:gd name="T5" fmla="*/ 2 h 915"/>
                        <a:gd name="T6" fmla="*/ 278 w 373"/>
                        <a:gd name="T7" fmla="*/ 9 h 915"/>
                        <a:gd name="T8" fmla="*/ 295 w 373"/>
                        <a:gd name="T9" fmla="*/ 21 h 915"/>
                        <a:gd name="T10" fmla="*/ 310 w 373"/>
                        <a:gd name="T11" fmla="*/ 36 h 915"/>
                        <a:gd name="T12" fmla="*/ 321 w 373"/>
                        <a:gd name="T13" fmla="*/ 53 h 915"/>
                        <a:gd name="T14" fmla="*/ 328 w 373"/>
                        <a:gd name="T15" fmla="*/ 74 h 915"/>
                        <a:gd name="T16" fmla="*/ 366 w 373"/>
                        <a:gd name="T17" fmla="*/ 234 h 915"/>
                        <a:gd name="T18" fmla="*/ 368 w 373"/>
                        <a:gd name="T19" fmla="*/ 257 h 915"/>
                        <a:gd name="T20" fmla="*/ 365 w 373"/>
                        <a:gd name="T21" fmla="*/ 281 h 915"/>
                        <a:gd name="T22" fmla="*/ 357 w 373"/>
                        <a:gd name="T23" fmla="*/ 301 h 915"/>
                        <a:gd name="T24" fmla="*/ 345 w 373"/>
                        <a:gd name="T25" fmla="*/ 319 h 915"/>
                        <a:gd name="T26" fmla="*/ 329 w 373"/>
                        <a:gd name="T27" fmla="*/ 334 h 915"/>
                        <a:gd name="T28" fmla="*/ 309 w 373"/>
                        <a:gd name="T29" fmla="*/ 345 h 915"/>
                        <a:gd name="T30" fmla="*/ 287 w 373"/>
                        <a:gd name="T31" fmla="*/ 351 h 915"/>
                        <a:gd name="T32" fmla="*/ 373 w 373"/>
                        <a:gd name="T33" fmla="*/ 438 h 915"/>
                        <a:gd name="T34" fmla="*/ 187 w 373"/>
                        <a:gd name="T35" fmla="*/ 915 h 915"/>
                        <a:gd name="T36" fmla="*/ 0 w 373"/>
                        <a:gd name="T37" fmla="*/ 438 h 915"/>
                        <a:gd name="T38" fmla="*/ 85 w 373"/>
                        <a:gd name="T39" fmla="*/ 351 h 915"/>
                        <a:gd name="T40" fmla="*/ 63 w 373"/>
                        <a:gd name="T41" fmla="*/ 345 h 915"/>
                        <a:gd name="T42" fmla="*/ 44 w 373"/>
                        <a:gd name="T43" fmla="*/ 334 h 915"/>
                        <a:gd name="T44" fmla="*/ 27 w 373"/>
                        <a:gd name="T45" fmla="*/ 319 h 915"/>
                        <a:gd name="T46" fmla="*/ 15 w 373"/>
                        <a:gd name="T47" fmla="*/ 301 h 915"/>
                        <a:gd name="T48" fmla="*/ 7 w 373"/>
                        <a:gd name="T49" fmla="*/ 281 h 915"/>
                        <a:gd name="T50" fmla="*/ 4 w 373"/>
                        <a:gd name="T51" fmla="*/ 257 h 915"/>
                        <a:gd name="T52" fmla="*/ 6 w 373"/>
                        <a:gd name="T53" fmla="*/ 234 h 915"/>
                        <a:gd name="T54" fmla="*/ 44 w 373"/>
                        <a:gd name="T55" fmla="*/ 74 h 915"/>
                        <a:gd name="T56" fmla="*/ 52 w 373"/>
                        <a:gd name="T57" fmla="*/ 53 h 915"/>
                        <a:gd name="T58" fmla="*/ 63 w 373"/>
                        <a:gd name="T59" fmla="*/ 36 h 915"/>
                        <a:gd name="T60" fmla="*/ 77 w 373"/>
                        <a:gd name="T61" fmla="*/ 21 h 915"/>
                        <a:gd name="T62" fmla="*/ 95 w 373"/>
                        <a:gd name="T63" fmla="*/ 9 h 915"/>
                        <a:gd name="T64" fmla="*/ 114 w 373"/>
                        <a:gd name="T65" fmla="*/ 2 h 915"/>
                        <a:gd name="T66" fmla="*/ 135 w 373"/>
                        <a:gd name="T67" fmla="*/ 0 h 9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373" h="915">
                          <a:moveTo>
                            <a:pt x="135" y="0"/>
                          </a:moveTo>
                          <a:lnTo>
                            <a:pt x="237" y="0"/>
                          </a:lnTo>
                          <a:lnTo>
                            <a:pt x="258" y="2"/>
                          </a:lnTo>
                          <a:lnTo>
                            <a:pt x="278" y="9"/>
                          </a:lnTo>
                          <a:lnTo>
                            <a:pt x="295" y="21"/>
                          </a:lnTo>
                          <a:lnTo>
                            <a:pt x="310" y="36"/>
                          </a:lnTo>
                          <a:lnTo>
                            <a:pt x="321" y="53"/>
                          </a:lnTo>
                          <a:lnTo>
                            <a:pt x="328" y="74"/>
                          </a:lnTo>
                          <a:lnTo>
                            <a:pt x="366" y="234"/>
                          </a:lnTo>
                          <a:lnTo>
                            <a:pt x="368" y="257"/>
                          </a:lnTo>
                          <a:lnTo>
                            <a:pt x="365" y="281"/>
                          </a:lnTo>
                          <a:lnTo>
                            <a:pt x="357" y="301"/>
                          </a:lnTo>
                          <a:lnTo>
                            <a:pt x="345" y="319"/>
                          </a:lnTo>
                          <a:lnTo>
                            <a:pt x="329" y="334"/>
                          </a:lnTo>
                          <a:lnTo>
                            <a:pt x="309" y="345"/>
                          </a:lnTo>
                          <a:lnTo>
                            <a:pt x="287" y="351"/>
                          </a:lnTo>
                          <a:lnTo>
                            <a:pt x="373" y="438"/>
                          </a:lnTo>
                          <a:lnTo>
                            <a:pt x="187" y="915"/>
                          </a:lnTo>
                          <a:lnTo>
                            <a:pt x="0" y="438"/>
                          </a:lnTo>
                          <a:lnTo>
                            <a:pt x="85" y="351"/>
                          </a:lnTo>
                          <a:lnTo>
                            <a:pt x="63" y="345"/>
                          </a:lnTo>
                          <a:lnTo>
                            <a:pt x="44" y="334"/>
                          </a:lnTo>
                          <a:lnTo>
                            <a:pt x="27" y="319"/>
                          </a:lnTo>
                          <a:lnTo>
                            <a:pt x="15" y="301"/>
                          </a:lnTo>
                          <a:lnTo>
                            <a:pt x="7" y="281"/>
                          </a:lnTo>
                          <a:lnTo>
                            <a:pt x="4" y="257"/>
                          </a:lnTo>
                          <a:lnTo>
                            <a:pt x="6" y="234"/>
                          </a:lnTo>
                          <a:lnTo>
                            <a:pt x="44" y="74"/>
                          </a:lnTo>
                          <a:lnTo>
                            <a:pt x="52" y="53"/>
                          </a:lnTo>
                          <a:lnTo>
                            <a:pt x="63" y="36"/>
                          </a:lnTo>
                          <a:lnTo>
                            <a:pt x="77" y="21"/>
                          </a:lnTo>
                          <a:lnTo>
                            <a:pt x="95" y="9"/>
                          </a:lnTo>
                          <a:lnTo>
                            <a:pt x="114" y="2"/>
                          </a:lnTo>
                          <a:lnTo>
                            <a:pt x="135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2479D323-D61B-FA4E-BE2F-CE767680306F}"/>
                  </a:ext>
                </a:extLst>
              </p:cNvPr>
              <p:cNvSpPr/>
              <p:nvPr/>
            </p:nvSpPr>
            <p:spPr>
              <a:xfrm>
                <a:off x="4521799" y="6002887"/>
                <a:ext cx="776175" cy="409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500" b="1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김 민 지</a:t>
                </a:r>
                <a:endParaRPr lang="en-US" altLang="ko-KR" sz="1500" b="1">
                  <a:solidFill>
                    <a:prstClr val="white">
                      <a:lumMod val="50000"/>
                    </a:prstClr>
                  </a:solidFill>
                  <a:latin typeface="NEXON Lv2 Gothic" pitchFamily="2" charset="-127"/>
                  <a:ea typeface="NEXON Lv2 Gothic" pitchFamily="2" charset="-127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D199B107-CBBF-E843-9E96-2868E4155BFC}"/>
                  </a:ext>
                </a:extLst>
              </p:cNvPr>
              <p:cNvSpPr/>
              <p:nvPr/>
            </p:nvSpPr>
            <p:spPr>
              <a:xfrm>
                <a:off x="6904280" y="6014462"/>
                <a:ext cx="2951449" cy="409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2016152010</a:t>
                </a:r>
                <a:r>
                  <a:rPr lang="ko-KR" altLang="en-US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 </a:t>
                </a:r>
                <a:r>
                  <a:rPr lang="en-US" altLang="ko-KR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(</a:t>
                </a:r>
                <a:r>
                  <a:rPr lang="ko-KR" altLang="en-US" sz="1500" err="1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공기석</a:t>
                </a:r>
                <a:r>
                  <a:rPr lang="ko-KR" altLang="en-US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 지도 교수님</a:t>
                </a:r>
                <a:r>
                  <a:rPr lang="en-US" altLang="ko-KR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)</a:t>
                </a: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98CA913-4560-7844-B2CD-9632A2651EBA}"/>
                </a:ext>
              </a:extLst>
            </p:cNvPr>
            <p:cNvGrpSpPr/>
            <p:nvPr/>
          </p:nvGrpSpPr>
          <p:grpSpPr>
            <a:xfrm>
              <a:off x="4525757" y="5534644"/>
              <a:ext cx="5329972" cy="419308"/>
              <a:chOff x="4525757" y="5534644"/>
              <a:chExt cx="5329972" cy="419308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B90803DA-4FBE-214F-AE89-6F3B382A368F}"/>
                  </a:ext>
                </a:extLst>
              </p:cNvPr>
              <p:cNvGrpSpPr/>
              <p:nvPr/>
            </p:nvGrpSpPr>
            <p:grpSpPr>
              <a:xfrm>
                <a:off x="5393018" y="5593103"/>
                <a:ext cx="1378380" cy="276227"/>
                <a:chOff x="5393018" y="5569953"/>
                <a:chExt cx="1378380" cy="276227"/>
              </a:xfrm>
            </p:grpSpPr>
            <p:grpSp>
              <p:nvGrpSpPr>
                <p:cNvPr id="31" name="그룹 30"/>
                <p:cNvGrpSpPr/>
                <p:nvPr/>
              </p:nvGrpSpPr>
              <p:grpSpPr>
                <a:xfrm>
                  <a:off x="6495173" y="5569954"/>
                  <a:ext cx="276225" cy="276225"/>
                  <a:chOff x="203886" y="3778542"/>
                  <a:chExt cx="276225" cy="276225"/>
                </a:xfrm>
              </p:grpSpPr>
              <p:sp>
                <p:nvSpPr>
                  <p:cNvPr id="10" name="타원 9">
                    <a:extLst>
                      <a:ext uri="{FF2B5EF4-FFF2-40B4-BE49-F238E27FC236}">
                        <a16:creationId xmlns:a16="http://schemas.microsoft.com/office/drawing/2014/main" id="{ADE64729-725E-4910-BEF5-BD9D2266289C}"/>
                      </a:ext>
                    </a:extLst>
                  </p:cNvPr>
                  <p:cNvSpPr/>
                  <p:nvPr/>
                </p:nvSpPr>
                <p:spPr>
                  <a:xfrm>
                    <a:off x="203886" y="3778542"/>
                    <a:ext cx="276225" cy="27622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Freeform 6">
                    <a:extLst>
                      <a:ext uri="{FF2B5EF4-FFF2-40B4-BE49-F238E27FC236}">
                        <a16:creationId xmlns:a16="http://schemas.microsoft.com/office/drawing/2014/main" id="{70738AE2-CAE4-434F-8B7D-0DAD370540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1725" y="3839032"/>
                    <a:ext cx="175100" cy="155244"/>
                  </a:xfrm>
                  <a:custGeom>
                    <a:avLst/>
                    <a:gdLst>
                      <a:gd name="T0" fmla="*/ 2689 w 3491"/>
                      <a:gd name="T1" fmla="*/ 15 h 3097"/>
                      <a:gd name="T2" fmla="*/ 2963 w 3491"/>
                      <a:gd name="T3" fmla="*/ 108 h 3097"/>
                      <a:gd name="T4" fmla="*/ 3204 w 3491"/>
                      <a:gd name="T5" fmla="*/ 281 h 3097"/>
                      <a:gd name="T6" fmla="*/ 3382 w 3491"/>
                      <a:gd name="T7" fmla="*/ 518 h 3097"/>
                      <a:gd name="T8" fmla="*/ 3475 w 3491"/>
                      <a:gd name="T9" fmla="*/ 786 h 3097"/>
                      <a:gd name="T10" fmla="*/ 3486 w 3491"/>
                      <a:gd name="T11" fmla="*/ 1066 h 3097"/>
                      <a:gd name="T12" fmla="*/ 3413 w 3491"/>
                      <a:gd name="T13" fmla="*/ 1339 h 3097"/>
                      <a:gd name="T14" fmla="*/ 3256 w 3491"/>
                      <a:gd name="T15" fmla="*/ 1586 h 3097"/>
                      <a:gd name="T16" fmla="*/ 1965 w 3491"/>
                      <a:gd name="T17" fmla="*/ 2838 h 3097"/>
                      <a:gd name="T18" fmla="*/ 1873 w 3491"/>
                      <a:gd name="T19" fmla="*/ 2828 h 3097"/>
                      <a:gd name="T20" fmla="*/ 1821 w 3491"/>
                      <a:gd name="T21" fmla="*/ 2749 h 3097"/>
                      <a:gd name="T22" fmla="*/ 1853 w 3491"/>
                      <a:gd name="T23" fmla="*/ 2662 h 3097"/>
                      <a:gd name="T24" fmla="*/ 3153 w 3491"/>
                      <a:gd name="T25" fmla="*/ 1355 h 3097"/>
                      <a:gd name="T26" fmla="*/ 3242 w 3491"/>
                      <a:gd name="T27" fmla="*/ 1126 h 3097"/>
                      <a:gd name="T28" fmla="*/ 3253 w 3491"/>
                      <a:gd name="T29" fmla="*/ 885 h 3097"/>
                      <a:gd name="T30" fmla="*/ 3183 w 3491"/>
                      <a:gd name="T31" fmla="*/ 653 h 3097"/>
                      <a:gd name="T32" fmla="*/ 3035 w 3491"/>
                      <a:gd name="T33" fmla="*/ 448 h 3097"/>
                      <a:gd name="T34" fmla="*/ 2825 w 3491"/>
                      <a:gd name="T35" fmla="*/ 301 h 3097"/>
                      <a:gd name="T36" fmla="*/ 2586 w 3491"/>
                      <a:gd name="T37" fmla="*/ 234 h 3097"/>
                      <a:gd name="T38" fmla="*/ 2340 w 3491"/>
                      <a:gd name="T39" fmla="*/ 243 h 3097"/>
                      <a:gd name="T40" fmla="*/ 2108 w 3491"/>
                      <a:gd name="T41" fmla="*/ 331 h 3097"/>
                      <a:gd name="T42" fmla="*/ 378 w 3491"/>
                      <a:gd name="T43" fmla="*/ 1972 h 3097"/>
                      <a:gd name="T44" fmla="*/ 258 w 3491"/>
                      <a:gd name="T45" fmla="*/ 2149 h 3097"/>
                      <a:gd name="T46" fmla="*/ 218 w 3491"/>
                      <a:gd name="T47" fmla="*/ 2350 h 3097"/>
                      <a:gd name="T48" fmla="*/ 258 w 3491"/>
                      <a:gd name="T49" fmla="*/ 2551 h 3097"/>
                      <a:gd name="T50" fmla="*/ 378 w 3491"/>
                      <a:gd name="T51" fmla="*/ 2728 h 3097"/>
                      <a:gd name="T52" fmla="*/ 558 w 3491"/>
                      <a:gd name="T53" fmla="*/ 2846 h 3097"/>
                      <a:gd name="T54" fmla="*/ 763 w 3491"/>
                      <a:gd name="T55" fmla="*/ 2885 h 3097"/>
                      <a:gd name="T56" fmla="*/ 968 w 3491"/>
                      <a:gd name="T57" fmla="*/ 2846 h 3097"/>
                      <a:gd name="T58" fmla="*/ 1149 w 3491"/>
                      <a:gd name="T59" fmla="*/ 2728 h 3097"/>
                      <a:gd name="T60" fmla="*/ 2809 w 3491"/>
                      <a:gd name="T61" fmla="*/ 1091 h 3097"/>
                      <a:gd name="T62" fmla="*/ 2837 w 3491"/>
                      <a:gd name="T63" fmla="*/ 942 h 3097"/>
                      <a:gd name="T64" fmla="*/ 2791 w 3491"/>
                      <a:gd name="T65" fmla="*/ 797 h 3097"/>
                      <a:gd name="T66" fmla="*/ 2677 w 3491"/>
                      <a:gd name="T67" fmla="*/ 685 h 3097"/>
                      <a:gd name="T68" fmla="*/ 2528 w 3491"/>
                      <a:gd name="T69" fmla="*/ 641 h 3097"/>
                      <a:gd name="T70" fmla="*/ 2377 w 3491"/>
                      <a:gd name="T71" fmla="*/ 668 h 3097"/>
                      <a:gd name="T72" fmla="*/ 1082 w 3491"/>
                      <a:gd name="T73" fmla="*/ 1906 h 3097"/>
                      <a:gd name="T74" fmla="*/ 992 w 3491"/>
                      <a:gd name="T75" fmla="*/ 1937 h 3097"/>
                      <a:gd name="T76" fmla="*/ 911 w 3491"/>
                      <a:gd name="T77" fmla="*/ 1887 h 3097"/>
                      <a:gd name="T78" fmla="*/ 900 w 3491"/>
                      <a:gd name="T79" fmla="*/ 1796 h 3097"/>
                      <a:gd name="T80" fmla="*/ 2165 w 3491"/>
                      <a:gd name="T81" fmla="*/ 546 h 3097"/>
                      <a:gd name="T82" fmla="*/ 2354 w 3491"/>
                      <a:gd name="T83" fmla="*/ 449 h 3097"/>
                      <a:gd name="T84" fmla="*/ 2562 w 3491"/>
                      <a:gd name="T85" fmla="*/ 429 h 3097"/>
                      <a:gd name="T86" fmla="*/ 2763 w 3491"/>
                      <a:gd name="T87" fmla="*/ 488 h 3097"/>
                      <a:gd name="T88" fmla="*/ 2932 w 3491"/>
                      <a:gd name="T89" fmla="*/ 623 h 3097"/>
                      <a:gd name="T90" fmla="*/ 3032 w 3491"/>
                      <a:gd name="T91" fmla="*/ 809 h 3097"/>
                      <a:gd name="T92" fmla="*/ 3053 w 3491"/>
                      <a:gd name="T93" fmla="*/ 1012 h 3097"/>
                      <a:gd name="T94" fmla="*/ 2993 w 3491"/>
                      <a:gd name="T95" fmla="*/ 1209 h 3097"/>
                      <a:gd name="T96" fmla="*/ 1303 w 3491"/>
                      <a:gd name="T97" fmla="*/ 2879 h 3097"/>
                      <a:gd name="T98" fmla="*/ 1094 w 3491"/>
                      <a:gd name="T99" fmla="*/ 3025 h 3097"/>
                      <a:gd name="T100" fmla="*/ 855 w 3491"/>
                      <a:gd name="T101" fmla="*/ 3092 h 3097"/>
                      <a:gd name="T102" fmla="*/ 609 w 3491"/>
                      <a:gd name="T103" fmla="*/ 3083 h 3097"/>
                      <a:gd name="T104" fmla="*/ 377 w 3491"/>
                      <a:gd name="T105" fmla="*/ 2995 h 3097"/>
                      <a:gd name="T106" fmla="*/ 178 w 3491"/>
                      <a:gd name="T107" fmla="*/ 2832 h 3097"/>
                      <a:gd name="T108" fmla="*/ 51 w 3491"/>
                      <a:gd name="T109" fmla="*/ 2617 h 3097"/>
                      <a:gd name="T110" fmla="*/ 0 w 3491"/>
                      <a:gd name="T111" fmla="*/ 2381 h 3097"/>
                      <a:gd name="T112" fmla="*/ 30 w 3491"/>
                      <a:gd name="T113" fmla="*/ 2141 h 3097"/>
                      <a:gd name="T114" fmla="*/ 139 w 3491"/>
                      <a:gd name="T115" fmla="*/ 1920 h 3097"/>
                      <a:gd name="T116" fmla="*/ 1872 w 3491"/>
                      <a:gd name="T117" fmla="*/ 230 h 3097"/>
                      <a:gd name="T118" fmla="*/ 2123 w 3491"/>
                      <a:gd name="T119" fmla="*/ 76 h 3097"/>
                      <a:gd name="T120" fmla="*/ 2402 w 3491"/>
                      <a:gd name="T121" fmla="*/ 5 h 30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491" h="3097">
                        <a:moveTo>
                          <a:pt x="2474" y="0"/>
                        </a:moveTo>
                        <a:lnTo>
                          <a:pt x="2546" y="0"/>
                        </a:lnTo>
                        <a:lnTo>
                          <a:pt x="2618" y="5"/>
                        </a:lnTo>
                        <a:lnTo>
                          <a:pt x="2689" y="15"/>
                        </a:lnTo>
                        <a:lnTo>
                          <a:pt x="2758" y="31"/>
                        </a:lnTo>
                        <a:lnTo>
                          <a:pt x="2828" y="51"/>
                        </a:lnTo>
                        <a:lnTo>
                          <a:pt x="2896" y="76"/>
                        </a:lnTo>
                        <a:lnTo>
                          <a:pt x="2963" y="108"/>
                        </a:lnTo>
                        <a:lnTo>
                          <a:pt x="3026" y="143"/>
                        </a:lnTo>
                        <a:lnTo>
                          <a:pt x="3088" y="183"/>
                        </a:lnTo>
                        <a:lnTo>
                          <a:pt x="3147" y="230"/>
                        </a:lnTo>
                        <a:lnTo>
                          <a:pt x="3204" y="281"/>
                        </a:lnTo>
                        <a:lnTo>
                          <a:pt x="3256" y="336"/>
                        </a:lnTo>
                        <a:lnTo>
                          <a:pt x="3303" y="394"/>
                        </a:lnTo>
                        <a:lnTo>
                          <a:pt x="3345" y="455"/>
                        </a:lnTo>
                        <a:lnTo>
                          <a:pt x="3382" y="518"/>
                        </a:lnTo>
                        <a:lnTo>
                          <a:pt x="3413" y="582"/>
                        </a:lnTo>
                        <a:lnTo>
                          <a:pt x="3439" y="650"/>
                        </a:lnTo>
                        <a:lnTo>
                          <a:pt x="3460" y="717"/>
                        </a:lnTo>
                        <a:lnTo>
                          <a:pt x="3475" y="786"/>
                        </a:lnTo>
                        <a:lnTo>
                          <a:pt x="3486" y="856"/>
                        </a:lnTo>
                        <a:lnTo>
                          <a:pt x="3491" y="926"/>
                        </a:lnTo>
                        <a:lnTo>
                          <a:pt x="3491" y="996"/>
                        </a:lnTo>
                        <a:lnTo>
                          <a:pt x="3486" y="1066"/>
                        </a:lnTo>
                        <a:lnTo>
                          <a:pt x="3475" y="1136"/>
                        </a:lnTo>
                        <a:lnTo>
                          <a:pt x="3460" y="1205"/>
                        </a:lnTo>
                        <a:lnTo>
                          <a:pt x="3439" y="1273"/>
                        </a:lnTo>
                        <a:lnTo>
                          <a:pt x="3413" y="1339"/>
                        </a:lnTo>
                        <a:lnTo>
                          <a:pt x="3382" y="1404"/>
                        </a:lnTo>
                        <a:lnTo>
                          <a:pt x="3345" y="1467"/>
                        </a:lnTo>
                        <a:lnTo>
                          <a:pt x="3303" y="1528"/>
                        </a:lnTo>
                        <a:lnTo>
                          <a:pt x="3256" y="1586"/>
                        </a:lnTo>
                        <a:lnTo>
                          <a:pt x="3204" y="1641"/>
                        </a:lnTo>
                        <a:lnTo>
                          <a:pt x="2007" y="2813"/>
                        </a:lnTo>
                        <a:lnTo>
                          <a:pt x="1988" y="2828"/>
                        </a:lnTo>
                        <a:lnTo>
                          <a:pt x="1965" y="2838"/>
                        </a:lnTo>
                        <a:lnTo>
                          <a:pt x="1942" y="2844"/>
                        </a:lnTo>
                        <a:lnTo>
                          <a:pt x="1918" y="2844"/>
                        </a:lnTo>
                        <a:lnTo>
                          <a:pt x="1894" y="2838"/>
                        </a:lnTo>
                        <a:lnTo>
                          <a:pt x="1873" y="2828"/>
                        </a:lnTo>
                        <a:lnTo>
                          <a:pt x="1853" y="2813"/>
                        </a:lnTo>
                        <a:lnTo>
                          <a:pt x="1837" y="2793"/>
                        </a:lnTo>
                        <a:lnTo>
                          <a:pt x="1827" y="2772"/>
                        </a:lnTo>
                        <a:lnTo>
                          <a:pt x="1821" y="2749"/>
                        </a:lnTo>
                        <a:lnTo>
                          <a:pt x="1821" y="2726"/>
                        </a:lnTo>
                        <a:lnTo>
                          <a:pt x="1827" y="2703"/>
                        </a:lnTo>
                        <a:lnTo>
                          <a:pt x="1837" y="2681"/>
                        </a:lnTo>
                        <a:lnTo>
                          <a:pt x="1853" y="2662"/>
                        </a:lnTo>
                        <a:lnTo>
                          <a:pt x="3035" y="1505"/>
                        </a:lnTo>
                        <a:lnTo>
                          <a:pt x="3079" y="1458"/>
                        </a:lnTo>
                        <a:lnTo>
                          <a:pt x="3118" y="1407"/>
                        </a:lnTo>
                        <a:lnTo>
                          <a:pt x="3153" y="1355"/>
                        </a:lnTo>
                        <a:lnTo>
                          <a:pt x="3183" y="1300"/>
                        </a:lnTo>
                        <a:lnTo>
                          <a:pt x="3208" y="1243"/>
                        </a:lnTo>
                        <a:lnTo>
                          <a:pt x="3228" y="1185"/>
                        </a:lnTo>
                        <a:lnTo>
                          <a:pt x="3242" y="1126"/>
                        </a:lnTo>
                        <a:lnTo>
                          <a:pt x="3253" y="1066"/>
                        </a:lnTo>
                        <a:lnTo>
                          <a:pt x="3257" y="1006"/>
                        </a:lnTo>
                        <a:lnTo>
                          <a:pt x="3257" y="946"/>
                        </a:lnTo>
                        <a:lnTo>
                          <a:pt x="3253" y="885"/>
                        </a:lnTo>
                        <a:lnTo>
                          <a:pt x="3242" y="826"/>
                        </a:lnTo>
                        <a:lnTo>
                          <a:pt x="3228" y="766"/>
                        </a:lnTo>
                        <a:lnTo>
                          <a:pt x="3208" y="709"/>
                        </a:lnTo>
                        <a:lnTo>
                          <a:pt x="3183" y="653"/>
                        </a:lnTo>
                        <a:lnTo>
                          <a:pt x="3153" y="598"/>
                        </a:lnTo>
                        <a:lnTo>
                          <a:pt x="3118" y="545"/>
                        </a:lnTo>
                        <a:lnTo>
                          <a:pt x="3079" y="495"/>
                        </a:lnTo>
                        <a:lnTo>
                          <a:pt x="3035" y="448"/>
                        </a:lnTo>
                        <a:lnTo>
                          <a:pt x="2985" y="403"/>
                        </a:lnTo>
                        <a:lnTo>
                          <a:pt x="2935" y="364"/>
                        </a:lnTo>
                        <a:lnTo>
                          <a:pt x="2881" y="331"/>
                        </a:lnTo>
                        <a:lnTo>
                          <a:pt x="2825" y="301"/>
                        </a:lnTo>
                        <a:lnTo>
                          <a:pt x="2767" y="277"/>
                        </a:lnTo>
                        <a:lnTo>
                          <a:pt x="2708" y="258"/>
                        </a:lnTo>
                        <a:lnTo>
                          <a:pt x="2648" y="243"/>
                        </a:lnTo>
                        <a:lnTo>
                          <a:pt x="2586" y="234"/>
                        </a:lnTo>
                        <a:lnTo>
                          <a:pt x="2525" y="229"/>
                        </a:lnTo>
                        <a:lnTo>
                          <a:pt x="2464" y="229"/>
                        </a:lnTo>
                        <a:lnTo>
                          <a:pt x="2402" y="234"/>
                        </a:lnTo>
                        <a:lnTo>
                          <a:pt x="2340" y="243"/>
                        </a:lnTo>
                        <a:lnTo>
                          <a:pt x="2280" y="258"/>
                        </a:lnTo>
                        <a:lnTo>
                          <a:pt x="2221" y="277"/>
                        </a:lnTo>
                        <a:lnTo>
                          <a:pt x="2164" y="301"/>
                        </a:lnTo>
                        <a:lnTo>
                          <a:pt x="2108" y="331"/>
                        </a:lnTo>
                        <a:lnTo>
                          <a:pt x="2055" y="364"/>
                        </a:lnTo>
                        <a:lnTo>
                          <a:pt x="2003" y="403"/>
                        </a:lnTo>
                        <a:lnTo>
                          <a:pt x="1955" y="448"/>
                        </a:lnTo>
                        <a:lnTo>
                          <a:pt x="378" y="1972"/>
                        </a:lnTo>
                        <a:lnTo>
                          <a:pt x="341" y="2013"/>
                        </a:lnTo>
                        <a:lnTo>
                          <a:pt x="307" y="2057"/>
                        </a:lnTo>
                        <a:lnTo>
                          <a:pt x="280" y="2102"/>
                        </a:lnTo>
                        <a:lnTo>
                          <a:pt x="258" y="2149"/>
                        </a:lnTo>
                        <a:lnTo>
                          <a:pt x="241" y="2199"/>
                        </a:lnTo>
                        <a:lnTo>
                          <a:pt x="228" y="2248"/>
                        </a:lnTo>
                        <a:lnTo>
                          <a:pt x="220" y="2299"/>
                        </a:lnTo>
                        <a:lnTo>
                          <a:pt x="218" y="2350"/>
                        </a:lnTo>
                        <a:lnTo>
                          <a:pt x="220" y="2402"/>
                        </a:lnTo>
                        <a:lnTo>
                          <a:pt x="228" y="2452"/>
                        </a:lnTo>
                        <a:lnTo>
                          <a:pt x="241" y="2503"/>
                        </a:lnTo>
                        <a:lnTo>
                          <a:pt x="258" y="2551"/>
                        </a:lnTo>
                        <a:lnTo>
                          <a:pt x="280" y="2599"/>
                        </a:lnTo>
                        <a:lnTo>
                          <a:pt x="307" y="2644"/>
                        </a:lnTo>
                        <a:lnTo>
                          <a:pt x="341" y="2687"/>
                        </a:lnTo>
                        <a:lnTo>
                          <a:pt x="378" y="2728"/>
                        </a:lnTo>
                        <a:lnTo>
                          <a:pt x="419" y="2765"/>
                        </a:lnTo>
                        <a:lnTo>
                          <a:pt x="463" y="2796"/>
                        </a:lnTo>
                        <a:lnTo>
                          <a:pt x="509" y="2824"/>
                        </a:lnTo>
                        <a:lnTo>
                          <a:pt x="558" y="2846"/>
                        </a:lnTo>
                        <a:lnTo>
                          <a:pt x="608" y="2863"/>
                        </a:lnTo>
                        <a:lnTo>
                          <a:pt x="660" y="2874"/>
                        </a:lnTo>
                        <a:lnTo>
                          <a:pt x="711" y="2882"/>
                        </a:lnTo>
                        <a:lnTo>
                          <a:pt x="763" y="2885"/>
                        </a:lnTo>
                        <a:lnTo>
                          <a:pt x="816" y="2882"/>
                        </a:lnTo>
                        <a:lnTo>
                          <a:pt x="867" y="2874"/>
                        </a:lnTo>
                        <a:lnTo>
                          <a:pt x="919" y="2863"/>
                        </a:lnTo>
                        <a:lnTo>
                          <a:pt x="968" y="2846"/>
                        </a:lnTo>
                        <a:lnTo>
                          <a:pt x="1018" y="2824"/>
                        </a:lnTo>
                        <a:lnTo>
                          <a:pt x="1064" y="2796"/>
                        </a:lnTo>
                        <a:lnTo>
                          <a:pt x="1108" y="2765"/>
                        </a:lnTo>
                        <a:lnTo>
                          <a:pt x="1149" y="2728"/>
                        </a:lnTo>
                        <a:lnTo>
                          <a:pt x="2741" y="1187"/>
                        </a:lnTo>
                        <a:lnTo>
                          <a:pt x="2768" y="1158"/>
                        </a:lnTo>
                        <a:lnTo>
                          <a:pt x="2791" y="1125"/>
                        </a:lnTo>
                        <a:lnTo>
                          <a:pt x="2809" y="1091"/>
                        </a:lnTo>
                        <a:lnTo>
                          <a:pt x="2823" y="1055"/>
                        </a:lnTo>
                        <a:lnTo>
                          <a:pt x="2831" y="1018"/>
                        </a:lnTo>
                        <a:lnTo>
                          <a:pt x="2837" y="980"/>
                        </a:lnTo>
                        <a:lnTo>
                          <a:pt x="2837" y="942"/>
                        </a:lnTo>
                        <a:lnTo>
                          <a:pt x="2831" y="904"/>
                        </a:lnTo>
                        <a:lnTo>
                          <a:pt x="2823" y="867"/>
                        </a:lnTo>
                        <a:lnTo>
                          <a:pt x="2809" y="832"/>
                        </a:lnTo>
                        <a:lnTo>
                          <a:pt x="2791" y="797"/>
                        </a:lnTo>
                        <a:lnTo>
                          <a:pt x="2768" y="764"/>
                        </a:lnTo>
                        <a:lnTo>
                          <a:pt x="2741" y="734"/>
                        </a:lnTo>
                        <a:lnTo>
                          <a:pt x="2710" y="707"/>
                        </a:lnTo>
                        <a:lnTo>
                          <a:pt x="2677" y="685"/>
                        </a:lnTo>
                        <a:lnTo>
                          <a:pt x="2642" y="668"/>
                        </a:lnTo>
                        <a:lnTo>
                          <a:pt x="2605" y="654"/>
                        </a:lnTo>
                        <a:lnTo>
                          <a:pt x="2567" y="645"/>
                        </a:lnTo>
                        <a:lnTo>
                          <a:pt x="2528" y="641"/>
                        </a:lnTo>
                        <a:lnTo>
                          <a:pt x="2490" y="641"/>
                        </a:lnTo>
                        <a:lnTo>
                          <a:pt x="2452" y="645"/>
                        </a:lnTo>
                        <a:lnTo>
                          <a:pt x="2415" y="654"/>
                        </a:lnTo>
                        <a:lnTo>
                          <a:pt x="2377" y="668"/>
                        </a:lnTo>
                        <a:lnTo>
                          <a:pt x="2343" y="685"/>
                        </a:lnTo>
                        <a:lnTo>
                          <a:pt x="2309" y="707"/>
                        </a:lnTo>
                        <a:lnTo>
                          <a:pt x="2278" y="734"/>
                        </a:lnTo>
                        <a:lnTo>
                          <a:pt x="1082" y="1906"/>
                        </a:lnTo>
                        <a:lnTo>
                          <a:pt x="1062" y="1922"/>
                        </a:lnTo>
                        <a:lnTo>
                          <a:pt x="1040" y="1931"/>
                        </a:lnTo>
                        <a:lnTo>
                          <a:pt x="1017" y="1937"/>
                        </a:lnTo>
                        <a:lnTo>
                          <a:pt x="992" y="1937"/>
                        </a:lnTo>
                        <a:lnTo>
                          <a:pt x="969" y="1931"/>
                        </a:lnTo>
                        <a:lnTo>
                          <a:pt x="947" y="1922"/>
                        </a:lnTo>
                        <a:lnTo>
                          <a:pt x="927" y="1906"/>
                        </a:lnTo>
                        <a:lnTo>
                          <a:pt x="911" y="1887"/>
                        </a:lnTo>
                        <a:lnTo>
                          <a:pt x="900" y="1865"/>
                        </a:lnTo>
                        <a:lnTo>
                          <a:pt x="896" y="1842"/>
                        </a:lnTo>
                        <a:lnTo>
                          <a:pt x="896" y="1819"/>
                        </a:lnTo>
                        <a:lnTo>
                          <a:pt x="900" y="1796"/>
                        </a:lnTo>
                        <a:lnTo>
                          <a:pt x="911" y="1775"/>
                        </a:lnTo>
                        <a:lnTo>
                          <a:pt x="927" y="1755"/>
                        </a:lnTo>
                        <a:lnTo>
                          <a:pt x="2123" y="583"/>
                        </a:lnTo>
                        <a:lnTo>
                          <a:pt x="2165" y="546"/>
                        </a:lnTo>
                        <a:lnTo>
                          <a:pt x="2209" y="515"/>
                        </a:lnTo>
                        <a:lnTo>
                          <a:pt x="2255" y="488"/>
                        </a:lnTo>
                        <a:lnTo>
                          <a:pt x="2304" y="465"/>
                        </a:lnTo>
                        <a:lnTo>
                          <a:pt x="2354" y="449"/>
                        </a:lnTo>
                        <a:lnTo>
                          <a:pt x="2405" y="436"/>
                        </a:lnTo>
                        <a:lnTo>
                          <a:pt x="2457" y="429"/>
                        </a:lnTo>
                        <a:lnTo>
                          <a:pt x="2509" y="427"/>
                        </a:lnTo>
                        <a:lnTo>
                          <a:pt x="2562" y="429"/>
                        </a:lnTo>
                        <a:lnTo>
                          <a:pt x="2613" y="436"/>
                        </a:lnTo>
                        <a:lnTo>
                          <a:pt x="2665" y="449"/>
                        </a:lnTo>
                        <a:lnTo>
                          <a:pt x="2714" y="465"/>
                        </a:lnTo>
                        <a:lnTo>
                          <a:pt x="2763" y="488"/>
                        </a:lnTo>
                        <a:lnTo>
                          <a:pt x="2810" y="515"/>
                        </a:lnTo>
                        <a:lnTo>
                          <a:pt x="2854" y="546"/>
                        </a:lnTo>
                        <a:lnTo>
                          <a:pt x="2895" y="583"/>
                        </a:lnTo>
                        <a:lnTo>
                          <a:pt x="2932" y="623"/>
                        </a:lnTo>
                        <a:lnTo>
                          <a:pt x="2965" y="666"/>
                        </a:lnTo>
                        <a:lnTo>
                          <a:pt x="2993" y="713"/>
                        </a:lnTo>
                        <a:lnTo>
                          <a:pt x="3015" y="760"/>
                        </a:lnTo>
                        <a:lnTo>
                          <a:pt x="3032" y="809"/>
                        </a:lnTo>
                        <a:lnTo>
                          <a:pt x="3045" y="859"/>
                        </a:lnTo>
                        <a:lnTo>
                          <a:pt x="3053" y="910"/>
                        </a:lnTo>
                        <a:lnTo>
                          <a:pt x="3055" y="961"/>
                        </a:lnTo>
                        <a:lnTo>
                          <a:pt x="3053" y="1012"/>
                        </a:lnTo>
                        <a:lnTo>
                          <a:pt x="3045" y="1063"/>
                        </a:lnTo>
                        <a:lnTo>
                          <a:pt x="3032" y="1113"/>
                        </a:lnTo>
                        <a:lnTo>
                          <a:pt x="3015" y="1162"/>
                        </a:lnTo>
                        <a:lnTo>
                          <a:pt x="2993" y="1209"/>
                        </a:lnTo>
                        <a:lnTo>
                          <a:pt x="2965" y="1255"/>
                        </a:lnTo>
                        <a:lnTo>
                          <a:pt x="2932" y="1298"/>
                        </a:lnTo>
                        <a:lnTo>
                          <a:pt x="2895" y="1339"/>
                        </a:lnTo>
                        <a:lnTo>
                          <a:pt x="1303" y="2879"/>
                        </a:lnTo>
                        <a:lnTo>
                          <a:pt x="1255" y="2923"/>
                        </a:lnTo>
                        <a:lnTo>
                          <a:pt x="1203" y="2962"/>
                        </a:lnTo>
                        <a:lnTo>
                          <a:pt x="1150" y="2995"/>
                        </a:lnTo>
                        <a:lnTo>
                          <a:pt x="1094" y="3025"/>
                        </a:lnTo>
                        <a:lnTo>
                          <a:pt x="1036" y="3049"/>
                        </a:lnTo>
                        <a:lnTo>
                          <a:pt x="977" y="3068"/>
                        </a:lnTo>
                        <a:lnTo>
                          <a:pt x="917" y="3083"/>
                        </a:lnTo>
                        <a:lnTo>
                          <a:pt x="855" y="3092"/>
                        </a:lnTo>
                        <a:lnTo>
                          <a:pt x="794" y="3097"/>
                        </a:lnTo>
                        <a:lnTo>
                          <a:pt x="733" y="3097"/>
                        </a:lnTo>
                        <a:lnTo>
                          <a:pt x="671" y="3092"/>
                        </a:lnTo>
                        <a:lnTo>
                          <a:pt x="609" y="3083"/>
                        </a:lnTo>
                        <a:lnTo>
                          <a:pt x="549" y="3068"/>
                        </a:lnTo>
                        <a:lnTo>
                          <a:pt x="490" y="3049"/>
                        </a:lnTo>
                        <a:lnTo>
                          <a:pt x="433" y="3025"/>
                        </a:lnTo>
                        <a:lnTo>
                          <a:pt x="377" y="2995"/>
                        </a:lnTo>
                        <a:lnTo>
                          <a:pt x="323" y="2962"/>
                        </a:lnTo>
                        <a:lnTo>
                          <a:pt x="272" y="2923"/>
                        </a:lnTo>
                        <a:lnTo>
                          <a:pt x="224" y="2879"/>
                        </a:lnTo>
                        <a:lnTo>
                          <a:pt x="178" y="2832"/>
                        </a:lnTo>
                        <a:lnTo>
                          <a:pt x="139" y="2782"/>
                        </a:lnTo>
                        <a:lnTo>
                          <a:pt x="104" y="2729"/>
                        </a:lnTo>
                        <a:lnTo>
                          <a:pt x="75" y="2674"/>
                        </a:lnTo>
                        <a:lnTo>
                          <a:pt x="51" y="2617"/>
                        </a:lnTo>
                        <a:lnTo>
                          <a:pt x="30" y="2560"/>
                        </a:lnTo>
                        <a:lnTo>
                          <a:pt x="15" y="2501"/>
                        </a:lnTo>
                        <a:lnTo>
                          <a:pt x="5" y="2441"/>
                        </a:lnTo>
                        <a:lnTo>
                          <a:pt x="0" y="2381"/>
                        </a:lnTo>
                        <a:lnTo>
                          <a:pt x="0" y="2321"/>
                        </a:lnTo>
                        <a:lnTo>
                          <a:pt x="5" y="2260"/>
                        </a:lnTo>
                        <a:lnTo>
                          <a:pt x="15" y="2200"/>
                        </a:lnTo>
                        <a:lnTo>
                          <a:pt x="30" y="2141"/>
                        </a:lnTo>
                        <a:lnTo>
                          <a:pt x="51" y="2083"/>
                        </a:lnTo>
                        <a:lnTo>
                          <a:pt x="75" y="2027"/>
                        </a:lnTo>
                        <a:lnTo>
                          <a:pt x="104" y="1972"/>
                        </a:lnTo>
                        <a:lnTo>
                          <a:pt x="139" y="1920"/>
                        </a:lnTo>
                        <a:lnTo>
                          <a:pt x="178" y="1869"/>
                        </a:lnTo>
                        <a:lnTo>
                          <a:pt x="224" y="1822"/>
                        </a:lnTo>
                        <a:lnTo>
                          <a:pt x="1815" y="281"/>
                        </a:lnTo>
                        <a:lnTo>
                          <a:pt x="1872" y="230"/>
                        </a:lnTo>
                        <a:lnTo>
                          <a:pt x="1931" y="183"/>
                        </a:lnTo>
                        <a:lnTo>
                          <a:pt x="1992" y="143"/>
                        </a:lnTo>
                        <a:lnTo>
                          <a:pt x="2057" y="108"/>
                        </a:lnTo>
                        <a:lnTo>
                          <a:pt x="2123" y="76"/>
                        </a:lnTo>
                        <a:lnTo>
                          <a:pt x="2191" y="51"/>
                        </a:lnTo>
                        <a:lnTo>
                          <a:pt x="2261" y="31"/>
                        </a:lnTo>
                        <a:lnTo>
                          <a:pt x="2331" y="15"/>
                        </a:lnTo>
                        <a:lnTo>
                          <a:pt x="2402" y="5"/>
                        </a:lnTo>
                        <a:lnTo>
                          <a:pt x="2474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6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4" name="그룹 3"/>
                <p:cNvGrpSpPr/>
                <p:nvPr/>
              </p:nvGrpSpPr>
              <p:grpSpPr>
                <a:xfrm>
                  <a:off x="5393018" y="5569953"/>
                  <a:ext cx="276225" cy="276225"/>
                  <a:chOff x="5327429" y="6457721"/>
                  <a:chExt cx="276225" cy="276225"/>
                </a:xfrm>
              </p:grpSpPr>
              <p:sp>
                <p:nvSpPr>
                  <p:cNvPr id="9" name="타원 8">
                    <a:extLst>
                      <a:ext uri="{FF2B5EF4-FFF2-40B4-BE49-F238E27FC236}">
                        <a16:creationId xmlns:a16="http://schemas.microsoft.com/office/drawing/2014/main" id="{5CA66723-1E68-4B3D-BC15-EA8051D9DD21}"/>
                      </a:ext>
                    </a:extLst>
                  </p:cNvPr>
                  <p:cNvSpPr/>
                  <p:nvPr/>
                </p:nvSpPr>
                <p:spPr>
                  <a:xfrm>
                    <a:off x="5327429" y="6457721"/>
                    <a:ext cx="276225" cy="27622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Freeform 11">
                    <a:extLst>
                      <a:ext uri="{FF2B5EF4-FFF2-40B4-BE49-F238E27FC236}">
                        <a16:creationId xmlns:a16="http://schemas.microsoft.com/office/drawing/2014/main" id="{F364F7EC-7A96-413A-A5AE-EFDCC1F6B05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 flipH="1">
                    <a:off x="5407656" y="6536395"/>
                    <a:ext cx="111637" cy="137059"/>
                  </a:xfrm>
                  <a:custGeom>
                    <a:avLst/>
                    <a:gdLst>
                      <a:gd name="T0" fmla="*/ 1930 w 2831"/>
                      <a:gd name="T1" fmla="*/ 2787 h 3472"/>
                      <a:gd name="T2" fmla="*/ 1791 w 2831"/>
                      <a:gd name="T3" fmla="*/ 2855 h 3472"/>
                      <a:gd name="T4" fmla="*/ 2114 w 2831"/>
                      <a:gd name="T5" fmla="*/ 3172 h 3472"/>
                      <a:gd name="T6" fmla="*/ 2628 w 2831"/>
                      <a:gd name="T7" fmla="*/ 2656 h 3472"/>
                      <a:gd name="T8" fmla="*/ 2538 w 2831"/>
                      <a:gd name="T9" fmla="*/ 2529 h 3472"/>
                      <a:gd name="T10" fmla="*/ 1440 w 2831"/>
                      <a:gd name="T11" fmla="*/ 2529 h 3472"/>
                      <a:gd name="T12" fmla="*/ 914 w 2831"/>
                      <a:gd name="T13" fmla="*/ 2569 h 3472"/>
                      <a:gd name="T14" fmla="*/ 928 w 2831"/>
                      <a:gd name="T15" fmla="*/ 2433 h 3472"/>
                      <a:gd name="T16" fmla="*/ 807 w 2831"/>
                      <a:gd name="T17" fmla="*/ 2382 h 3472"/>
                      <a:gd name="T18" fmla="*/ 439 w 2831"/>
                      <a:gd name="T19" fmla="*/ 2514 h 3472"/>
                      <a:gd name="T20" fmla="*/ 470 w 2831"/>
                      <a:gd name="T21" fmla="*/ 2433 h 3472"/>
                      <a:gd name="T22" fmla="*/ 2186 w 2831"/>
                      <a:gd name="T23" fmla="*/ 2182 h 3472"/>
                      <a:gd name="T24" fmla="*/ 2642 w 2831"/>
                      <a:gd name="T25" fmla="*/ 2371 h 3472"/>
                      <a:gd name="T26" fmla="*/ 2831 w 2831"/>
                      <a:gd name="T27" fmla="*/ 2827 h 3472"/>
                      <a:gd name="T28" fmla="*/ 2642 w 2831"/>
                      <a:gd name="T29" fmla="*/ 3283 h 3472"/>
                      <a:gd name="T30" fmla="*/ 2186 w 2831"/>
                      <a:gd name="T31" fmla="*/ 3472 h 3472"/>
                      <a:gd name="T32" fmla="*/ 1729 w 2831"/>
                      <a:gd name="T33" fmla="*/ 3283 h 3472"/>
                      <a:gd name="T34" fmla="*/ 1540 w 2831"/>
                      <a:gd name="T35" fmla="*/ 2827 h 3472"/>
                      <a:gd name="T36" fmla="*/ 1729 w 2831"/>
                      <a:gd name="T37" fmla="*/ 2371 h 3472"/>
                      <a:gd name="T38" fmla="*/ 2186 w 2831"/>
                      <a:gd name="T39" fmla="*/ 2182 h 3472"/>
                      <a:gd name="T40" fmla="*/ 1540 w 2831"/>
                      <a:gd name="T41" fmla="*/ 2083 h 3472"/>
                      <a:gd name="T42" fmla="*/ 914 w 2831"/>
                      <a:gd name="T43" fmla="*/ 2123 h 3472"/>
                      <a:gd name="T44" fmla="*/ 928 w 2831"/>
                      <a:gd name="T45" fmla="*/ 1986 h 3472"/>
                      <a:gd name="T46" fmla="*/ 807 w 2831"/>
                      <a:gd name="T47" fmla="*/ 1957 h 3472"/>
                      <a:gd name="T48" fmla="*/ 439 w 2831"/>
                      <a:gd name="T49" fmla="*/ 2088 h 3472"/>
                      <a:gd name="T50" fmla="*/ 470 w 2831"/>
                      <a:gd name="T51" fmla="*/ 2007 h 3472"/>
                      <a:gd name="T52" fmla="*/ 944 w 2831"/>
                      <a:gd name="T53" fmla="*/ 1588 h 3472"/>
                      <a:gd name="T54" fmla="*/ 1786 w 2831"/>
                      <a:gd name="T55" fmla="*/ 1702 h 3472"/>
                      <a:gd name="T56" fmla="*/ 904 w 2831"/>
                      <a:gd name="T57" fmla="*/ 1716 h 3472"/>
                      <a:gd name="T58" fmla="*/ 944 w 2831"/>
                      <a:gd name="T59" fmla="*/ 1588 h 3472"/>
                      <a:gd name="T60" fmla="*/ 800 w 2831"/>
                      <a:gd name="T61" fmla="*/ 1548 h 3472"/>
                      <a:gd name="T62" fmla="*/ 430 w 2831"/>
                      <a:gd name="T63" fmla="*/ 1656 h 3472"/>
                      <a:gd name="T64" fmla="*/ 484 w 2831"/>
                      <a:gd name="T65" fmla="*/ 1589 h 3472"/>
                      <a:gd name="T66" fmla="*/ 1738 w 2831"/>
                      <a:gd name="T67" fmla="*/ 1140 h 3472"/>
                      <a:gd name="T68" fmla="*/ 1778 w 2831"/>
                      <a:gd name="T69" fmla="*/ 1269 h 3472"/>
                      <a:gd name="T70" fmla="*/ 896 w 2831"/>
                      <a:gd name="T71" fmla="*/ 1255 h 3472"/>
                      <a:gd name="T72" fmla="*/ 769 w 2831"/>
                      <a:gd name="T73" fmla="*/ 1030 h 3472"/>
                      <a:gd name="T74" fmla="*/ 616 w 2831"/>
                      <a:gd name="T75" fmla="*/ 1312 h 3472"/>
                      <a:gd name="T76" fmla="*/ 423 w 2831"/>
                      <a:gd name="T77" fmla="*/ 1202 h 3472"/>
                      <a:gd name="T78" fmla="*/ 496 w 2831"/>
                      <a:gd name="T79" fmla="*/ 1154 h 3472"/>
                      <a:gd name="T80" fmla="*/ 548 w 2831"/>
                      <a:gd name="T81" fmla="*/ 372 h 3472"/>
                      <a:gd name="T82" fmla="*/ 681 w 2831"/>
                      <a:gd name="T83" fmla="*/ 618 h 3472"/>
                      <a:gd name="T84" fmla="*/ 1588 w 2831"/>
                      <a:gd name="T85" fmla="*/ 597 h 3472"/>
                      <a:gd name="T86" fmla="*/ 1683 w 2831"/>
                      <a:gd name="T87" fmla="*/ 347 h 3472"/>
                      <a:gd name="T88" fmla="*/ 2201 w 2831"/>
                      <a:gd name="T89" fmla="*/ 438 h 3472"/>
                      <a:gd name="T90" fmla="*/ 2118 w 2831"/>
                      <a:gd name="T91" fmla="*/ 2037 h 3472"/>
                      <a:gd name="T92" fmla="*/ 1412 w 2831"/>
                      <a:gd name="T93" fmla="*/ 3005 h 3472"/>
                      <a:gd name="T94" fmla="*/ 47 w 2831"/>
                      <a:gd name="T95" fmla="*/ 3054 h 3472"/>
                      <a:gd name="T96" fmla="*/ 21 w 2831"/>
                      <a:gd name="T97" fmla="*/ 455 h 3472"/>
                      <a:gd name="T98" fmla="*/ 1118 w 2831"/>
                      <a:gd name="T99" fmla="*/ 99 h 3472"/>
                      <a:gd name="T100" fmla="*/ 1053 w 2831"/>
                      <a:gd name="T101" fmla="*/ 211 h 3472"/>
                      <a:gd name="T102" fmla="*/ 1182 w 2831"/>
                      <a:gd name="T103" fmla="*/ 211 h 3472"/>
                      <a:gd name="T104" fmla="*/ 1118 w 2831"/>
                      <a:gd name="T105" fmla="*/ 99 h 3472"/>
                      <a:gd name="T106" fmla="*/ 1268 w 2831"/>
                      <a:gd name="T107" fmla="*/ 85 h 3472"/>
                      <a:gd name="T108" fmla="*/ 1328 w 2831"/>
                      <a:gd name="T109" fmla="*/ 238 h 3472"/>
                      <a:gd name="T110" fmla="*/ 1564 w 2831"/>
                      <a:gd name="T111" fmla="*/ 312 h 3472"/>
                      <a:gd name="T112" fmla="*/ 1547 w 2831"/>
                      <a:gd name="T113" fmla="*/ 503 h 3472"/>
                      <a:gd name="T114" fmla="*/ 711 w 2831"/>
                      <a:gd name="T115" fmla="*/ 521 h 3472"/>
                      <a:gd name="T116" fmla="*/ 657 w 2831"/>
                      <a:gd name="T117" fmla="*/ 338 h 3472"/>
                      <a:gd name="T118" fmla="*/ 889 w 2831"/>
                      <a:gd name="T119" fmla="*/ 245 h 3472"/>
                      <a:gd name="T120" fmla="*/ 954 w 2831"/>
                      <a:gd name="T121" fmla="*/ 112 h 34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2831" h="3472">
                        <a:moveTo>
                          <a:pt x="2538" y="2529"/>
                        </a:moveTo>
                        <a:lnTo>
                          <a:pt x="2517" y="2531"/>
                        </a:lnTo>
                        <a:lnTo>
                          <a:pt x="2496" y="2537"/>
                        </a:lnTo>
                        <a:lnTo>
                          <a:pt x="2476" y="2547"/>
                        </a:lnTo>
                        <a:lnTo>
                          <a:pt x="2459" y="2563"/>
                        </a:lnTo>
                        <a:lnTo>
                          <a:pt x="2124" y="2939"/>
                        </a:lnTo>
                        <a:lnTo>
                          <a:pt x="1950" y="2800"/>
                        </a:lnTo>
                        <a:lnTo>
                          <a:pt x="1930" y="2787"/>
                        </a:lnTo>
                        <a:lnTo>
                          <a:pt x="1909" y="2780"/>
                        </a:lnTo>
                        <a:lnTo>
                          <a:pt x="1888" y="2778"/>
                        </a:lnTo>
                        <a:lnTo>
                          <a:pt x="1866" y="2780"/>
                        </a:lnTo>
                        <a:lnTo>
                          <a:pt x="1845" y="2787"/>
                        </a:lnTo>
                        <a:lnTo>
                          <a:pt x="1826" y="2799"/>
                        </a:lnTo>
                        <a:lnTo>
                          <a:pt x="1810" y="2814"/>
                        </a:lnTo>
                        <a:lnTo>
                          <a:pt x="1797" y="2834"/>
                        </a:lnTo>
                        <a:lnTo>
                          <a:pt x="1791" y="2855"/>
                        </a:lnTo>
                        <a:lnTo>
                          <a:pt x="1788" y="2876"/>
                        </a:lnTo>
                        <a:lnTo>
                          <a:pt x="1791" y="2899"/>
                        </a:lnTo>
                        <a:lnTo>
                          <a:pt x="1797" y="2920"/>
                        </a:lnTo>
                        <a:lnTo>
                          <a:pt x="1809" y="2938"/>
                        </a:lnTo>
                        <a:lnTo>
                          <a:pt x="1826" y="2954"/>
                        </a:lnTo>
                        <a:lnTo>
                          <a:pt x="2073" y="3152"/>
                        </a:lnTo>
                        <a:lnTo>
                          <a:pt x="2093" y="3165"/>
                        </a:lnTo>
                        <a:lnTo>
                          <a:pt x="2114" y="3172"/>
                        </a:lnTo>
                        <a:lnTo>
                          <a:pt x="2135" y="3174"/>
                        </a:lnTo>
                        <a:lnTo>
                          <a:pt x="2156" y="3172"/>
                        </a:lnTo>
                        <a:lnTo>
                          <a:pt x="2175" y="3166"/>
                        </a:lnTo>
                        <a:lnTo>
                          <a:pt x="2194" y="3155"/>
                        </a:lnTo>
                        <a:lnTo>
                          <a:pt x="2210" y="3142"/>
                        </a:lnTo>
                        <a:lnTo>
                          <a:pt x="2607" y="2694"/>
                        </a:lnTo>
                        <a:lnTo>
                          <a:pt x="2620" y="2676"/>
                        </a:lnTo>
                        <a:lnTo>
                          <a:pt x="2628" y="2656"/>
                        </a:lnTo>
                        <a:lnTo>
                          <a:pt x="2633" y="2633"/>
                        </a:lnTo>
                        <a:lnTo>
                          <a:pt x="2631" y="2612"/>
                        </a:lnTo>
                        <a:lnTo>
                          <a:pt x="2625" y="2591"/>
                        </a:lnTo>
                        <a:lnTo>
                          <a:pt x="2615" y="2571"/>
                        </a:lnTo>
                        <a:lnTo>
                          <a:pt x="2599" y="2555"/>
                        </a:lnTo>
                        <a:lnTo>
                          <a:pt x="2580" y="2542"/>
                        </a:lnTo>
                        <a:lnTo>
                          <a:pt x="2560" y="2534"/>
                        </a:lnTo>
                        <a:lnTo>
                          <a:pt x="2538" y="2529"/>
                        </a:lnTo>
                        <a:close/>
                        <a:moveTo>
                          <a:pt x="944" y="2430"/>
                        </a:moveTo>
                        <a:lnTo>
                          <a:pt x="1391" y="2430"/>
                        </a:lnTo>
                        <a:lnTo>
                          <a:pt x="1406" y="2433"/>
                        </a:lnTo>
                        <a:lnTo>
                          <a:pt x="1420" y="2440"/>
                        </a:lnTo>
                        <a:lnTo>
                          <a:pt x="1431" y="2450"/>
                        </a:lnTo>
                        <a:lnTo>
                          <a:pt x="1438" y="2464"/>
                        </a:lnTo>
                        <a:lnTo>
                          <a:pt x="1440" y="2480"/>
                        </a:lnTo>
                        <a:lnTo>
                          <a:pt x="1440" y="2529"/>
                        </a:lnTo>
                        <a:lnTo>
                          <a:pt x="1438" y="2545"/>
                        </a:lnTo>
                        <a:lnTo>
                          <a:pt x="1431" y="2559"/>
                        </a:lnTo>
                        <a:lnTo>
                          <a:pt x="1420" y="2569"/>
                        </a:lnTo>
                        <a:lnTo>
                          <a:pt x="1406" y="2577"/>
                        </a:lnTo>
                        <a:lnTo>
                          <a:pt x="1391" y="2579"/>
                        </a:lnTo>
                        <a:lnTo>
                          <a:pt x="944" y="2579"/>
                        </a:lnTo>
                        <a:lnTo>
                          <a:pt x="928" y="2577"/>
                        </a:lnTo>
                        <a:lnTo>
                          <a:pt x="914" y="2569"/>
                        </a:lnTo>
                        <a:lnTo>
                          <a:pt x="904" y="2559"/>
                        </a:lnTo>
                        <a:lnTo>
                          <a:pt x="896" y="2545"/>
                        </a:lnTo>
                        <a:lnTo>
                          <a:pt x="894" y="2529"/>
                        </a:lnTo>
                        <a:lnTo>
                          <a:pt x="894" y="2480"/>
                        </a:lnTo>
                        <a:lnTo>
                          <a:pt x="896" y="2464"/>
                        </a:lnTo>
                        <a:lnTo>
                          <a:pt x="904" y="2450"/>
                        </a:lnTo>
                        <a:lnTo>
                          <a:pt x="914" y="2440"/>
                        </a:lnTo>
                        <a:lnTo>
                          <a:pt x="928" y="2433"/>
                        </a:lnTo>
                        <a:lnTo>
                          <a:pt x="944" y="2430"/>
                        </a:lnTo>
                        <a:close/>
                        <a:moveTo>
                          <a:pt x="769" y="2319"/>
                        </a:moveTo>
                        <a:lnTo>
                          <a:pt x="783" y="2322"/>
                        </a:lnTo>
                        <a:lnTo>
                          <a:pt x="795" y="2330"/>
                        </a:lnTo>
                        <a:lnTo>
                          <a:pt x="805" y="2341"/>
                        </a:lnTo>
                        <a:lnTo>
                          <a:pt x="810" y="2355"/>
                        </a:lnTo>
                        <a:lnTo>
                          <a:pt x="810" y="2368"/>
                        </a:lnTo>
                        <a:lnTo>
                          <a:pt x="807" y="2382"/>
                        </a:lnTo>
                        <a:lnTo>
                          <a:pt x="800" y="2395"/>
                        </a:lnTo>
                        <a:lnTo>
                          <a:pt x="616" y="2600"/>
                        </a:lnTo>
                        <a:lnTo>
                          <a:pt x="606" y="2608"/>
                        </a:lnTo>
                        <a:lnTo>
                          <a:pt x="594" y="2613"/>
                        </a:lnTo>
                        <a:lnTo>
                          <a:pt x="581" y="2616"/>
                        </a:lnTo>
                        <a:lnTo>
                          <a:pt x="567" y="2612"/>
                        </a:lnTo>
                        <a:lnTo>
                          <a:pt x="553" y="2605"/>
                        </a:lnTo>
                        <a:lnTo>
                          <a:pt x="439" y="2514"/>
                        </a:lnTo>
                        <a:lnTo>
                          <a:pt x="430" y="2503"/>
                        </a:lnTo>
                        <a:lnTo>
                          <a:pt x="423" y="2490"/>
                        </a:lnTo>
                        <a:lnTo>
                          <a:pt x="422" y="2477"/>
                        </a:lnTo>
                        <a:lnTo>
                          <a:pt x="425" y="2463"/>
                        </a:lnTo>
                        <a:lnTo>
                          <a:pt x="432" y="2449"/>
                        </a:lnTo>
                        <a:lnTo>
                          <a:pt x="442" y="2440"/>
                        </a:lnTo>
                        <a:lnTo>
                          <a:pt x="456" y="2435"/>
                        </a:lnTo>
                        <a:lnTo>
                          <a:pt x="470" y="2433"/>
                        </a:lnTo>
                        <a:lnTo>
                          <a:pt x="484" y="2436"/>
                        </a:lnTo>
                        <a:lnTo>
                          <a:pt x="496" y="2443"/>
                        </a:lnTo>
                        <a:lnTo>
                          <a:pt x="576" y="2507"/>
                        </a:lnTo>
                        <a:lnTo>
                          <a:pt x="731" y="2334"/>
                        </a:lnTo>
                        <a:lnTo>
                          <a:pt x="742" y="2324"/>
                        </a:lnTo>
                        <a:lnTo>
                          <a:pt x="755" y="2320"/>
                        </a:lnTo>
                        <a:lnTo>
                          <a:pt x="769" y="2319"/>
                        </a:lnTo>
                        <a:close/>
                        <a:moveTo>
                          <a:pt x="2186" y="2182"/>
                        </a:moveTo>
                        <a:lnTo>
                          <a:pt x="2251" y="2185"/>
                        </a:lnTo>
                        <a:lnTo>
                          <a:pt x="2316" y="2196"/>
                        </a:lnTo>
                        <a:lnTo>
                          <a:pt x="2378" y="2212"/>
                        </a:lnTo>
                        <a:lnTo>
                          <a:pt x="2437" y="2233"/>
                        </a:lnTo>
                        <a:lnTo>
                          <a:pt x="2494" y="2260"/>
                        </a:lnTo>
                        <a:lnTo>
                          <a:pt x="2546" y="2293"/>
                        </a:lnTo>
                        <a:lnTo>
                          <a:pt x="2596" y="2329"/>
                        </a:lnTo>
                        <a:lnTo>
                          <a:pt x="2642" y="2371"/>
                        </a:lnTo>
                        <a:lnTo>
                          <a:pt x="2683" y="2417"/>
                        </a:lnTo>
                        <a:lnTo>
                          <a:pt x="2721" y="2466"/>
                        </a:lnTo>
                        <a:lnTo>
                          <a:pt x="2753" y="2520"/>
                        </a:lnTo>
                        <a:lnTo>
                          <a:pt x="2780" y="2577"/>
                        </a:lnTo>
                        <a:lnTo>
                          <a:pt x="2802" y="2636"/>
                        </a:lnTo>
                        <a:lnTo>
                          <a:pt x="2818" y="2698"/>
                        </a:lnTo>
                        <a:lnTo>
                          <a:pt x="2828" y="2761"/>
                        </a:lnTo>
                        <a:lnTo>
                          <a:pt x="2831" y="2827"/>
                        </a:lnTo>
                        <a:lnTo>
                          <a:pt x="2828" y="2893"/>
                        </a:lnTo>
                        <a:lnTo>
                          <a:pt x="2818" y="2958"/>
                        </a:lnTo>
                        <a:lnTo>
                          <a:pt x="2802" y="3019"/>
                        </a:lnTo>
                        <a:lnTo>
                          <a:pt x="2780" y="3079"/>
                        </a:lnTo>
                        <a:lnTo>
                          <a:pt x="2753" y="3134"/>
                        </a:lnTo>
                        <a:lnTo>
                          <a:pt x="2721" y="3188"/>
                        </a:lnTo>
                        <a:lnTo>
                          <a:pt x="2683" y="3237"/>
                        </a:lnTo>
                        <a:lnTo>
                          <a:pt x="2642" y="3283"/>
                        </a:lnTo>
                        <a:lnTo>
                          <a:pt x="2596" y="3325"/>
                        </a:lnTo>
                        <a:lnTo>
                          <a:pt x="2546" y="3362"/>
                        </a:lnTo>
                        <a:lnTo>
                          <a:pt x="2494" y="3394"/>
                        </a:lnTo>
                        <a:lnTo>
                          <a:pt x="2437" y="3421"/>
                        </a:lnTo>
                        <a:lnTo>
                          <a:pt x="2378" y="3443"/>
                        </a:lnTo>
                        <a:lnTo>
                          <a:pt x="2316" y="3459"/>
                        </a:lnTo>
                        <a:lnTo>
                          <a:pt x="2251" y="3469"/>
                        </a:lnTo>
                        <a:lnTo>
                          <a:pt x="2186" y="3472"/>
                        </a:lnTo>
                        <a:lnTo>
                          <a:pt x="2120" y="3469"/>
                        </a:lnTo>
                        <a:lnTo>
                          <a:pt x="2055" y="3459"/>
                        </a:lnTo>
                        <a:lnTo>
                          <a:pt x="1993" y="3443"/>
                        </a:lnTo>
                        <a:lnTo>
                          <a:pt x="1934" y="3421"/>
                        </a:lnTo>
                        <a:lnTo>
                          <a:pt x="1877" y="3394"/>
                        </a:lnTo>
                        <a:lnTo>
                          <a:pt x="1825" y="3362"/>
                        </a:lnTo>
                        <a:lnTo>
                          <a:pt x="1775" y="3325"/>
                        </a:lnTo>
                        <a:lnTo>
                          <a:pt x="1729" y="3283"/>
                        </a:lnTo>
                        <a:lnTo>
                          <a:pt x="1688" y="3237"/>
                        </a:lnTo>
                        <a:lnTo>
                          <a:pt x="1650" y="3188"/>
                        </a:lnTo>
                        <a:lnTo>
                          <a:pt x="1618" y="3134"/>
                        </a:lnTo>
                        <a:lnTo>
                          <a:pt x="1591" y="3079"/>
                        </a:lnTo>
                        <a:lnTo>
                          <a:pt x="1569" y="3019"/>
                        </a:lnTo>
                        <a:lnTo>
                          <a:pt x="1553" y="2958"/>
                        </a:lnTo>
                        <a:lnTo>
                          <a:pt x="1543" y="2893"/>
                        </a:lnTo>
                        <a:lnTo>
                          <a:pt x="1540" y="2827"/>
                        </a:lnTo>
                        <a:lnTo>
                          <a:pt x="1543" y="2761"/>
                        </a:lnTo>
                        <a:lnTo>
                          <a:pt x="1553" y="2698"/>
                        </a:lnTo>
                        <a:lnTo>
                          <a:pt x="1569" y="2636"/>
                        </a:lnTo>
                        <a:lnTo>
                          <a:pt x="1591" y="2577"/>
                        </a:lnTo>
                        <a:lnTo>
                          <a:pt x="1618" y="2520"/>
                        </a:lnTo>
                        <a:lnTo>
                          <a:pt x="1650" y="2466"/>
                        </a:lnTo>
                        <a:lnTo>
                          <a:pt x="1688" y="2417"/>
                        </a:lnTo>
                        <a:lnTo>
                          <a:pt x="1729" y="2371"/>
                        </a:lnTo>
                        <a:lnTo>
                          <a:pt x="1775" y="2329"/>
                        </a:lnTo>
                        <a:lnTo>
                          <a:pt x="1825" y="2293"/>
                        </a:lnTo>
                        <a:lnTo>
                          <a:pt x="1877" y="2260"/>
                        </a:lnTo>
                        <a:lnTo>
                          <a:pt x="1934" y="2233"/>
                        </a:lnTo>
                        <a:lnTo>
                          <a:pt x="1993" y="2212"/>
                        </a:lnTo>
                        <a:lnTo>
                          <a:pt x="2055" y="2196"/>
                        </a:lnTo>
                        <a:lnTo>
                          <a:pt x="2120" y="2185"/>
                        </a:lnTo>
                        <a:lnTo>
                          <a:pt x="2186" y="2182"/>
                        </a:lnTo>
                        <a:close/>
                        <a:moveTo>
                          <a:pt x="944" y="1984"/>
                        </a:moveTo>
                        <a:lnTo>
                          <a:pt x="1491" y="1984"/>
                        </a:lnTo>
                        <a:lnTo>
                          <a:pt x="1505" y="1986"/>
                        </a:lnTo>
                        <a:lnTo>
                          <a:pt x="1519" y="1994"/>
                        </a:lnTo>
                        <a:lnTo>
                          <a:pt x="1531" y="2004"/>
                        </a:lnTo>
                        <a:lnTo>
                          <a:pt x="1537" y="2018"/>
                        </a:lnTo>
                        <a:lnTo>
                          <a:pt x="1540" y="2034"/>
                        </a:lnTo>
                        <a:lnTo>
                          <a:pt x="1540" y="2083"/>
                        </a:lnTo>
                        <a:lnTo>
                          <a:pt x="1537" y="2099"/>
                        </a:lnTo>
                        <a:lnTo>
                          <a:pt x="1531" y="2113"/>
                        </a:lnTo>
                        <a:lnTo>
                          <a:pt x="1519" y="2123"/>
                        </a:lnTo>
                        <a:lnTo>
                          <a:pt x="1505" y="2131"/>
                        </a:lnTo>
                        <a:lnTo>
                          <a:pt x="1491" y="2133"/>
                        </a:lnTo>
                        <a:lnTo>
                          <a:pt x="944" y="2133"/>
                        </a:lnTo>
                        <a:lnTo>
                          <a:pt x="928" y="2131"/>
                        </a:lnTo>
                        <a:lnTo>
                          <a:pt x="914" y="2123"/>
                        </a:lnTo>
                        <a:lnTo>
                          <a:pt x="904" y="2113"/>
                        </a:lnTo>
                        <a:lnTo>
                          <a:pt x="896" y="2099"/>
                        </a:lnTo>
                        <a:lnTo>
                          <a:pt x="894" y="2083"/>
                        </a:lnTo>
                        <a:lnTo>
                          <a:pt x="894" y="2034"/>
                        </a:lnTo>
                        <a:lnTo>
                          <a:pt x="896" y="2018"/>
                        </a:lnTo>
                        <a:lnTo>
                          <a:pt x="904" y="2004"/>
                        </a:lnTo>
                        <a:lnTo>
                          <a:pt x="914" y="1994"/>
                        </a:lnTo>
                        <a:lnTo>
                          <a:pt x="928" y="1986"/>
                        </a:lnTo>
                        <a:lnTo>
                          <a:pt x="944" y="1984"/>
                        </a:lnTo>
                        <a:close/>
                        <a:moveTo>
                          <a:pt x="769" y="1894"/>
                        </a:moveTo>
                        <a:lnTo>
                          <a:pt x="783" y="1897"/>
                        </a:lnTo>
                        <a:lnTo>
                          <a:pt x="795" y="1905"/>
                        </a:lnTo>
                        <a:lnTo>
                          <a:pt x="805" y="1916"/>
                        </a:lnTo>
                        <a:lnTo>
                          <a:pt x="810" y="1930"/>
                        </a:lnTo>
                        <a:lnTo>
                          <a:pt x="810" y="1943"/>
                        </a:lnTo>
                        <a:lnTo>
                          <a:pt x="807" y="1957"/>
                        </a:lnTo>
                        <a:lnTo>
                          <a:pt x="800" y="1970"/>
                        </a:lnTo>
                        <a:lnTo>
                          <a:pt x="616" y="2175"/>
                        </a:lnTo>
                        <a:lnTo>
                          <a:pt x="606" y="2183"/>
                        </a:lnTo>
                        <a:lnTo>
                          <a:pt x="594" y="2188"/>
                        </a:lnTo>
                        <a:lnTo>
                          <a:pt x="581" y="2191"/>
                        </a:lnTo>
                        <a:lnTo>
                          <a:pt x="567" y="2187"/>
                        </a:lnTo>
                        <a:lnTo>
                          <a:pt x="553" y="2180"/>
                        </a:lnTo>
                        <a:lnTo>
                          <a:pt x="439" y="2088"/>
                        </a:lnTo>
                        <a:lnTo>
                          <a:pt x="430" y="2078"/>
                        </a:lnTo>
                        <a:lnTo>
                          <a:pt x="423" y="2065"/>
                        </a:lnTo>
                        <a:lnTo>
                          <a:pt x="422" y="2052"/>
                        </a:lnTo>
                        <a:lnTo>
                          <a:pt x="425" y="2038"/>
                        </a:lnTo>
                        <a:lnTo>
                          <a:pt x="432" y="2024"/>
                        </a:lnTo>
                        <a:lnTo>
                          <a:pt x="442" y="2015"/>
                        </a:lnTo>
                        <a:lnTo>
                          <a:pt x="456" y="2010"/>
                        </a:lnTo>
                        <a:lnTo>
                          <a:pt x="470" y="2007"/>
                        </a:lnTo>
                        <a:lnTo>
                          <a:pt x="484" y="2011"/>
                        </a:lnTo>
                        <a:lnTo>
                          <a:pt x="496" y="2018"/>
                        </a:lnTo>
                        <a:lnTo>
                          <a:pt x="576" y="2082"/>
                        </a:lnTo>
                        <a:lnTo>
                          <a:pt x="731" y="1909"/>
                        </a:lnTo>
                        <a:lnTo>
                          <a:pt x="742" y="1899"/>
                        </a:lnTo>
                        <a:lnTo>
                          <a:pt x="755" y="1895"/>
                        </a:lnTo>
                        <a:lnTo>
                          <a:pt x="769" y="1894"/>
                        </a:lnTo>
                        <a:close/>
                        <a:moveTo>
                          <a:pt x="944" y="1588"/>
                        </a:moveTo>
                        <a:lnTo>
                          <a:pt x="1738" y="1588"/>
                        </a:lnTo>
                        <a:lnTo>
                          <a:pt x="1754" y="1590"/>
                        </a:lnTo>
                        <a:lnTo>
                          <a:pt x="1768" y="1597"/>
                        </a:lnTo>
                        <a:lnTo>
                          <a:pt x="1778" y="1608"/>
                        </a:lnTo>
                        <a:lnTo>
                          <a:pt x="1786" y="1621"/>
                        </a:lnTo>
                        <a:lnTo>
                          <a:pt x="1788" y="1637"/>
                        </a:lnTo>
                        <a:lnTo>
                          <a:pt x="1788" y="1687"/>
                        </a:lnTo>
                        <a:lnTo>
                          <a:pt x="1786" y="1702"/>
                        </a:lnTo>
                        <a:lnTo>
                          <a:pt x="1778" y="1716"/>
                        </a:lnTo>
                        <a:lnTo>
                          <a:pt x="1768" y="1727"/>
                        </a:lnTo>
                        <a:lnTo>
                          <a:pt x="1754" y="1734"/>
                        </a:lnTo>
                        <a:lnTo>
                          <a:pt x="1738" y="1736"/>
                        </a:lnTo>
                        <a:lnTo>
                          <a:pt x="944" y="1736"/>
                        </a:lnTo>
                        <a:lnTo>
                          <a:pt x="928" y="1734"/>
                        </a:lnTo>
                        <a:lnTo>
                          <a:pt x="914" y="1727"/>
                        </a:lnTo>
                        <a:lnTo>
                          <a:pt x="904" y="1716"/>
                        </a:lnTo>
                        <a:lnTo>
                          <a:pt x="896" y="1702"/>
                        </a:lnTo>
                        <a:lnTo>
                          <a:pt x="894" y="1687"/>
                        </a:lnTo>
                        <a:lnTo>
                          <a:pt x="894" y="1637"/>
                        </a:lnTo>
                        <a:lnTo>
                          <a:pt x="896" y="1621"/>
                        </a:lnTo>
                        <a:lnTo>
                          <a:pt x="904" y="1608"/>
                        </a:lnTo>
                        <a:lnTo>
                          <a:pt x="914" y="1597"/>
                        </a:lnTo>
                        <a:lnTo>
                          <a:pt x="928" y="1590"/>
                        </a:lnTo>
                        <a:lnTo>
                          <a:pt x="944" y="1588"/>
                        </a:lnTo>
                        <a:close/>
                        <a:moveTo>
                          <a:pt x="769" y="1472"/>
                        </a:moveTo>
                        <a:lnTo>
                          <a:pt x="783" y="1475"/>
                        </a:lnTo>
                        <a:lnTo>
                          <a:pt x="795" y="1483"/>
                        </a:lnTo>
                        <a:lnTo>
                          <a:pt x="805" y="1494"/>
                        </a:lnTo>
                        <a:lnTo>
                          <a:pt x="810" y="1508"/>
                        </a:lnTo>
                        <a:lnTo>
                          <a:pt x="810" y="1521"/>
                        </a:lnTo>
                        <a:lnTo>
                          <a:pt x="807" y="1535"/>
                        </a:lnTo>
                        <a:lnTo>
                          <a:pt x="800" y="1548"/>
                        </a:lnTo>
                        <a:lnTo>
                          <a:pt x="616" y="1753"/>
                        </a:lnTo>
                        <a:lnTo>
                          <a:pt x="606" y="1761"/>
                        </a:lnTo>
                        <a:lnTo>
                          <a:pt x="594" y="1767"/>
                        </a:lnTo>
                        <a:lnTo>
                          <a:pt x="581" y="1769"/>
                        </a:lnTo>
                        <a:lnTo>
                          <a:pt x="567" y="1765"/>
                        </a:lnTo>
                        <a:lnTo>
                          <a:pt x="553" y="1758"/>
                        </a:lnTo>
                        <a:lnTo>
                          <a:pt x="439" y="1667"/>
                        </a:lnTo>
                        <a:lnTo>
                          <a:pt x="430" y="1656"/>
                        </a:lnTo>
                        <a:lnTo>
                          <a:pt x="423" y="1643"/>
                        </a:lnTo>
                        <a:lnTo>
                          <a:pt x="422" y="1630"/>
                        </a:lnTo>
                        <a:lnTo>
                          <a:pt x="425" y="1615"/>
                        </a:lnTo>
                        <a:lnTo>
                          <a:pt x="432" y="1602"/>
                        </a:lnTo>
                        <a:lnTo>
                          <a:pt x="442" y="1593"/>
                        </a:lnTo>
                        <a:lnTo>
                          <a:pt x="456" y="1588"/>
                        </a:lnTo>
                        <a:lnTo>
                          <a:pt x="470" y="1586"/>
                        </a:lnTo>
                        <a:lnTo>
                          <a:pt x="484" y="1589"/>
                        </a:lnTo>
                        <a:lnTo>
                          <a:pt x="496" y="1596"/>
                        </a:lnTo>
                        <a:lnTo>
                          <a:pt x="576" y="1660"/>
                        </a:lnTo>
                        <a:lnTo>
                          <a:pt x="731" y="1487"/>
                        </a:lnTo>
                        <a:lnTo>
                          <a:pt x="742" y="1477"/>
                        </a:lnTo>
                        <a:lnTo>
                          <a:pt x="755" y="1473"/>
                        </a:lnTo>
                        <a:lnTo>
                          <a:pt x="769" y="1472"/>
                        </a:lnTo>
                        <a:close/>
                        <a:moveTo>
                          <a:pt x="944" y="1140"/>
                        </a:moveTo>
                        <a:lnTo>
                          <a:pt x="1738" y="1140"/>
                        </a:lnTo>
                        <a:lnTo>
                          <a:pt x="1754" y="1144"/>
                        </a:lnTo>
                        <a:lnTo>
                          <a:pt x="1768" y="1150"/>
                        </a:lnTo>
                        <a:lnTo>
                          <a:pt x="1778" y="1162"/>
                        </a:lnTo>
                        <a:lnTo>
                          <a:pt x="1786" y="1175"/>
                        </a:lnTo>
                        <a:lnTo>
                          <a:pt x="1788" y="1190"/>
                        </a:lnTo>
                        <a:lnTo>
                          <a:pt x="1788" y="1240"/>
                        </a:lnTo>
                        <a:lnTo>
                          <a:pt x="1786" y="1255"/>
                        </a:lnTo>
                        <a:lnTo>
                          <a:pt x="1778" y="1269"/>
                        </a:lnTo>
                        <a:lnTo>
                          <a:pt x="1768" y="1280"/>
                        </a:lnTo>
                        <a:lnTo>
                          <a:pt x="1754" y="1287"/>
                        </a:lnTo>
                        <a:lnTo>
                          <a:pt x="1738" y="1290"/>
                        </a:lnTo>
                        <a:lnTo>
                          <a:pt x="944" y="1290"/>
                        </a:lnTo>
                        <a:lnTo>
                          <a:pt x="928" y="1287"/>
                        </a:lnTo>
                        <a:lnTo>
                          <a:pt x="914" y="1280"/>
                        </a:lnTo>
                        <a:lnTo>
                          <a:pt x="904" y="1269"/>
                        </a:lnTo>
                        <a:lnTo>
                          <a:pt x="896" y="1255"/>
                        </a:lnTo>
                        <a:lnTo>
                          <a:pt x="894" y="1240"/>
                        </a:lnTo>
                        <a:lnTo>
                          <a:pt x="894" y="1190"/>
                        </a:lnTo>
                        <a:lnTo>
                          <a:pt x="896" y="1175"/>
                        </a:lnTo>
                        <a:lnTo>
                          <a:pt x="904" y="1162"/>
                        </a:lnTo>
                        <a:lnTo>
                          <a:pt x="914" y="1150"/>
                        </a:lnTo>
                        <a:lnTo>
                          <a:pt x="928" y="1144"/>
                        </a:lnTo>
                        <a:lnTo>
                          <a:pt x="944" y="1140"/>
                        </a:lnTo>
                        <a:close/>
                        <a:moveTo>
                          <a:pt x="769" y="1030"/>
                        </a:moveTo>
                        <a:lnTo>
                          <a:pt x="783" y="1034"/>
                        </a:lnTo>
                        <a:lnTo>
                          <a:pt x="795" y="1042"/>
                        </a:lnTo>
                        <a:lnTo>
                          <a:pt x="805" y="1053"/>
                        </a:lnTo>
                        <a:lnTo>
                          <a:pt x="810" y="1066"/>
                        </a:lnTo>
                        <a:lnTo>
                          <a:pt x="810" y="1081"/>
                        </a:lnTo>
                        <a:lnTo>
                          <a:pt x="807" y="1094"/>
                        </a:lnTo>
                        <a:lnTo>
                          <a:pt x="800" y="1106"/>
                        </a:lnTo>
                        <a:lnTo>
                          <a:pt x="616" y="1312"/>
                        </a:lnTo>
                        <a:lnTo>
                          <a:pt x="606" y="1320"/>
                        </a:lnTo>
                        <a:lnTo>
                          <a:pt x="594" y="1326"/>
                        </a:lnTo>
                        <a:lnTo>
                          <a:pt x="581" y="1327"/>
                        </a:lnTo>
                        <a:lnTo>
                          <a:pt x="567" y="1325"/>
                        </a:lnTo>
                        <a:lnTo>
                          <a:pt x="553" y="1317"/>
                        </a:lnTo>
                        <a:lnTo>
                          <a:pt x="439" y="1226"/>
                        </a:lnTo>
                        <a:lnTo>
                          <a:pt x="430" y="1215"/>
                        </a:lnTo>
                        <a:lnTo>
                          <a:pt x="423" y="1202"/>
                        </a:lnTo>
                        <a:lnTo>
                          <a:pt x="422" y="1188"/>
                        </a:lnTo>
                        <a:lnTo>
                          <a:pt x="425" y="1174"/>
                        </a:lnTo>
                        <a:lnTo>
                          <a:pt x="432" y="1162"/>
                        </a:lnTo>
                        <a:lnTo>
                          <a:pt x="442" y="1152"/>
                        </a:lnTo>
                        <a:lnTo>
                          <a:pt x="456" y="1146"/>
                        </a:lnTo>
                        <a:lnTo>
                          <a:pt x="470" y="1145"/>
                        </a:lnTo>
                        <a:lnTo>
                          <a:pt x="484" y="1147"/>
                        </a:lnTo>
                        <a:lnTo>
                          <a:pt x="496" y="1154"/>
                        </a:lnTo>
                        <a:lnTo>
                          <a:pt x="576" y="1218"/>
                        </a:lnTo>
                        <a:lnTo>
                          <a:pt x="731" y="1046"/>
                        </a:lnTo>
                        <a:lnTo>
                          <a:pt x="742" y="1036"/>
                        </a:lnTo>
                        <a:lnTo>
                          <a:pt x="755" y="1031"/>
                        </a:lnTo>
                        <a:lnTo>
                          <a:pt x="769" y="1030"/>
                        </a:lnTo>
                        <a:close/>
                        <a:moveTo>
                          <a:pt x="150" y="347"/>
                        </a:moveTo>
                        <a:lnTo>
                          <a:pt x="552" y="347"/>
                        </a:lnTo>
                        <a:lnTo>
                          <a:pt x="548" y="372"/>
                        </a:lnTo>
                        <a:lnTo>
                          <a:pt x="547" y="399"/>
                        </a:lnTo>
                        <a:lnTo>
                          <a:pt x="550" y="439"/>
                        </a:lnTo>
                        <a:lnTo>
                          <a:pt x="559" y="477"/>
                        </a:lnTo>
                        <a:lnTo>
                          <a:pt x="574" y="511"/>
                        </a:lnTo>
                        <a:lnTo>
                          <a:pt x="594" y="544"/>
                        </a:lnTo>
                        <a:lnTo>
                          <a:pt x="618" y="572"/>
                        </a:lnTo>
                        <a:lnTo>
                          <a:pt x="648" y="598"/>
                        </a:lnTo>
                        <a:lnTo>
                          <a:pt x="681" y="618"/>
                        </a:lnTo>
                        <a:lnTo>
                          <a:pt x="715" y="632"/>
                        </a:lnTo>
                        <a:lnTo>
                          <a:pt x="753" y="642"/>
                        </a:lnTo>
                        <a:lnTo>
                          <a:pt x="793" y="645"/>
                        </a:lnTo>
                        <a:lnTo>
                          <a:pt x="1442" y="645"/>
                        </a:lnTo>
                        <a:lnTo>
                          <a:pt x="1482" y="642"/>
                        </a:lnTo>
                        <a:lnTo>
                          <a:pt x="1520" y="632"/>
                        </a:lnTo>
                        <a:lnTo>
                          <a:pt x="1555" y="618"/>
                        </a:lnTo>
                        <a:lnTo>
                          <a:pt x="1588" y="597"/>
                        </a:lnTo>
                        <a:lnTo>
                          <a:pt x="1616" y="572"/>
                        </a:lnTo>
                        <a:lnTo>
                          <a:pt x="1641" y="543"/>
                        </a:lnTo>
                        <a:lnTo>
                          <a:pt x="1661" y="510"/>
                        </a:lnTo>
                        <a:lnTo>
                          <a:pt x="1676" y="475"/>
                        </a:lnTo>
                        <a:lnTo>
                          <a:pt x="1686" y="436"/>
                        </a:lnTo>
                        <a:lnTo>
                          <a:pt x="1689" y="396"/>
                        </a:lnTo>
                        <a:lnTo>
                          <a:pt x="1688" y="371"/>
                        </a:lnTo>
                        <a:lnTo>
                          <a:pt x="1683" y="347"/>
                        </a:lnTo>
                        <a:lnTo>
                          <a:pt x="1987" y="347"/>
                        </a:lnTo>
                        <a:lnTo>
                          <a:pt x="2029" y="349"/>
                        </a:lnTo>
                        <a:lnTo>
                          <a:pt x="2067" y="356"/>
                        </a:lnTo>
                        <a:lnTo>
                          <a:pt x="2101" y="366"/>
                        </a:lnTo>
                        <a:lnTo>
                          <a:pt x="2132" y="379"/>
                        </a:lnTo>
                        <a:lnTo>
                          <a:pt x="2159" y="396"/>
                        </a:lnTo>
                        <a:lnTo>
                          <a:pt x="2182" y="416"/>
                        </a:lnTo>
                        <a:lnTo>
                          <a:pt x="2201" y="438"/>
                        </a:lnTo>
                        <a:lnTo>
                          <a:pt x="2215" y="462"/>
                        </a:lnTo>
                        <a:lnTo>
                          <a:pt x="2226" y="488"/>
                        </a:lnTo>
                        <a:lnTo>
                          <a:pt x="2233" y="517"/>
                        </a:lnTo>
                        <a:lnTo>
                          <a:pt x="2235" y="546"/>
                        </a:lnTo>
                        <a:lnTo>
                          <a:pt x="2235" y="2036"/>
                        </a:lnTo>
                        <a:lnTo>
                          <a:pt x="2210" y="2035"/>
                        </a:lnTo>
                        <a:lnTo>
                          <a:pt x="2186" y="2034"/>
                        </a:lnTo>
                        <a:lnTo>
                          <a:pt x="2118" y="2037"/>
                        </a:lnTo>
                        <a:lnTo>
                          <a:pt x="2051" y="2045"/>
                        </a:lnTo>
                        <a:lnTo>
                          <a:pt x="1987" y="2060"/>
                        </a:lnTo>
                        <a:lnTo>
                          <a:pt x="1987" y="893"/>
                        </a:lnTo>
                        <a:lnTo>
                          <a:pt x="249" y="893"/>
                        </a:lnTo>
                        <a:lnTo>
                          <a:pt x="249" y="2876"/>
                        </a:lnTo>
                        <a:lnTo>
                          <a:pt x="1394" y="2876"/>
                        </a:lnTo>
                        <a:lnTo>
                          <a:pt x="1400" y="2942"/>
                        </a:lnTo>
                        <a:lnTo>
                          <a:pt x="1412" y="3005"/>
                        </a:lnTo>
                        <a:lnTo>
                          <a:pt x="1429" y="3066"/>
                        </a:lnTo>
                        <a:lnTo>
                          <a:pt x="1450" y="3125"/>
                        </a:lnTo>
                        <a:lnTo>
                          <a:pt x="199" y="3125"/>
                        </a:lnTo>
                        <a:lnTo>
                          <a:pt x="163" y="3122"/>
                        </a:lnTo>
                        <a:lnTo>
                          <a:pt x="130" y="3112"/>
                        </a:lnTo>
                        <a:lnTo>
                          <a:pt x="99" y="3097"/>
                        </a:lnTo>
                        <a:lnTo>
                          <a:pt x="71" y="3079"/>
                        </a:lnTo>
                        <a:lnTo>
                          <a:pt x="47" y="3054"/>
                        </a:lnTo>
                        <a:lnTo>
                          <a:pt x="27" y="3027"/>
                        </a:lnTo>
                        <a:lnTo>
                          <a:pt x="13" y="2995"/>
                        </a:lnTo>
                        <a:lnTo>
                          <a:pt x="3" y="2962"/>
                        </a:lnTo>
                        <a:lnTo>
                          <a:pt x="0" y="2926"/>
                        </a:lnTo>
                        <a:lnTo>
                          <a:pt x="0" y="546"/>
                        </a:lnTo>
                        <a:lnTo>
                          <a:pt x="3" y="513"/>
                        </a:lnTo>
                        <a:lnTo>
                          <a:pt x="9" y="483"/>
                        </a:lnTo>
                        <a:lnTo>
                          <a:pt x="21" y="455"/>
                        </a:lnTo>
                        <a:lnTo>
                          <a:pt x="36" y="428"/>
                        </a:lnTo>
                        <a:lnTo>
                          <a:pt x="53" y="405"/>
                        </a:lnTo>
                        <a:lnTo>
                          <a:pt x="71" y="385"/>
                        </a:lnTo>
                        <a:lnTo>
                          <a:pt x="91" y="369"/>
                        </a:lnTo>
                        <a:lnTo>
                          <a:pt x="111" y="358"/>
                        </a:lnTo>
                        <a:lnTo>
                          <a:pt x="131" y="349"/>
                        </a:lnTo>
                        <a:lnTo>
                          <a:pt x="150" y="347"/>
                        </a:lnTo>
                        <a:close/>
                        <a:moveTo>
                          <a:pt x="1118" y="99"/>
                        </a:moveTo>
                        <a:lnTo>
                          <a:pt x="1098" y="102"/>
                        </a:lnTo>
                        <a:lnTo>
                          <a:pt x="1080" y="109"/>
                        </a:lnTo>
                        <a:lnTo>
                          <a:pt x="1065" y="121"/>
                        </a:lnTo>
                        <a:lnTo>
                          <a:pt x="1053" y="136"/>
                        </a:lnTo>
                        <a:lnTo>
                          <a:pt x="1046" y="154"/>
                        </a:lnTo>
                        <a:lnTo>
                          <a:pt x="1043" y="174"/>
                        </a:lnTo>
                        <a:lnTo>
                          <a:pt x="1046" y="194"/>
                        </a:lnTo>
                        <a:lnTo>
                          <a:pt x="1053" y="211"/>
                        </a:lnTo>
                        <a:lnTo>
                          <a:pt x="1065" y="226"/>
                        </a:lnTo>
                        <a:lnTo>
                          <a:pt x="1080" y="238"/>
                        </a:lnTo>
                        <a:lnTo>
                          <a:pt x="1098" y="245"/>
                        </a:lnTo>
                        <a:lnTo>
                          <a:pt x="1118" y="248"/>
                        </a:lnTo>
                        <a:lnTo>
                          <a:pt x="1138" y="245"/>
                        </a:lnTo>
                        <a:lnTo>
                          <a:pt x="1156" y="238"/>
                        </a:lnTo>
                        <a:lnTo>
                          <a:pt x="1170" y="226"/>
                        </a:lnTo>
                        <a:lnTo>
                          <a:pt x="1182" y="211"/>
                        </a:lnTo>
                        <a:lnTo>
                          <a:pt x="1189" y="194"/>
                        </a:lnTo>
                        <a:lnTo>
                          <a:pt x="1193" y="174"/>
                        </a:lnTo>
                        <a:lnTo>
                          <a:pt x="1189" y="154"/>
                        </a:lnTo>
                        <a:lnTo>
                          <a:pt x="1182" y="136"/>
                        </a:lnTo>
                        <a:lnTo>
                          <a:pt x="1170" y="121"/>
                        </a:lnTo>
                        <a:lnTo>
                          <a:pt x="1156" y="109"/>
                        </a:lnTo>
                        <a:lnTo>
                          <a:pt x="1138" y="102"/>
                        </a:lnTo>
                        <a:lnTo>
                          <a:pt x="1118" y="99"/>
                        </a:lnTo>
                        <a:close/>
                        <a:moveTo>
                          <a:pt x="1116" y="0"/>
                        </a:moveTo>
                        <a:lnTo>
                          <a:pt x="1120" y="0"/>
                        </a:lnTo>
                        <a:lnTo>
                          <a:pt x="1150" y="3"/>
                        </a:lnTo>
                        <a:lnTo>
                          <a:pt x="1180" y="11"/>
                        </a:lnTo>
                        <a:lnTo>
                          <a:pt x="1206" y="23"/>
                        </a:lnTo>
                        <a:lnTo>
                          <a:pt x="1230" y="40"/>
                        </a:lnTo>
                        <a:lnTo>
                          <a:pt x="1252" y="61"/>
                        </a:lnTo>
                        <a:lnTo>
                          <a:pt x="1268" y="85"/>
                        </a:lnTo>
                        <a:lnTo>
                          <a:pt x="1281" y="112"/>
                        </a:lnTo>
                        <a:lnTo>
                          <a:pt x="1288" y="141"/>
                        </a:lnTo>
                        <a:lnTo>
                          <a:pt x="1292" y="171"/>
                        </a:lnTo>
                        <a:lnTo>
                          <a:pt x="1292" y="174"/>
                        </a:lnTo>
                        <a:lnTo>
                          <a:pt x="1294" y="194"/>
                        </a:lnTo>
                        <a:lnTo>
                          <a:pt x="1302" y="211"/>
                        </a:lnTo>
                        <a:lnTo>
                          <a:pt x="1314" y="226"/>
                        </a:lnTo>
                        <a:lnTo>
                          <a:pt x="1328" y="238"/>
                        </a:lnTo>
                        <a:lnTo>
                          <a:pt x="1345" y="245"/>
                        </a:lnTo>
                        <a:lnTo>
                          <a:pt x="1365" y="248"/>
                        </a:lnTo>
                        <a:lnTo>
                          <a:pt x="1442" y="248"/>
                        </a:lnTo>
                        <a:lnTo>
                          <a:pt x="1472" y="251"/>
                        </a:lnTo>
                        <a:lnTo>
                          <a:pt x="1499" y="260"/>
                        </a:lnTo>
                        <a:lnTo>
                          <a:pt x="1524" y="274"/>
                        </a:lnTo>
                        <a:lnTo>
                          <a:pt x="1547" y="291"/>
                        </a:lnTo>
                        <a:lnTo>
                          <a:pt x="1564" y="312"/>
                        </a:lnTo>
                        <a:lnTo>
                          <a:pt x="1578" y="338"/>
                        </a:lnTo>
                        <a:lnTo>
                          <a:pt x="1587" y="366"/>
                        </a:lnTo>
                        <a:lnTo>
                          <a:pt x="1590" y="396"/>
                        </a:lnTo>
                        <a:lnTo>
                          <a:pt x="1590" y="399"/>
                        </a:lnTo>
                        <a:lnTo>
                          <a:pt x="1587" y="428"/>
                        </a:lnTo>
                        <a:lnTo>
                          <a:pt x="1578" y="456"/>
                        </a:lnTo>
                        <a:lnTo>
                          <a:pt x="1564" y="481"/>
                        </a:lnTo>
                        <a:lnTo>
                          <a:pt x="1547" y="503"/>
                        </a:lnTo>
                        <a:lnTo>
                          <a:pt x="1524" y="521"/>
                        </a:lnTo>
                        <a:lnTo>
                          <a:pt x="1499" y="534"/>
                        </a:lnTo>
                        <a:lnTo>
                          <a:pt x="1472" y="543"/>
                        </a:lnTo>
                        <a:lnTo>
                          <a:pt x="1442" y="546"/>
                        </a:lnTo>
                        <a:lnTo>
                          <a:pt x="793" y="546"/>
                        </a:lnTo>
                        <a:lnTo>
                          <a:pt x="764" y="543"/>
                        </a:lnTo>
                        <a:lnTo>
                          <a:pt x="736" y="534"/>
                        </a:lnTo>
                        <a:lnTo>
                          <a:pt x="711" y="521"/>
                        </a:lnTo>
                        <a:lnTo>
                          <a:pt x="689" y="503"/>
                        </a:lnTo>
                        <a:lnTo>
                          <a:pt x="671" y="481"/>
                        </a:lnTo>
                        <a:lnTo>
                          <a:pt x="657" y="456"/>
                        </a:lnTo>
                        <a:lnTo>
                          <a:pt x="649" y="428"/>
                        </a:lnTo>
                        <a:lnTo>
                          <a:pt x="646" y="399"/>
                        </a:lnTo>
                        <a:lnTo>
                          <a:pt x="646" y="396"/>
                        </a:lnTo>
                        <a:lnTo>
                          <a:pt x="649" y="366"/>
                        </a:lnTo>
                        <a:lnTo>
                          <a:pt x="657" y="338"/>
                        </a:lnTo>
                        <a:lnTo>
                          <a:pt x="671" y="312"/>
                        </a:lnTo>
                        <a:lnTo>
                          <a:pt x="689" y="291"/>
                        </a:lnTo>
                        <a:lnTo>
                          <a:pt x="711" y="274"/>
                        </a:lnTo>
                        <a:lnTo>
                          <a:pt x="736" y="260"/>
                        </a:lnTo>
                        <a:lnTo>
                          <a:pt x="764" y="251"/>
                        </a:lnTo>
                        <a:lnTo>
                          <a:pt x="793" y="248"/>
                        </a:lnTo>
                        <a:lnTo>
                          <a:pt x="870" y="248"/>
                        </a:lnTo>
                        <a:lnTo>
                          <a:pt x="889" y="245"/>
                        </a:lnTo>
                        <a:lnTo>
                          <a:pt x="907" y="238"/>
                        </a:lnTo>
                        <a:lnTo>
                          <a:pt x="922" y="226"/>
                        </a:lnTo>
                        <a:lnTo>
                          <a:pt x="933" y="211"/>
                        </a:lnTo>
                        <a:lnTo>
                          <a:pt x="941" y="194"/>
                        </a:lnTo>
                        <a:lnTo>
                          <a:pt x="944" y="174"/>
                        </a:lnTo>
                        <a:lnTo>
                          <a:pt x="944" y="171"/>
                        </a:lnTo>
                        <a:lnTo>
                          <a:pt x="947" y="141"/>
                        </a:lnTo>
                        <a:lnTo>
                          <a:pt x="954" y="112"/>
                        </a:lnTo>
                        <a:lnTo>
                          <a:pt x="967" y="85"/>
                        </a:lnTo>
                        <a:lnTo>
                          <a:pt x="984" y="61"/>
                        </a:lnTo>
                        <a:lnTo>
                          <a:pt x="1005" y="40"/>
                        </a:lnTo>
                        <a:lnTo>
                          <a:pt x="1029" y="23"/>
                        </a:lnTo>
                        <a:lnTo>
                          <a:pt x="1056" y="11"/>
                        </a:lnTo>
                        <a:lnTo>
                          <a:pt x="1085" y="3"/>
                        </a:lnTo>
                        <a:lnTo>
                          <a:pt x="1116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6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5" name="그룹 4"/>
                <p:cNvGrpSpPr/>
                <p:nvPr/>
              </p:nvGrpSpPr>
              <p:grpSpPr>
                <a:xfrm>
                  <a:off x="5944553" y="5569955"/>
                  <a:ext cx="276225" cy="276225"/>
                  <a:chOff x="301857" y="2509837"/>
                  <a:chExt cx="276225" cy="276225"/>
                </a:xfrm>
              </p:grpSpPr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357320DD-65FD-4B0B-8A0F-2A2BF13648F6}"/>
                      </a:ext>
                    </a:extLst>
                  </p:cNvPr>
                  <p:cNvSpPr/>
                  <p:nvPr/>
                </p:nvSpPr>
                <p:spPr>
                  <a:xfrm>
                    <a:off x="301857" y="2509837"/>
                    <a:ext cx="276225" cy="276225"/>
                  </a:xfrm>
                  <a:prstGeom prst="ellipse">
                    <a:avLst/>
                  </a:prstGeom>
                  <a:solidFill>
                    <a:srgbClr val="FA3C71"/>
                  </a:solidFill>
                  <a:ln w="63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3" name="Group 20">
                    <a:extLst>
                      <a:ext uri="{FF2B5EF4-FFF2-40B4-BE49-F238E27FC236}">
                        <a16:creationId xmlns:a16="http://schemas.microsoft.com/office/drawing/2014/main" id="{8228EEE2-C467-41BF-981D-F383A5D1909F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393985" y="2570861"/>
                    <a:ext cx="103633" cy="141360"/>
                    <a:chOff x="2597" y="4163"/>
                    <a:chExt cx="217" cy="296"/>
                  </a:xfrm>
                  <a:solidFill>
                    <a:schemeClr val="bg1"/>
                  </a:solidFill>
                </p:grpSpPr>
                <p:sp>
                  <p:nvSpPr>
                    <p:cNvPr id="24" name="Freeform 22">
                      <a:extLst>
                        <a:ext uri="{FF2B5EF4-FFF2-40B4-BE49-F238E27FC236}">
                          <a16:creationId xmlns:a16="http://schemas.microsoft.com/office/drawing/2014/main" id="{384D3324-5153-46F6-B141-FAE43828C4B7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630" y="4163"/>
                      <a:ext cx="151" cy="176"/>
                    </a:xfrm>
                    <a:custGeom>
                      <a:avLst/>
                      <a:gdLst>
                        <a:gd name="T0" fmla="*/ 410 w 1662"/>
                        <a:gd name="T1" fmla="*/ 645 h 1942"/>
                        <a:gd name="T2" fmla="*/ 309 w 1662"/>
                        <a:gd name="T3" fmla="*/ 847 h 1942"/>
                        <a:gd name="T4" fmla="*/ 255 w 1662"/>
                        <a:gd name="T5" fmla="*/ 1023 h 1942"/>
                        <a:gd name="T6" fmla="*/ 263 w 1662"/>
                        <a:gd name="T7" fmla="*/ 1206 h 1942"/>
                        <a:gd name="T8" fmla="*/ 347 w 1662"/>
                        <a:gd name="T9" fmla="*/ 1429 h 1942"/>
                        <a:gd name="T10" fmla="*/ 476 w 1662"/>
                        <a:gd name="T11" fmla="*/ 1620 h 1942"/>
                        <a:gd name="T12" fmla="*/ 638 w 1662"/>
                        <a:gd name="T13" fmla="*/ 1753 h 1942"/>
                        <a:gd name="T14" fmla="*/ 825 w 1662"/>
                        <a:gd name="T15" fmla="*/ 1803 h 1942"/>
                        <a:gd name="T16" fmla="*/ 1013 w 1662"/>
                        <a:gd name="T17" fmla="*/ 1753 h 1942"/>
                        <a:gd name="T18" fmla="*/ 1176 w 1662"/>
                        <a:gd name="T19" fmla="*/ 1619 h 1942"/>
                        <a:gd name="T20" fmla="*/ 1305 w 1662"/>
                        <a:gd name="T21" fmla="*/ 1428 h 1942"/>
                        <a:gd name="T22" fmla="*/ 1388 w 1662"/>
                        <a:gd name="T23" fmla="*/ 1205 h 1942"/>
                        <a:gd name="T24" fmla="*/ 1418 w 1662"/>
                        <a:gd name="T25" fmla="*/ 974 h 1942"/>
                        <a:gd name="T26" fmla="*/ 1266 w 1662"/>
                        <a:gd name="T27" fmla="*/ 836 h 1942"/>
                        <a:gd name="T28" fmla="*/ 1012 w 1662"/>
                        <a:gd name="T29" fmla="*/ 794 h 1942"/>
                        <a:gd name="T30" fmla="*/ 806 w 1662"/>
                        <a:gd name="T31" fmla="*/ 713 h 1942"/>
                        <a:gd name="T32" fmla="*/ 646 w 1662"/>
                        <a:gd name="T33" fmla="*/ 610 h 1942"/>
                        <a:gd name="T34" fmla="*/ 526 w 1662"/>
                        <a:gd name="T35" fmla="*/ 499 h 1942"/>
                        <a:gd name="T36" fmla="*/ 944 w 1662"/>
                        <a:gd name="T37" fmla="*/ 23 h 1942"/>
                        <a:gd name="T38" fmla="*/ 1152 w 1662"/>
                        <a:gd name="T39" fmla="*/ 118 h 1942"/>
                        <a:gd name="T40" fmla="*/ 1271 w 1662"/>
                        <a:gd name="T41" fmla="*/ 205 h 1942"/>
                        <a:gd name="T42" fmla="*/ 1388 w 1662"/>
                        <a:gd name="T43" fmla="*/ 323 h 1942"/>
                        <a:gd name="T44" fmla="*/ 1455 w 1662"/>
                        <a:gd name="T45" fmla="*/ 429 h 1942"/>
                        <a:gd name="T46" fmla="*/ 1524 w 1662"/>
                        <a:gd name="T47" fmla="*/ 626 h 1942"/>
                        <a:gd name="T48" fmla="*/ 1555 w 1662"/>
                        <a:gd name="T49" fmla="*/ 892 h 1942"/>
                        <a:gd name="T50" fmla="*/ 1619 w 1662"/>
                        <a:gd name="T51" fmla="*/ 939 h 1942"/>
                        <a:gd name="T52" fmla="*/ 1657 w 1662"/>
                        <a:gd name="T53" fmla="*/ 1032 h 1942"/>
                        <a:gd name="T54" fmla="*/ 1655 w 1662"/>
                        <a:gd name="T55" fmla="*/ 1183 h 1942"/>
                        <a:gd name="T56" fmla="*/ 1611 w 1662"/>
                        <a:gd name="T57" fmla="*/ 1304 h 1942"/>
                        <a:gd name="T58" fmla="*/ 1537 w 1662"/>
                        <a:gd name="T59" fmla="*/ 1372 h 1942"/>
                        <a:gd name="T60" fmla="*/ 1445 w 1662"/>
                        <a:gd name="T61" fmla="*/ 1454 h 1942"/>
                        <a:gd name="T62" fmla="*/ 1313 w 1662"/>
                        <a:gd name="T63" fmla="*/ 1670 h 1942"/>
                        <a:gd name="T64" fmla="*/ 1141 w 1662"/>
                        <a:gd name="T65" fmla="*/ 1836 h 1942"/>
                        <a:gd name="T66" fmla="*/ 937 w 1662"/>
                        <a:gd name="T67" fmla="*/ 1930 h 1942"/>
                        <a:gd name="T68" fmla="*/ 714 w 1662"/>
                        <a:gd name="T69" fmla="*/ 1930 h 1942"/>
                        <a:gd name="T70" fmla="*/ 510 w 1662"/>
                        <a:gd name="T71" fmla="*/ 1836 h 1942"/>
                        <a:gd name="T72" fmla="*/ 337 w 1662"/>
                        <a:gd name="T73" fmla="*/ 1669 h 1942"/>
                        <a:gd name="T74" fmla="*/ 205 w 1662"/>
                        <a:gd name="T75" fmla="*/ 1452 h 1942"/>
                        <a:gd name="T76" fmla="*/ 111 w 1662"/>
                        <a:gd name="T77" fmla="*/ 1364 h 1942"/>
                        <a:gd name="T78" fmla="*/ 39 w 1662"/>
                        <a:gd name="T79" fmla="*/ 1284 h 1942"/>
                        <a:gd name="T80" fmla="*/ 2 w 1662"/>
                        <a:gd name="T81" fmla="*/ 1143 h 1942"/>
                        <a:gd name="T82" fmla="*/ 9 w 1662"/>
                        <a:gd name="T83" fmla="*/ 1009 h 1942"/>
                        <a:gd name="T84" fmla="*/ 50 w 1662"/>
                        <a:gd name="T85" fmla="*/ 930 h 1942"/>
                        <a:gd name="T86" fmla="*/ 98 w 1662"/>
                        <a:gd name="T87" fmla="*/ 851 h 1942"/>
                        <a:gd name="T88" fmla="*/ 85 w 1662"/>
                        <a:gd name="T89" fmla="*/ 643 h 1942"/>
                        <a:gd name="T90" fmla="*/ 120 w 1662"/>
                        <a:gd name="T91" fmla="*/ 487 h 1942"/>
                        <a:gd name="T92" fmla="*/ 183 w 1662"/>
                        <a:gd name="T93" fmla="*/ 377 h 1942"/>
                        <a:gd name="T94" fmla="*/ 257 w 1662"/>
                        <a:gd name="T95" fmla="*/ 305 h 1942"/>
                        <a:gd name="T96" fmla="*/ 319 w 1662"/>
                        <a:gd name="T97" fmla="*/ 266 h 1942"/>
                        <a:gd name="T98" fmla="*/ 352 w 1662"/>
                        <a:gd name="T99" fmla="*/ 246 h 1942"/>
                        <a:gd name="T100" fmla="*/ 390 w 1662"/>
                        <a:gd name="T101" fmla="*/ 196 h 1942"/>
                        <a:gd name="T102" fmla="*/ 459 w 1662"/>
                        <a:gd name="T103" fmla="*/ 127 h 1942"/>
                        <a:gd name="T104" fmla="*/ 559 w 1662"/>
                        <a:gd name="T105" fmla="*/ 57 h 1942"/>
                        <a:gd name="T106" fmla="*/ 690 w 1662"/>
                        <a:gd name="T107" fmla="*/ 10 h 19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</a:cxnLst>
                      <a:rect l="0" t="0" r="r" b="b"/>
                      <a:pathLst>
                        <a:path w="1662" h="1942">
                          <a:moveTo>
                            <a:pt x="526" y="499"/>
                          </a:moveTo>
                          <a:lnTo>
                            <a:pt x="484" y="546"/>
                          </a:lnTo>
                          <a:lnTo>
                            <a:pt x="445" y="595"/>
                          </a:lnTo>
                          <a:lnTo>
                            <a:pt x="410" y="645"/>
                          </a:lnTo>
                          <a:lnTo>
                            <a:pt x="379" y="696"/>
                          </a:lnTo>
                          <a:lnTo>
                            <a:pt x="352" y="747"/>
                          </a:lnTo>
                          <a:lnTo>
                            <a:pt x="329" y="797"/>
                          </a:lnTo>
                          <a:lnTo>
                            <a:pt x="309" y="847"/>
                          </a:lnTo>
                          <a:lnTo>
                            <a:pt x="291" y="895"/>
                          </a:lnTo>
                          <a:lnTo>
                            <a:pt x="277" y="941"/>
                          </a:lnTo>
                          <a:lnTo>
                            <a:pt x="264" y="984"/>
                          </a:lnTo>
                          <a:lnTo>
                            <a:pt x="255" y="1023"/>
                          </a:lnTo>
                          <a:lnTo>
                            <a:pt x="247" y="1059"/>
                          </a:lnTo>
                          <a:lnTo>
                            <a:pt x="241" y="1091"/>
                          </a:lnTo>
                          <a:lnTo>
                            <a:pt x="250" y="1148"/>
                          </a:lnTo>
                          <a:lnTo>
                            <a:pt x="263" y="1206"/>
                          </a:lnTo>
                          <a:lnTo>
                            <a:pt x="280" y="1263"/>
                          </a:lnTo>
                          <a:lnTo>
                            <a:pt x="299" y="1320"/>
                          </a:lnTo>
                          <a:lnTo>
                            <a:pt x="322" y="1375"/>
                          </a:lnTo>
                          <a:lnTo>
                            <a:pt x="347" y="1429"/>
                          </a:lnTo>
                          <a:lnTo>
                            <a:pt x="375" y="1480"/>
                          </a:lnTo>
                          <a:lnTo>
                            <a:pt x="406" y="1530"/>
                          </a:lnTo>
                          <a:lnTo>
                            <a:pt x="440" y="1576"/>
                          </a:lnTo>
                          <a:lnTo>
                            <a:pt x="476" y="1620"/>
                          </a:lnTo>
                          <a:lnTo>
                            <a:pt x="513" y="1659"/>
                          </a:lnTo>
                          <a:lnTo>
                            <a:pt x="553" y="1695"/>
                          </a:lnTo>
                          <a:lnTo>
                            <a:pt x="594" y="1726"/>
                          </a:lnTo>
                          <a:lnTo>
                            <a:pt x="638" y="1753"/>
                          </a:lnTo>
                          <a:lnTo>
                            <a:pt x="683" y="1774"/>
                          </a:lnTo>
                          <a:lnTo>
                            <a:pt x="729" y="1789"/>
                          </a:lnTo>
                          <a:lnTo>
                            <a:pt x="777" y="1800"/>
                          </a:lnTo>
                          <a:lnTo>
                            <a:pt x="825" y="1803"/>
                          </a:lnTo>
                          <a:lnTo>
                            <a:pt x="875" y="1800"/>
                          </a:lnTo>
                          <a:lnTo>
                            <a:pt x="922" y="1789"/>
                          </a:lnTo>
                          <a:lnTo>
                            <a:pt x="968" y="1774"/>
                          </a:lnTo>
                          <a:lnTo>
                            <a:pt x="1013" y="1753"/>
                          </a:lnTo>
                          <a:lnTo>
                            <a:pt x="1056" y="1726"/>
                          </a:lnTo>
                          <a:lnTo>
                            <a:pt x="1099" y="1695"/>
                          </a:lnTo>
                          <a:lnTo>
                            <a:pt x="1139" y="1659"/>
                          </a:lnTo>
                          <a:lnTo>
                            <a:pt x="1176" y="1619"/>
                          </a:lnTo>
                          <a:lnTo>
                            <a:pt x="1212" y="1576"/>
                          </a:lnTo>
                          <a:lnTo>
                            <a:pt x="1245" y="1529"/>
                          </a:lnTo>
                          <a:lnTo>
                            <a:pt x="1276" y="1480"/>
                          </a:lnTo>
                          <a:lnTo>
                            <a:pt x="1305" y="1428"/>
                          </a:lnTo>
                          <a:lnTo>
                            <a:pt x="1330" y="1374"/>
                          </a:lnTo>
                          <a:lnTo>
                            <a:pt x="1353" y="1319"/>
                          </a:lnTo>
                          <a:lnTo>
                            <a:pt x="1372" y="1262"/>
                          </a:lnTo>
                          <a:lnTo>
                            <a:pt x="1388" y="1205"/>
                          </a:lnTo>
                          <a:lnTo>
                            <a:pt x="1401" y="1147"/>
                          </a:lnTo>
                          <a:lnTo>
                            <a:pt x="1411" y="1089"/>
                          </a:lnTo>
                          <a:lnTo>
                            <a:pt x="1416" y="1032"/>
                          </a:lnTo>
                          <a:lnTo>
                            <a:pt x="1418" y="974"/>
                          </a:lnTo>
                          <a:lnTo>
                            <a:pt x="1417" y="904"/>
                          </a:lnTo>
                          <a:lnTo>
                            <a:pt x="1414" y="838"/>
                          </a:lnTo>
                          <a:lnTo>
                            <a:pt x="1339" y="839"/>
                          </a:lnTo>
                          <a:lnTo>
                            <a:pt x="1266" y="836"/>
                          </a:lnTo>
                          <a:lnTo>
                            <a:pt x="1198" y="830"/>
                          </a:lnTo>
                          <a:lnTo>
                            <a:pt x="1133" y="820"/>
                          </a:lnTo>
                          <a:lnTo>
                            <a:pt x="1070" y="808"/>
                          </a:lnTo>
                          <a:lnTo>
                            <a:pt x="1012" y="794"/>
                          </a:lnTo>
                          <a:lnTo>
                            <a:pt x="956" y="777"/>
                          </a:lnTo>
                          <a:lnTo>
                            <a:pt x="903" y="757"/>
                          </a:lnTo>
                          <a:lnTo>
                            <a:pt x="853" y="737"/>
                          </a:lnTo>
                          <a:lnTo>
                            <a:pt x="806" y="713"/>
                          </a:lnTo>
                          <a:lnTo>
                            <a:pt x="762" y="690"/>
                          </a:lnTo>
                          <a:lnTo>
                            <a:pt x="721" y="664"/>
                          </a:lnTo>
                          <a:lnTo>
                            <a:pt x="682" y="638"/>
                          </a:lnTo>
                          <a:lnTo>
                            <a:pt x="646" y="610"/>
                          </a:lnTo>
                          <a:lnTo>
                            <a:pt x="612" y="583"/>
                          </a:lnTo>
                          <a:lnTo>
                            <a:pt x="581" y="555"/>
                          </a:lnTo>
                          <a:lnTo>
                            <a:pt x="552" y="527"/>
                          </a:lnTo>
                          <a:lnTo>
                            <a:pt x="526" y="499"/>
                          </a:lnTo>
                          <a:close/>
                          <a:moveTo>
                            <a:pt x="808" y="0"/>
                          </a:moveTo>
                          <a:lnTo>
                            <a:pt x="851" y="3"/>
                          </a:lnTo>
                          <a:lnTo>
                            <a:pt x="897" y="11"/>
                          </a:lnTo>
                          <a:lnTo>
                            <a:pt x="944" y="23"/>
                          </a:lnTo>
                          <a:lnTo>
                            <a:pt x="993" y="39"/>
                          </a:lnTo>
                          <a:lnTo>
                            <a:pt x="1044" y="60"/>
                          </a:lnTo>
                          <a:lnTo>
                            <a:pt x="1097" y="86"/>
                          </a:lnTo>
                          <a:lnTo>
                            <a:pt x="1152" y="118"/>
                          </a:lnTo>
                          <a:lnTo>
                            <a:pt x="1179" y="135"/>
                          </a:lnTo>
                          <a:lnTo>
                            <a:pt x="1208" y="155"/>
                          </a:lnTo>
                          <a:lnTo>
                            <a:pt x="1239" y="179"/>
                          </a:lnTo>
                          <a:lnTo>
                            <a:pt x="1271" y="205"/>
                          </a:lnTo>
                          <a:lnTo>
                            <a:pt x="1304" y="233"/>
                          </a:lnTo>
                          <a:lnTo>
                            <a:pt x="1334" y="261"/>
                          </a:lnTo>
                          <a:lnTo>
                            <a:pt x="1363" y="292"/>
                          </a:lnTo>
                          <a:lnTo>
                            <a:pt x="1388" y="323"/>
                          </a:lnTo>
                          <a:lnTo>
                            <a:pt x="1409" y="353"/>
                          </a:lnTo>
                          <a:lnTo>
                            <a:pt x="1409" y="353"/>
                          </a:lnTo>
                          <a:lnTo>
                            <a:pt x="1433" y="389"/>
                          </a:lnTo>
                          <a:lnTo>
                            <a:pt x="1455" y="429"/>
                          </a:lnTo>
                          <a:lnTo>
                            <a:pt x="1475" y="472"/>
                          </a:lnTo>
                          <a:lnTo>
                            <a:pt x="1493" y="519"/>
                          </a:lnTo>
                          <a:lnTo>
                            <a:pt x="1509" y="570"/>
                          </a:lnTo>
                          <a:lnTo>
                            <a:pt x="1524" y="626"/>
                          </a:lnTo>
                          <a:lnTo>
                            <a:pt x="1535" y="685"/>
                          </a:lnTo>
                          <a:lnTo>
                            <a:pt x="1545" y="749"/>
                          </a:lnTo>
                          <a:lnTo>
                            <a:pt x="1551" y="817"/>
                          </a:lnTo>
                          <a:lnTo>
                            <a:pt x="1555" y="892"/>
                          </a:lnTo>
                          <a:lnTo>
                            <a:pt x="1573" y="900"/>
                          </a:lnTo>
                          <a:lnTo>
                            <a:pt x="1590" y="910"/>
                          </a:lnTo>
                          <a:lnTo>
                            <a:pt x="1605" y="922"/>
                          </a:lnTo>
                          <a:lnTo>
                            <a:pt x="1619" y="939"/>
                          </a:lnTo>
                          <a:lnTo>
                            <a:pt x="1632" y="957"/>
                          </a:lnTo>
                          <a:lnTo>
                            <a:pt x="1642" y="979"/>
                          </a:lnTo>
                          <a:lnTo>
                            <a:pt x="1651" y="1003"/>
                          </a:lnTo>
                          <a:lnTo>
                            <a:pt x="1657" y="1032"/>
                          </a:lnTo>
                          <a:lnTo>
                            <a:pt x="1661" y="1064"/>
                          </a:lnTo>
                          <a:lnTo>
                            <a:pt x="1662" y="1102"/>
                          </a:lnTo>
                          <a:lnTo>
                            <a:pt x="1660" y="1143"/>
                          </a:lnTo>
                          <a:lnTo>
                            <a:pt x="1655" y="1183"/>
                          </a:lnTo>
                          <a:lnTo>
                            <a:pt x="1648" y="1218"/>
                          </a:lnTo>
                          <a:lnTo>
                            <a:pt x="1638" y="1250"/>
                          </a:lnTo>
                          <a:lnTo>
                            <a:pt x="1625" y="1278"/>
                          </a:lnTo>
                          <a:lnTo>
                            <a:pt x="1611" y="1304"/>
                          </a:lnTo>
                          <a:lnTo>
                            <a:pt x="1595" y="1325"/>
                          </a:lnTo>
                          <a:lnTo>
                            <a:pt x="1577" y="1344"/>
                          </a:lnTo>
                          <a:lnTo>
                            <a:pt x="1558" y="1360"/>
                          </a:lnTo>
                          <a:lnTo>
                            <a:pt x="1537" y="1372"/>
                          </a:lnTo>
                          <a:lnTo>
                            <a:pt x="1515" y="1382"/>
                          </a:lnTo>
                          <a:lnTo>
                            <a:pt x="1493" y="1390"/>
                          </a:lnTo>
                          <a:lnTo>
                            <a:pt x="1471" y="1395"/>
                          </a:lnTo>
                          <a:lnTo>
                            <a:pt x="1445" y="1454"/>
                          </a:lnTo>
                          <a:lnTo>
                            <a:pt x="1416" y="1512"/>
                          </a:lnTo>
                          <a:lnTo>
                            <a:pt x="1385" y="1567"/>
                          </a:lnTo>
                          <a:lnTo>
                            <a:pt x="1350" y="1620"/>
                          </a:lnTo>
                          <a:lnTo>
                            <a:pt x="1313" y="1670"/>
                          </a:lnTo>
                          <a:lnTo>
                            <a:pt x="1273" y="1717"/>
                          </a:lnTo>
                          <a:lnTo>
                            <a:pt x="1231" y="1761"/>
                          </a:lnTo>
                          <a:lnTo>
                            <a:pt x="1187" y="1801"/>
                          </a:lnTo>
                          <a:lnTo>
                            <a:pt x="1141" y="1836"/>
                          </a:lnTo>
                          <a:lnTo>
                            <a:pt x="1092" y="1868"/>
                          </a:lnTo>
                          <a:lnTo>
                            <a:pt x="1042" y="1893"/>
                          </a:lnTo>
                          <a:lnTo>
                            <a:pt x="990" y="1915"/>
                          </a:lnTo>
                          <a:lnTo>
                            <a:pt x="937" y="1930"/>
                          </a:lnTo>
                          <a:lnTo>
                            <a:pt x="882" y="1939"/>
                          </a:lnTo>
                          <a:lnTo>
                            <a:pt x="825" y="1942"/>
                          </a:lnTo>
                          <a:lnTo>
                            <a:pt x="769" y="1939"/>
                          </a:lnTo>
                          <a:lnTo>
                            <a:pt x="714" y="1930"/>
                          </a:lnTo>
                          <a:lnTo>
                            <a:pt x="661" y="1915"/>
                          </a:lnTo>
                          <a:lnTo>
                            <a:pt x="608" y="1893"/>
                          </a:lnTo>
                          <a:lnTo>
                            <a:pt x="558" y="1867"/>
                          </a:lnTo>
                          <a:lnTo>
                            <a:pt x="510" y="1836"/>
                          </a:lnTo>
                          <a:lnTo>
                            <a:pt x="464" y="1800"/>
                          </a:lnTo>
                          <a:lnTo>
                            <a:pt x="419" y="1760"/>
                          </a:lnTo>
                          <a:lnTo>
                            <a:pt x="377" y="1716"/>
                          </a:lnTo>
                          <a:lnTo>
                            <a:pt x="337" y="1669"/>
                          </a:lnTo>
                          <a:lnTo>
                            <a:pt x="300" y="1618"/>
                          </a:lnTo>
                          <a:lnTo>
                            <a:pt x="266" y="1565"/>
                          </a:lnTo>
                          <a:lnTo>
                            <a:pt x="234" y="1510"/>
                          </a:lnTo>
                          <a:lnTo>
                            <a:pt x="205" y="1452"/>
                          </a:lnTo>
                          <a:lnTo>
                            <a:pt x="179" y="1392"/>
                          </a:lnTo>
                          <a:lnTo>
                            <a:pt x="156" y="1386"/>
                          </a:lnTo>
                          <a:lnTo>
                            <a:pt x="133" y="1376"/>
                          </a:lnTo>
                          <a:lnTo>
                            <a:pt x="111" y="1364"/>
                          </a:lnTo>
                          <a:lnTo>
                            <a:pt x="91" y="1349"/>
                          </a:lnTo>
                          <a:lnTo>
                            <a:pt x="72" y="1330"/>
                          </a:lnTo>
                          <a:lnTo>
                            <a:pt x="55" y="1309"/>
                          </a:lnTo>
                          <a:lnTo>
                            <a:pt x="39" y="1284"/>
                          </a:lnTo>
                          <a:lnTo>
                            <a:pt x="26" y="1254"/>
                          </a:lnTo>
                          <a:lnTo>
                            <a:pt x="15" y="1221"/>
                          </a:lnTo>
                          <a:lnTo>
                            <a:pt x="7" y="1184"/>
                          </a:lnTo>
                          <a:lnTo>
                            <a:pt x="2" y="1143"/>
                          </a:lnTo>
                          <a:lnTo>
                            <a:pt x="0" y="1104"/>
                          </a:lnTo>
                          <a:lnTo>
                            <a:pt x="1" y="1068"/>
                          </a:lnTo>
                          <a:lnTo>
                            <a:pt x="4" y="1038"/>
                          </a:lnTo>
                          <a:lnTo>
                            <a:pt x="9" y="1009"/>
                          </a:lnTo>
                          <a:lnTo>
                            <a:pt x="17" y="985"/>
                          </a:lnTo>
                          <a:lnTo>
                            <a:pt x="27" y="964"/>
                          </a:lnTo>
                          <a:lnTo>
                            <a:pt x="38" y="946"/>
                          </a:lnTo>
                          <a:lnTo>
                            <a:pt x="50" y="930"/>
                          </a:lnTo>
                          <a:lnTo>
                            <a:pt x="65" y="916"/>
                          </a:lnTo>
                          <a:lnTo>
                            <a:pt x="80" y="906"/>
                          </a:lnTo>
                          <a:lnTo>
                            <a:pt x="96" y="897"/>
                          </a:lnTo>
                          <a:lnTo>
                            <a:pt x="98" y="851"/>
                          </a:lnTo>
                          <a:lnTo>
                            <a:pt x="89" y="794"/>
                          </a:lnTo>
                          <a:lnTo>
                            <a:pt x="85" y="740"/>
                          </a:lnTo>
                          <a:lnTo>
                            <a:pt x="83" y="690"/>
                          </a:lnTo>
                          <a:lnTo>
                            <a:pt x="85" y="643"/>
                          </a:lnTo>
                          <a:lnTo>
                            <a:pt x="90" y="599"/>
                          </a:lnTo>
                          <a:lnTo>
                            <a:pt x="98" y="559"/>
                          </a:lnTo>
                          <a:lnTo>
                            <a:pt x="108" y="522"/>
                          </a:lnTo>
                          <a:lnTo>
                            <a:pt x="120" y="487"/>
                          </a:lnTo>
                          <a:lnTo>
                            <a:pt x="134" y="455"/>
                          </a:lnTo>
                          <a:lnTo>
                            <a:pt x="149" y="427"/>
                          </a:lnTo>
                          <a:lnTo>
                            <a:pt x="166" y="400"/>
                          </a:lnTo>
                          <a:lnTo>
                            <a:pt x="183" y="377"/>
                          </a:lnTo>
                          <a:lnTo>
                            <a:pt x="202" y="355"/>
                          </a:lnTo>
                          <a:lnTo>
                            <a:pt x="220" y="337"/>
                          </a:lnTo>
                          <a:lnTo>
                            <a:pt x="239" y="320"/>
                          </a:lnTo>
                          <a:lnTo>
                            <a:pt x="257" y="305"/>
                          </a:lnTo>
                          <a:lnTo>
                            <a:pt x="274" y="293"/>
                          </a:lnTo>
                          <a:lnTo>
                            <a:pt x="290" y="282"/>
                          </a:lnTo>
                          <a:lnTo>
                            <a:pt x="305" y="273"/>
                          </a:lnTo>
                          <a:lnTo>
                            <a:pt x="319" y="266"/>
                          </a:lnTo>
                          <a:lnTo>
                            <a:pt x="331" y="260"/>
                          </a:lnTo>
                          <a:lnTo>
                            <a:pt x="341" y="255"/>
                          </a:lnTo>
                          <a:lnTo>
                            <a:pt x="348" y="253"/>
                          </a:lnTo>
                          <a:lnTo>
                            <a:pt x="352" y="246"/>
                          </a:lnTo>
                          <a:lnTo>
                            <a:pt x="359" y="237"/>
                          </a:lnTo>
                          <a:lnTo>
                            <a:pt x="367" y="225"/>
                          </a:lnTo>
                          <a:lnTo>
                            <a:pt x="377" y="212"/>
                          </a:lnTo>
                          <a:lnTo>
                            <a:pt x="390" y="196"/>
                          </a:lnTo>
                          <a:lnTo>
                            <a:pt x="404" y="180"/>
                          </a:lnTo>
                          <a:lnTo>
                            <a:pt x="421" y="163"/>
                          </a:lnTo>
                          <a:lnTo>
                            <a:pt x="439" y="145"/>
                          </a:lnTo>
                          <a:lnTo>
                            <a:pt x="459" y="127"/>
                          </a:lnTo>
                          <a:lnTo>
                            <a:pt x="481" y="108"/>
                          </a:lnTo>
                          <a:lnTo>
                            <a:pt x="505" y="91"/>
                          </a:lnTo>
                          <a:lnTo>
                            <a:pt x="531" y="74"/>
                          </a:lnTo>
                          <a:lnTo>
                            <a:pt x="559" y="57"/>
                          </a:lnTo>
                          <a:lnTo>
                            <a:pt x="589" y="43"/>
                          </a:lnTo>
                          <a:lnTo>
                            <a:pt x="620" y="30"/>
                          </a:lnTo>
                          <a:lnTo>
                            <a:pt x="655" y="19"/>
                          </a:lnTo>
                          <a:lnTo>
                            <a:pt x="690" y="10"/>
                          </a:lnTo>
                          <a:lnTo>
                            <a:pt x="728" y="3"/>
                          </a:lnTo>
                          <a:lnTo>
                            <a:pt x="767" y="0"/>
                          </a:lnTo>
                          <a:lnTo>
                            <a:pt x="808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25" name="Freeform 23">
                      <a:extLst>
                        <a:ext uri="{FF2B5EF4-FFF2-40B4-BE49-F238E27FC236}">
                          <a16:creationId xmlns:a16="http://schemas.microsoft.com/office/drawing/2014/main" id="{74D96987-565B-44BD-8860-085B5D1726C4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664" y="4250"/>
                      <a:ext cx="83" cy="27"/>
                    </a:xfrm>
                    <a:custGeom>
                      <a:avLst/>
                      <a:gdLst>
                        <a:gd name="T0" fmla="*/ 613 w 916"/>
                        <a:gd name="T1" fmla="*/ 78 h 300"/>
                        <a:gd name="T2" fmla="*/ 561 w 916"/>
                        <a:gd name="T3" fmla="*/ 109 h 300"/>
                        <a:gd name="T4" fmla="*/ 554 w 916"/>
                        <a:gd name="T5" fmla="*/ 165 h 300"/>
                        <a:gd name="T6" fmla="*/ 579 w 916"/>
                        <a:gd name="T7" fmla="*/ 210 h 300"/>
                        <a:gd name="T8" fmla="*/ 665 w 916"/>
                        <a:gd name="T9" fmla="*/ 229 h 300"/>
                        <a:gd name="T10" fmla="*/ 787 w 916"/>
                        <a:gd name="T11" fmla="*/ 223 h 300"/>
                        <a:gd name="T12" fmla="*/ 839 w 916"/>
                        <a:gd name="T13" fmla="*/ 191 h 300"/>
                        <a:gd name="T14" fmla="*/ 846 w 916"/>
                        <a:gd name="T15" fmla="*/ 135 h 300"/>
                        <a:gd name="T16" fmla="*/ 820 w 916"/>
                        <a:gd name="T17" fmla="*/ 90 h 300"/>
                        <a:gd name="T18" fmla="*/ 734 w 916"/>
                        <a:gd name="T19" fmla="*/ 72 h 300"/>
                        <a:gd name="T20" fmla="*/ 153 w 916"/>
                        <a:gd name="T21" fmla="*/ 74 h 300"/>
                        <a:gd name="T22" fmla="*/ 85 w 916"/>
                        <a:gd name="T23" fmla="*/ 99 h 300"/>
                        <a:gd name="T24" fmla="*/ 70 w 916"/>
                        <a:gd name="T25" fmla="*/ 150 h 300"/>
                        <a:gd name="T26" fmla="*/ 85 w 916"/>
                        <a:gd name="T27" fmla="*/ 201 h 300"/>
                        <a:gd name="T28" fmla="*/ 153 w 916"/>
                        <a:gd name="T29" fmla="*/ 227 h 300"/>
                        <a:gd name="T30" fmla="*/ 280 w 916"/>
                        <a:gd name="T31" fmla="*/ 227 h 300"/>
                        <a:gd name="T32" fmla="*/ 348 w 916"/>
                        <a:gd name="T33" fmla="*/ 201 h 300"/>
                        <a:gd name="T34" fmla="*/ 363 w 916"/>
                        <a:gd name="T35" fmla="*/ 150 h 300"/>
                        <a:gd name="T36" fmla="*/ 348 w 916"/>
                        <a:gd name="T37" fmla="*/ 99 h 300"/>
                        <a:gd name="T38" fmla="*/ 280 w 916"/>
                        <a:gd name="T39" fmla="*/ 74 h 300"/>
                        <a:gd name="T40" fmla="*/ 234 w 916"/>
                        <a:gd name="T41" fmla="*/ 0 h 300"/>
                        <a:gd name="T42" fmla="*/ 321 w 916"/>
                        <a:gd name="T43" fmla="*/ 9 h 300"/>
                        <a:gd name="T44" fmla="*/ 400 w 916"/>
                        <a:gd name="T45" fmla="*/ 53 h 300"/>
                        <a:gd name="T46" fmla="*/ 574 w 916"/>
                        <a:gd name="T47" fmla="*/ 17 h 300"/>
                        <a:gd name="T48" fmla="*/ 662 w 916"/>
                        <a:gd name="T49" fmla="*/ 1 h 300"/>
                        <a:gd name="T50" fmla="*/ 732 w 916"/>
                        <a:gd name="T51" fmla="*/ 0 h 300"/>
                        <a:gd name="T52" fmla="*/ 806 w 916"/>
                        <a:gd name="T53" fmla="*/ 10 h 300"/>
                        <a:gd name="T54" fmla="*/ 875 w 916"/>
                        <a:gd name="T55" fmla="*/ 45 h 300"/>
                        <a:gd name="T56" fmla="*/ 914 w 916"/>
                        <a:gd name="T57" fmla="*/ 123 h 300"/>
                        <a:gd name="T58" fmla="*/ 900 w 916"/>
                        <a:gd name="T59" fmla="*/ 223 h 300"/>
                        <a:gd name="T60" fmla="*/ 843 w 916"/>
                        <a:gd name="T61" fmla="*/ 277 h 300"/>
                        <a:gd name="T62" fmla="*/ 768 w 916"/>
                        <a:gd name="T63" fmla="*/ 297 h 300"/>
                        <a:gd name="T64" fmla="*/ 699 w 916"/>
                        <a:gd name="T65" fmla="*/ 300 h 300"/>
                        <a:gd name="T66" fmla="*/ 632 w 916"/>
                        <a:gd name="T67" fmla="*/ 297 h 300"/>
                        <a:gd name="T68" fmla="*/ 557 w 916"/>
                        <a:gd name="T69" fmla="*/ 277 h 300"/>
                        <a:gd name="T70" fmla="*/ 500 w 916"/>
                        <a:gd name="T71" fmla="*/ 224 h 300"/>
                        <a:gd name="T72" fmla="*/ 485 w 916"/>
                        <a:gd name="T73" fmla="*/ 137 h 300"/>
                        <a:gd name="T74" fmla="*/ 432 w 916"/>
                        <a:gd name="T75" fmla="*/ 150 h 300"/>
                        <a:gd name="T76" fmla="*/ 405 w 916"/>
                        <a:gd name="T77" fmla="*/ 241 h 300"/>
                        <a:gd name="T78" fmla="*/ 342 w 916"/>
                        <a:gd name="T79" fmla="*/ 284 h 300"/>
                        <a:gd name="T80" fmla="*/ 266 w 916"/>
                        <a:gd name="T81" fmla="*/ 298 h 300"/>
                        <a:gd name="T82" fmla="*/ 201 w 916"/>
                        <a:gd name="T83" fmla="*/ 299 h 300"/>
                        <a:gd name="T84" fmla="*/ 129 w 916"/>
                        <a:gd name="T85" fmla="*/ 294 h 300"/>
                        <a:gd name="T86" fmla="*/ 57 w 916"/>
                        <a:gd name="T87" fmla="*/ 267 h 300"/>
                        <a:gd name="T88" fmla="*/ 7 w 916"/>
                        <a:gd name="T89" fmla="*/ 202 h 300"/>
                        <a:gd name="T90" fmla="*/ 7 w 916"/>
                        <a:gd name="T91" fmla="*/ 98 h 300"/>
                        <a:gd name="T92" fmla="*/ 57 w 916"/>
                        <a:gd name="T93" fmla="*/ 33 h 300"/>
                        <a:gd name="T94" fmla="*/ 129 w 916"/>
                        <a:gd name="T95" fmla="*/ 6 h 300"/>
                        <a:gd name="T96" fmla="*/ 201 w 916"/>
                        <a:gd name="T97" fmla="*/ 0 h 3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916" h="300">
                          <a:moveTo>
                            <a:pt x="699" y="71"/>
                          </a:moveTo>
                          <a:lnTo>
                            <a:pt x="665" y="72"/>
                          </a:lnTo>
                          <a:lnTo>
                            <a:pt x="636" y="74"/>
                          </a:lnTo>
                          <a:lnTo>
                            <a:pt x="613" y="78"/>
                          </a:lnTo>
                          <a:lnTo>
                            <a:pt x="594" y="83"/>
                          </a:lnTo>
                          <a:lnTo>
                            <a:pt x="579" y="90"/>
                          </a:lnTo>
                          <a:lnTo>
                            <a:pt x="569" y="99"/>
                          </a:lnTo>
                          <a:lnTo>
                            <a:pt x="561" y="109"/>
                          </a:lnTo>
                          <a:lnTo>
                            <a:pt x="556" y="122"/>
                          </a:lnTo>
                          <a:lnTo>
                            <a:pt x="554" y="135"/>
                          </a:lnTo>
                          <a:lnTo>
                            <a:pt x="553" y="150"/>
                          </a:lnTo>
                          <a:lnTo>
                            <a:pt x="554" y="165"/>
                          </a:lnTo>
                          <a:lnTo>
                            <a:pt x="556" y="179"/>
                          </a:lnTo>
                          <a:lnTo>
                            <a:pt x="561" y="191"/>
                          </a:lnTo>
                          <a:lnTo>
                            <a:pt x="569" y="201"/>
                          </a:lnTo>
                          <a:lnTo>
                            <a:pt x="579" y="210"/>
                          </a:lnTo>
                          <a:lnTo>
                            <a:pt x="594" y="216"/>
                          </a:lnTo>
                          <a:lnTo>
                            <a:pt x="613" y="223"/>
                          </a:lnTo>
                          <a:lnTo>
                            <a:pt x="636" y="227"/>
                          </a:lnTo>
                          <a:lnTo>
                            <a:pt x="665" y="229"/>
                          </a:lnTo>
                          <a:lnTo>
                            <a:pt x="699" y="230"/>
                          </a:lnTo>
                          <a:lnTo>
                            <a:pt x="734" y="229"/>
                          </a:lnTo>
                          <a:lnTo>
                            <a:pt x="763" y="227"/>
                          </a:lnTo>
                          <a:lnTo>
                            <a:pt x="787" y="223"/>
                          </a:lnTo>
                          <a:lnTo>
                            <a:pt x="805" y="216"/>
                          </a:lnTo>
                          <a:lnTo>
                            <a:pt x="820" y="210"/>
                          </a:lnTo>
                          <a:lnTo>
                            <a:pt x="831" y="201"/>
                          </a:lnTo>
                          <a:lnTo>
                            <a:pt x="839" y="191"/>
                          </a:lnTo>
                          <a:lnTo>
                            <a:pt x="843" y="179"/>
                          </a:lnTo>
                          <a:lnTo>
                            <a:pt x="846" y="165"/>
                          </a:lnTo>
                          <a:lnTo>
                            <a:pt x="847" y="150"/>
                          </a:lnTo>
                          <a:lnTo>
                            <a:pt x="846" y="135"/>
                          </a:lnTo>
                          <a:lnTo>
                            <a:pt x="843" y="122"/>
                          </a:lnTo>
                          <a:lnTo>
                            <a:pt x="839" y="109"/>
                          </a:lnTo>
                          <a:lnTo>
                            <a:pt x="831" y="99"/>
                          </a:lnTo>
                          <a:lnTo>
                            <a:pt x="820" y="90"/>
                          </a:lnTo>
                          <a:lnTo>
                            <a:pt x="805" y="83"/>
                          </a:lnTo>
                          <a:lnTo>
                            <a:pt x="787" y="78"/>
                          </a:lnTo>
                          <a:lnTo>
                            <a:pt x="763" y="74"/>
                          </a:lnTo>
                          <a:lnTo>
                            <a:pt x="734" y="72"/>
                          </a:lnTo>
                          <a:lnTo>
                            <a:pt x="699" y="71"/>
                          </a:lnTo>
                          <a:close/>
                          <a:moveTo>
                            <a:pt x="216" y="71"/>
                          </a:moveTo>
                          <a:lnTo>
                            <a:pt x="182" y="72"/>
                          </a:lnTo>
                          <a:lnTo>
                            <a:pt x="153" y="74"/>
                          </a:lnTo>
                          <a:lnTo>
                            <a:pt x="130" y="78"/>
                          </a:lnTo>
                          <a:lnTo>
                            <a:pt x="111" y="83"/>
                          </a:lnTo>
                          <a:lnTo>
                            <a:pt x="96" y="90"/>
                          </a:lnTo>
                          <a:lnTo>
                            <a:pt x="85" y="99"/>
                          </a:lnTo>
                          <a:lnTo>
                            <a:pt x="78" y="109"/>
                          </a:lnTo>
                          <a:lnTo>
                            <a:pt x="73" y="122"/>
                          </a:lnTo>
                          <a:lnTo>
                            <a:pt x="70" y="135"/>
                          </a:lnTo>
                          <a:lnTo>
                            <a:pt x="70" y="150"/>
                          </a:lnTo>
                          <a:lnTo>
                            <a:pt x="70" y="165"/>
                          </a:lnTo>
                          <a:lnTo>
                            <a:pt x="73" y="179"/>
                          </a:lnTo>
                          <a:lnTo>
                            <a:pt x="78" y="191"/>
                          </a:lnTo>
                          <a:lnTo>
                            <a:pt x="85" y="201"/>
                          </a:lnTo>
                          <a:lnTo>
                            <a:pt x="96" y="210"/>
                          </a:lnTo>
                          <a:lnTo>
                            <a:pt x="111" y="216"/>
                          </a:lnTo>
                          <a:lnTo>
                            <a:pt x="130" y="223"/>
                          </a:lnTo>
                          <a:lnTo>
                            <a:pt x="153" y="227"/>
                          </a:lnTo>
                          <a:lnTo>
                            <a:pt x="182" y="229"/>
                          </a:lnTo>
                          <a:lnTo>
                            <a:pt x="216" y="230"/>
                          </a:lnTo>
                          <a:lnTo>
                            <a:pt x="250" y="229"/>
                          </a:lnTo>
                          <a:lnTo>
                            <a:pt x="280" y="227"/>
                          </a:lnTo>
                          <a:lnTo>
                            <a:pt x="304" y="223"/>
                          </a:lnTo>
                          <a:lnTo>
                            <a:pt x="322" y="216"/>
                          </a:lnTo>
                          <a:lnTo>
                            <a:pt x="337" y="210"/>
                          </a:lnTo>
                          <a:lnTo>
                            <a:pt x="348" y="201"/>
                          </a:lnTo>
                          <a:lnTo>
                            <a:pt x="355" y="191"/>
                          </a:lnTo>
                          <a:lnTo>
                            <a:pt x="360" y="179"/>
                          </a:lnTo>
                          <a:lnTo>
                            <a:pt x="363" y="165"/>
                          </a:lnTo>
                          <a:lnTo>
                            <a:pt x="363" y="150"/>
                          </a:lnTo>
                          <a:lnTo>
                            <a:pt x="363" y="135"/>
                          </a:lnTo>
                          <a:lnTo>
                            <a:pt x="360" y="122"/>
                          </a:lnTo>
                          <a:lnTo>
                            <a:pt x="355" y="109"/>
                          </a:lnTo>
                          <a:lnTo>
                            <a:pt x="348" y="99"/>
                          </a:lnTo>
                          <a:lnTo>
                            <a:pt x="337" y="90"/>
                          </a:lnTo>
                          <a:lnTo>
                            <a:pt x="322" y="83"/>
                          </a:lnTo>
                          <a:lnTo>
                            <a:pt x="304" y="78"/>
                          </a:lnTo>
                          <a:lnTo>
                            <a:pt x="280" y="74"/>
                          </a:lnTo>
                          <a:lnTo>
                            <a:pt x="250" y="72"/>
                          </a:lnTo>
                          <a:lnTo>
                            <a:pt x="216" y="71"/>
                          </a:lnTo>
                          <a:close/>
                          <a:moveTo>
                            <a:pt x="216" y="0"/>
                          </a:moveTo>
                          <a:lnTo>
                            <a:pt x="234" y="0"/>
                          </a:lnTo>
                          <a:lnTo>
                            <a:pt x="254" y="1"/>
                          </a:lnTo>
                          <a:lnTo>
                            <a:pt x="276" y="2"/>
                          </a:lnTo>
                          <a:lnTo>
                            <a:pt x="298" y="5"/>
                          </a:lnTo>
                          <a:lnTo>
                            <a:pt x="321" y="9"/>
                          </a:lnTo>
                          <a:lnTo>
                            <a:pt x="343" y="17"/>
                          </a:lnTo>
                          <a:lnTo>
                            <a:pt x="364" y="26"/>
                          </a:lnTo>
                          <a:lnTo>
                            <a:pt x="383" y="37"/>
                          </a:lnTo>
                          <a:lnTo>
                            <a:pt x="400" y="53"/>
                          </a:lnTo>
                          <a:lnTo>
                            <a:pt x="516" y="53"/>
                          </a:lnTo>
                          <a:lnTo>
                            <a:pt x="533" y="37"/>
                          </a:lnTo>
                          <a:lnTo>
                            <a:pt x="553" y="26"/>
                          </a:lnTo>
                          <a:lnTo>
                            <a:pt x="574" y="17"/>
                          </a:lnTo>
                          <a:lnTo>
                            <a:pt x="596" y="9"/>
                          </a:lnTo>
                          <a:lnTo>
                            <a:pt x="618" y="5"/>
                          </a:lnTo>
                          <a:lnTo>
                            <a:pt x="640" y="2"/>
                          </a:lnTo>
                          <a:lnTo>
                            <a:pt x="662" y="1"/>
                          </a:lnTo>
                          <a:lnTo>
                            <a:pt x="682" y="0"/>
                          </a:lnTo>
                          <a:lnTo>
                            <a:pt x="699" y="0"/>
                          </a:lnTo>
                          <a:lnTo>
                            <a:pt x="715" y="0"/>
                          </a:lnTo>
                          <a:lnTo>
                            <a:pt x="732" y="0"/>
                          </a:lnTo>
                          <a:lnTo>
                            <a:pt x="749" y="1"/>
                          </a:lnTo>
                          <a:lnTo>
                            <a:pt x="768" y="3"/>
                          </a:lnTo>
                          <a:lnTo>
                            <a:pt x="787" y="6"/>
                          </a:lnTo>
                          <a:lnTo>
                            <a:pt x="806" y="10"/>
                          </a:lnTo>
                          <a:lnTo>
                            <a:pt x="825" y="16"/>
                          </a:lnTo>
                          <a:lnTo>
                            <a:pt x="843" y="24"/>
                          </a:lnTo>
                          <a:lnTo>
                            <a:pt x="860" y="33"/>
                          </a:lnTo>
                          <a:lnTo>
                            <a:pt x="875" y="45"/>
                          </a:lnTo>
                          <a:lnTo>
                            <a:pt x="889" y="59"/>
                          </a:lnTo>
                          <a:lnTo>
                            <a:pt x="900" y="77"/>
                          </a:lnTo>
                          <a:lnTo>
                            <a:pt x="908" y="98"/>
                          </a:lnTo>
                          <a:lnTo>
                            <a:pt x="914" y="123"/>
                          </a:lnTo>
                          <a:lnTo>
                            <a:pt x="916" y="150"/>
                          </a:lnTo>
                          <a:lnTo>
                            <a:pt x="914" y="178"/>
                          </a:lnTo>
                          <a:lnTo>
                            <a:pt x="908" y="202"/>
                          </a:lnTo>
                          <a:lnTo>
                            <a:pt x="900" y="223"/>
                          </a:lnTo>
                          <a:lnTo>
                            <a:pt x="889" y="241"/>
                          </a:lnTo>
                          <a:lnTo>
                            <a:pt x="875" y="255"/>
                          </a:lnTo>
                          <a:lnTo>
                            <a:pt x="860" y="267"/>
                          </a:lnTo>
                          <a:lnTo>
                            <a:pt x="843" y="277"/>
                          </a:lnTo>
                          <a:lnTo>
                            <a:pt x="825" y="285"/>
                          </a:lnTo>
                          <a:lnTo>
                            <a:pt x="806" y="290"/>
                          </a:lnTo>
                          <a:lnTo>
                            <a:pt x="787" y="294"/>
                          </a:lnTo>
                          <a:lnTo>
                            <a:pt x="768" y="297"/>
                          </a:lnTo>
                          <a:lnTo>
                            <a:pt x="749" y="298"/>
                          </a:lnTo>
                          <a:lnTo>
                            <a:pt x="732" y="299"/>
                          </a:lnTo>
                          <a:lnTo>
                            <a:pt x="715" y="299"/>
                          </a:lnTo>
                          <a:lnTo>
                            <a:pt x="699" y="300"/>
                          </a:lnTo>
                          <a:lnTo>
                            <a:pt x="685" y="299"/>
                          </a:lnTo>
                          <a:lnTo>
                            <a:pt x="668" y="299"/>
                          </a:lnTo>
                          <a:lnTo>
                            <a:pt x="650" y="298"/>
                          </a:lnTo>
                          <a:lnTo>
                            <a:pt x="632" y="297"/>
                          </a:lnTo>
                          <a:lnTo>
                            <a:pt x="613" y="294"/>
                          </a:lnTo>
                          <a:lnTo>
                            <a:pt x="593" y="290"/>
                          </a:lnTo>
                          <a:lnTo>
                            <a:pt x="575" y="285"/>
                          </a:lnTo>
                          <a:lnTo>
                            <a:pt x="557" y="277"/>
                          </a:lnTo>
                          <a:lnTo>
                            <a:pt x="540" y="267"/>
                          </a:lnTo>
                          <a:lnTo>
                            <a:pt x="524" y="255"/>
                          </a:lnTo>
                          <a:lnTo>
                            <a:pt x="511" y="241"/>
                          </a:lnTo>
                          <a:lnTo>
                            <a:pt x="500" y="224"/>
                          </a:lnTo>
                          <a:lnTo>
                            <a:pt x="491" y="202"/>
                          </a:lnTo>
                          <a:lnTo>
                            <a:pt x="486" y="179"/>
                          </a:lnTo>
                          <a:lnTo>
                            <a:pt x="484" y="150"/>
                          </a:lnTo>
                          <a:lnTo>
                            <a:pt x="485" y="137"/>
                          </a:lnTo>
                          <a:lnTo>
                            <a:pt x="486" y="125"/>
                          </a:lnTo>
                          <a:lnTo>
                            <a:pt x="430" y="125"/>
                          </a:lnTo>
                          <a:lnTo>
                            <a:pt x="432" y="137"/>
                          </a:lnTo>
                          <a:lnTo>
                            <a:pt x="432" y="150"/>
                          </a:lnTo>
                          <a:lnTo>
                            <a:pt x="430" y="179"/>
                          </a:lnTo>
                          <a:lnTo>
                            <a:pt x="425" y="202"/>
                          </a:lnTo>
                          <a:lnTo>
                            <a:pt x="416" y="224"/>
                          </a:lnTo>
                          <a:lnTo>
                            <a:pt x="405" y="241"/>
                          </a:lnTo>
                          <a:lnTo>
                            <a:pt x="392" y="255"/>
                          </a:lnTo>
                          <a:lnTo>
                            <a:pt x="377" y="267"/>
                          </a:lnTo>
                          <a:lnTo>
                            <a:pt x="360" y="277"/>
                          </a:lnTo>
                          <a:lnTo>
                            <a:pt x="342" y="284"/>
                          </a:lnTo>
                          <a:lnTo>
                            <a:pt x="323" y="290"/>
                          </a:lnTo>
                          <a:lnTo>
                            <a:pt x="304" y="294"/>
                          </a:lnTo>
                          <a:lnTo>
                            <a:pt x="285" y="296"/>
                          </a:lnTo>
                          <a:lnTo>
                            <a:pt x="266" y="298"/>
                          </a:lnTo>
                          <a:lnTo>
                            <a:pt x="248" y="299"/>
                          </a:lnTo>
                          <a:lnTo>
                            <a:pt x="231" y="299"/>
                          </a:lnTo>
                          <a:lnTo>
                            <a:pt x="216" y="299"/>
                          </a:lnTo>
                          <a:lnTo>
                            <a:pt x="201" y="299"/>
                          </a:lnTo>
                          <a:lnTo>
                            <a:pt x="185" y="299"/>
                          </a:lnTo>
                          <a:lnTo>
                            <a:pt x="167" y="298"/>
                          </a:lnTo>
                          <a:lnTo>
                            <a:pt x="148" y="296"/>
                          </a:lnTo>
                          <a:lnTo>
                            <a:pt x="129" y="294"/>
                          </a:lnTo>
                          <a:lnTo>
                            <a:pt x="110" y="290"/>
                          </a:lnTo>
                          <a:lnTo>
                            <a:pt x="91" y="284"/>
                          </a:lnTo>
                          <a:lnTo>
                            <a:pt x="73" y="277"/>
                          </a:lnTo>
                          <a:lnTo>
                            <a:pt x="57" y="267"/>
                          </a:lnTo>
                          <a:lnTo>
                            <a:pt x="41" y="255"/>
                          </a:lnTo>
                          <a:lnTo>
                            <a:pt x="27" y="240"/>
                          </a:lnTo>
                          <a:lnTo>
                            <a:pt x="16" y="223"/>
                          </a:lnTo>
                          <a:lnTo>
                            <a:pt x="7" y="202"/>
                          </a:lnTo>
                          <a:lnTo>
                            <a:pt x="2" y="178"/>
                          </a:lnTo>
                          <a:lnTo>
                            <a:pt x="0" y="150"/>
                          </a:lnTo>
                          <a:lnTo>
                            <a:pt x="2" y="122"/>
                          </a:lnTo>
                          <a:lnTo>
                            <a:pt x="7" y="98"/>
                          </a:lnTo>
                          <a:lnTo>
                            <a:pt x="16" y="77"/>
                          </a:lnTo>
                          <a:lnTo>
                            <a:pt x="27" y="59"/>
                          </a:lnTo>
                          <a:lnTo>
                            <a:pt x="41" y="45"/>
                          </a:lnTo>
                          <a:lnTo>
                            <a:pt x="57" y="33"/>
                          </a:lnTo>
                          <a:lnTo>
                            <a:pt x="73" y="23"/>
                          </a:lnTo>
                          <a:lnTo>
                            <a:pt x="91" y="16"/>
                          </a:lnTo>
                          <a:lnTo>
                            <a:pt x="110" y="10"/>
                          </a:lnTo>
                          <a:lnTo>
                            <a:pt x="129" y="6"/>
                          </a:lnTo>
                          <a:lnTo>
                            <a:pt x="148" y="3"/>
                          </a:lnTo>
                          <a:lnTo>
                            <a:pt x="167" y="1"/>
                          </a:lnTo>
                          <a:lnTo>
                            <a:pt x="185" y="0"/>
                          </a:lnTo>
                          <a:lnTo>
                            <a:pt x="201" y="0"/>
                          </a:lnTo>
                          <a:lnTo>
                            <a:pt x="216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26" name="Freeform 24">
                      <a:extLst>
                        <a:ext uri="{FF2B5EF4-FFF2-40B4-BE49-F238E27FC236}">
                          <a16:creationId xmlns:a16="http://schemas.microsoft.com/office/drawing/2014/main" id="{9B3DC9F2-D66B-4CD8-8376-7F0148EAF48F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597" y="4335"/>
                      <a:ext cx="217" cy="124"/>
                    </a:xfrm>
                    <a:custGeom>
                      <a:avLst/>
                      <a:gdLst>
                        <a:gd name="T0" fmla="*/ 1796 w 2393"/>
                        <a:gd name="T1" fmla="*/ 704 h 1360"/>
                        <a:gd name="T2" fmla="*/ 1761 w 2393"/>
                        <a:gd name="T3" fmla="*/ 720 h 1360"/>
                        <a:gd name="T4" fmla="*/ 1590 w 2393"/>
                        <a:gd name="T5" fmla="*/ 904 h 1360"/>
                        <a:gd name="T6" fmla="*/ 1882 w 2393"/>
                        <a:gd name="T7" fmla="*/ 733 h 1360"/>
                        <a:gd name="T8" fmla="*/ 1851 w 2393"/>
                        <a:gd name="T9" fmla="*/ 709 h 1360"/>
                        <a:gd name="T10" fmla="*/ 1814 w 2393"/>
                        <a:gd name="T11" fmla="*/ 702 h 1360"/>
                        <a:gd name="T12" fmla="*/ 1831 w 2393"/>
                        <a:gd name="T13" fmla="*/ 20 h 1360"/>
                        <a:gd name="T14" fmla="*/ 1950 w 2393"/>
                        <a:gd name="T15" fmla="*/ 61 h 1360"/>
                        <a:gd name="T16" fmla="*/ 2057 w 2393"/>
                        <a:gd name="T17" fmla="*/ 121 h 1360"/>
                        <a:gd name="T18" fmla="*/ 2154 w 2393"/>
                        <a:gd name="T19" fmla="*/ 196 h 1360"/>
                        <a:gd name="T20" fmla="*/ 2235 w 2393"/>
                        <a:gd name="T21" fmla="*/ 286 h 1360"/>
                        <a:gd name="T22" fmla="*/ 2301 w 2393"/>
                        <a:gd name="T23" fmla="*/ 388 h 1360"/>
                        <a:gd name="T24" fmla="*/ 2352 w 2393"/>
                        <a:gd name="T25" fmla="*/ 501 h 1360"/>
                        <a:gd name="T26" fmla="*/ 2382 w 2393"/>
                        <a:gd name="T27" fmla="*/ 622 h 1360"/>
                        <a:gd name="T28" fmla="*/ 2393 w 2393"/>
                        <a:gd name="T29" fmla="*/ 748 h 1360"/>
                        <a:gd name="T30" fmla="*/ 2390 w 2393"/>
                        <a:gd name="T31" fmla="*/ 1230 h 1360"/>
                        <a:gd name="T32" fmla="*/ 2370 w 2393"/>
                        <a:gd name="T33" fmla="*/ 1282 h 1360"/>
                        <a:gd name="T34" fmla="*/ 2335 w 2393"/>
                        <a:gd name="T35" fmla="*/ 1324 h 1360"/>
                        <a:gd name="T36" fmla="*/ 2286 w 2393"/>
                        <a:gd name="T37" fmla="*/ 1351 h 1360"/>
                        <a:gd name="T38" fmla="*/ 2230 w 2393"/>
                        <a:gd name="T39" fmla="*/ 1360 h 1360"/>
                        <a:gd name="T40" fmla="*/ 129 w 2393"/>
                        <a:gd name="T41" fmla="*/ 1358 h 1360"/>
                        <a:gd name="T42" fmla="*/ 77 w 2393"/>
                        <a:gd name="T43" fmla="*/ 1339 h 1360"/>
                        <a:gd name="T44" fmla="*/ 36 w 2393"/>
                        <a:gd name="T45" fmla="*/ 1304 h 1360"/>
                        <a:gd name="T46" fmla="*/ 10 w 2393"/>
                        <a:gd name="T47" fmla="*/ 1256 h 1360"/>
                        <a:gd name="T48" fmla="*/ 0 w 2393"/>
                        <a:gd name="T49" fmla="*/ 1200 h 1360"/>
                        <a:gd name="T50" fmla="*/ 3 w 2393"/>
                        <a:gd name="T51" fmla="*/ 684 h 1360"/>
                        <a:gd name="T52" fmla="*/ 23 w 2393"/>
                        <a:gd name="T53" fmla="*/ 561 h 1360"/>
                        <a:gd name="T54" fmla="*/ 63 w 2393"/>
                        <a:gd name="T55" fmla="*/ 443 h 1360"/>
                        <a:gd name="T56" fmla="*/ 122 w 2393"/>
                        <a:gd name="T57" fmla="*/ 336 h 1360"/>
                        <a:gd name="T58" fmla="*/ 195 w 2393"/>
                        <a:gd name="T59" fmla="*/ 240 h 1360"/>
                        <a:gd name="T60" fmla="*/ 283 w 2393"/>
                        <a:gd name="T61" fmla="*/ 157 h 1360"/>
                        <a:gd name="T62" fmla="*/ 385 w 2393"/>
                        <a:gd name="T63" fmla="*/ 89 h 1360"/>
                        <a:gd name="T64" fmla="*/ 498 w 2393"/>
                        <a:gd name="T65" fmla="*/ 38 h 1360"/>
                        <a:gd name="T66" fmla="*/ 640 w 2393"/>
                        <a:gd name="T67" fmla="*/ 0 h 1360"/>
                        <a:gd name="T68" fmla="*/ 1748 w 2393"/>
                        <a:gd name="T69" fmla="*/ 0 h 13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</a:cxnLst>
                      <a:rect l="0" t="0" r="r" b="b"/>
                      <a:pathLst>
                        <a:path w="2393" h="1360">
                          <a:moveTo>
                            <a:pt x="1814" y="702"/>
                          </a:moveTo>
                          <a:lnTo>
                            <a:pt x="1796" y="704"/>
                          </a:lnTo>
                          <a:lnTo>
                            <a:pt x="1778" y="709"/>
                          </a:lnTo>
                          <a:lnTo>
                            <a:pt x="1761" y="720"/>
                          </a:lnTo>
                          <a:lnTo>
                            <a:pt x="1746" y="733"/>
                          </a:lnTo>
                          <a:lnTo>
                            <a:pt x="1590" y="904"/>
                          </a:lnTo>
                          <a:lnTo>
                            <a:pt x="2038" y="904"/>
                          </a:lnTo>
                          <a:lnTo>
                            <a:pt x="1882" y="733"/>
                          </a:lnTo>
                          <a:lnTo>
                            <a:pt x="1867" y="719"/>
                          </a:lnTo>
                          <a:lnTo>
                            <a:pt x="1851" y="709"/>
                          </a:lnTo>
                          <a:lnTo>
                            <a:pt x="1833" y="703"/>
                          </a:lnTo>
                          <a:lnTo>
                            <a:pt x="1814" y="702"/>
                          </a:lnTo>
                          <a:close/>
                          <a:moveTo>
                            <a:pt x="1748" y="0"/>
                          </a:moveTo>
                          <a:lnTo>
                            <a:pt x="1831" y="20"/>
                          </a:lnTo>
                          <a:lnTo>
                            <a:pt x="1892" y="38"/>
                          </a:lnTo>
                          <a:lnTo>
                            <a:pt x="1950" y="61"/>
                          </a:lnTo>
                          <a:lnTo>
                            <a:pt x="2005" y="88"/>
                          </a:lnTo>
                          <a:lnTo>
                            <a:pt x="2057" y="121"/>
                          </a:lnTo>
                          <a:lnTo>
                            <a:pt x="2107" y="157"/>
                          </a:lnTo>
                          <a:lnTo>
                            <a:pt x="2154" y="196"/>
                          </a:lnTo>
                          <a:lnTo>
                            <a:pt x="2196" y="239"/>
                          </a:lnTo>
                          <a:lnTo>
                            <a:pt x="2235" y="286"/>
                          </a:lnTo>
                          <a:lnTo>
                            <a:pt x="2270" y="336"/>
                          </a:lnTo>
                          <a:lnTo>
                            <a:pt x="2301" y="388"/>
                          </a:lnTo>
                          <a:lnTo>
                            <a:pt x="2328" y="443"/>
                          </a:lnTo>
                          <a:lnTo>
                            <a:pt x="2352" y="501"/>
                          </a:lnTo>
                          <a:lnTo>
                            <a:pt x="2369" y="561"/>
                          </a:lnTo>
                          <a:lnTo>
                            <a:pt x="2382" y="622"/>
                          </a:lnTo>
                          <a:lnTo>
                            <a:pt x="2390" y="684"/>
                          </a:lnTo>
                          <a:lnTo>
                            <a:pt x="2393" y="748"/>
                          </a:lnTo>
                          <a:lnTo>
                            <a:pt x="2393" y="1200"/>
                          </a:lnTo>
                          <a:lnTo>
                            <a:pt x="2390" y="1230"/>
                          </a:lnTo>
                          <a:lnTo>
                            <a:pt x="2383" y="1256"/>
                          </a:lnTo>
                          <a:lnTo>
                            <a:pt x="2370" y="1282"/>
                          </a:lnTo>
                          <a:lnTo>
                            <a:pt x="2354" y="1304"/>
                          </a:lnTo>
                          <a:lnTo>
                            <a:pt x="2335" y="1324"/>
                          </a:lnTo>
                          <a:lnTo>
                            <a:pt x="2311" y="1339"/>
                          </a:lnTo>
                          <a:lnTo>
                            <a:pt x="2286" y="1351"/>
                          </a:lnTo>
                          <a:lnTo>
                            <a:pt x="2259" y="1358"/>
                          </a:lnTo>
                          <a:lnTo>
                            <a:pt x="2230" y="1360"/>
                          </a:lnTo>
                          <a:lnTo>
                            <a:pt x="157" y="1360"/>
                          </a:lnTo>
                          <a:lnTo>
                            <a:pt x="129" y="1358"/>
                          </a:lnTo>
                          <a:lnTo>
                            <a:pt x="101" y="1351"/>
                          </a:lnTo>
                          <a:lnTo>
                            <a:pt x="77" y="1339"/>
                          </a:lnTo>
                          <a:lnTo>
                            <a:pt x="55" y="1324"/>
                          </a:lnTo>
                          <a:lnTo>
                            <a:pt x="36" y="1304"/>
                          </a:lnTo>
                          <a:lnTo>
                            <a:pt x="21" y="1282"/>
                          </a:lnTo>
                          <a:lnTo>
                            <a:pt x="10" y="1256"/>
                          </a:lnTo>
                          <a:lnTo>
                            <a:pt x="3" y="1230"/>
                          </a:lnTo>
                          <a:lnTo>
                            <a:pt x="0" y="1200"/>
                          </a:lnTo>
                          <a:lnTo>
                            <a:pt x="0" y="748"/>
                          </a:lnTo>
                          <a:lnTo>
                            <a:pt x="3" y="684"/>
                          </a:lnTo>
                          <a:lnTo>
                            <a:pt x="11" y="622"/>
                          </a:lnTo>
                          <a:lnTo>
                            <a:pt x="23" y="561"/>
                          </a:lnTo>
                          <a:lnTo>
                            <a:pt x="41" y="501"/>
                          </a:lnTo>
                          <a:lnTo>
                            <a:pt x="63" y="443"/>
                          </a:lnTo>
                          <a:lnTo>
                            <a:pt x="90" y="389"/>
                          </a:lnTo>
                          <a:lnTo>
                            <a:pt x="122" y="336"/>
                          </a:lnTo>
                          <a:lnTo>
                            <a:pt x="156" y="286"/>
                          </a:lnTo>
                          <a:lnTo>
                            <a:pt x="195" y="240"/>
                          </a:lnTo>
                          <a:lnTo>
                            <a:pt x="237" y="196"/>
                          </a:lnTo>
                          <a:lnTo>
                            <a:pt x="283" y="157"/>
                          </a:lnTo>
                          <a:lnTo>
                            <a:pt x="332" y="121"/>
                          </a:lnTo>
                          <a:lnTo>
                            <a:pt x="385" y="89"/>
                          </a:lnTo>
                          <a:lnTo>
                            <a:pt x="440" y="62"/>
                          </a:lnTo>
                          <a:lnTo>
                            <a:pt x="498" y="38"/>
                          </a:lnTo>
                          <a:lnTo>
                            <a:pt x="559" y="20"/>
                          </a:lnTo>
                          <a:lnTo>
                            <a:pt x="640" y="0"/>
                          </a:lnTo>
                          <a:lnTo>
                            <a:pt x="1193" y="1280"/>
                          </a:lnTo>
                          <a:lnTo>
                            <a:pt x="1748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29" name="Freeform 25">
                      <a:extLst>
                        <a:ext uri="{FF2B5EF4-FFF2-40B4-BE49-F238E27FC236}">
                          <a16:creationId xmlns:a16="http://schemas.microsoft.com/office/drawing/2014/main" id="{63F339FE-12D3-4FF3-9BFB-53519382FF1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89" y="4347"/>
                      <a:ext cx="34" cy="83"/>
                    </a:xfrm>
                    <a:custGeom>
                      <a:avLst/>
                      <a:gdLst>
                        <a:gd name="T0" fmla="*/ 135 w 373"/>
                        <a:gd name="T1" fmla="*/ 0 h 915"/>
                        <a:gd name="T2" fmla="*/ 237 w 373"/>
                        <a:gd name="T3" fmla="*/ 0 h 915"/>
                        <a:gd name="T4" fmla="*/ 258 w 373"/>
                        <a:gd name="T5" fmla="*/ 2 h 915"/>
                        <a:gd name="T6" fmla="*/ 278 w 373"/>
                        <a:gd name="T7" fmla="*/ 9 h 915"/>
                        <a:gd name="T8" fmla="*/ 295 w 373"/>
                        <a:gd name="T9" fmla="*/ 21 h 915"/>
                        <a:gd name="T10" fmla="*/ 310 w 373"/>
                        <a:gd name="T11" fmla="*/ 36 h 915"/>
                        <a:gd name="T12" fmla="*/ 321 w 373"/>
                        <a:gd name="T13" fmla="*/ 53 h 915"/>
                        <a:gd name="T14" fmla="*/ 328 w 373"/>
                        <a:gd name="T15" fmla="*/ 74 h 915"/>
                        <a:gd name="T16" fmla="*/ 366 w 373"/>
                        <a:gd name="T17" fmla="*/ 234 h 915"/>
                        <a:gd name="T18" fmla="*/ 368 w 373"/>
                        <a:gd name="T19" fmla="*/ 257 h 915"/>
                        <a:gd name="T20" fmla="*/ 365 w 373"/>
                        <a:gd name="T21" fmla="*/ 281 h 915"/>
                        <a:gd name="T22" fmla="*/ 357 w 373"/>
                        <a:gd name="T23" fmla="*/ 301 h 915"/>
                        <a:gd name="T24" fmla="*/ 345 w 373"/>
                        <a:gd name="T25" fmla="*/ 319 h 915"/>
                        <a:gd name="T26" fmla="*/ 329 w 373"/>
                        <a:gd name="T27" fmla="*/ 334 h 915"/>
                        <a:gd name="T28" fmla="*/ 309 w 373"/>
                        <a:gd name="T29" fmla="*/ 345 h 915"/>
                        <a:gd name="T30" fmla="*/ 287 w 373"/>
                        <a:gd name="T31" fmla="*/ 351 h 915"/>
                        <a:gd name="T32" fmla="*/ 373 w 373"/>
                        <a:gd name="T33" fmla="*/ 438 h 915"/>
                        <a:gd name="T34" fmla="*/ 187 w 373"/>
                        <a:gd name="T35" fmla="*/ 915 h 915"/>
                        <a:gd name="T36" fmla="*/ 0 w 373"/>
                        <a:gd name="T37" fmla="*/ 438 h 915"/>
                        <a:gd name="T38" fmla="*/ 85 w 373"/>
                        <a:gd name="T39" fmla="*/ 351 h 915"/>
                        <a:gd name="T40" fmla="*/ 63 w 373"/>
                        <a:gd name="T41" fmla="*/ 345 h 915"/>
                        <a:gd name="T42" fmla="*/ 44 w 373"/>
                        <a:gd name="T43" fmla="*/ 334 h 915"/>
                        <a:gd name="T44" fmla="*/ 27 w 373"/>
                        <a:gd name="T45" fmla="*/ 319 h 915"/>
                        <a:gd name="T46" fmla="*/ 15 w 373"/>
                        <a:gd name="T47" fmla="*/ 301 h 915"/>
                        <a:gd name="T48" fmla="*/ 7 w 373"/>
                        <a:gd name="T49" fmla="*/ 281 h 915"/>
                        <a:gd name="T50" fmla="*/ 4 w 373"/>
                        <a:gd name="T51" fmla="*/ 257 h 915"/>
                        <a:gd name="T52" fmla="*/ 6 w 373"/>
                        <a:gd name="T53" fmla="*/ 234 h 915"/>
                        <a:gd name="T54" fmla="*/ 44 w 373"/>
                        <a:gd name="T55" fmla="*/ 74 h 915"/>
                        <a:gd name="T56" fmla="*/ 52 w 373"/>
                        <a:gd name="T57" fmla="*/ 53 h 915"/>
                        <a:gd name="T58" fmla="*/ 63 w 373"/>
                        <a:gd name="T59" fmla="*/ 36 h 915"/>
                        <a:gd name="T60" fmla="*/ 77 w 373"/>
                        <a:gd name="T61" fmla="*/ 21 h 915"/>
                        <a:gd name="T62" fmla="*/ 95 w 373"/>
                        <a:gd name="T63" fmla="*/ 9 h 915"/>
                        <a:gd name="T64" fmla="*/ 114 w 373"/>
                        <a:gd name="T65" fmla="*/ 2 h 915"/>
                        <a:gd name="T66" fmla="*/ 135 w 373"/>
                        <a:gd name="T67" fmla="*/ 0 h 9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373" h="915">
                          <a:moveTo>
                            <a:pt x="135" y="0"/>
                          </a:moveTo>
                          <a:lnTo>
                            <a:pt x="237" y="0"/>
                          </a:lnTo>
                          <a:lnTo>
                            <a:pt x="258" y="2"/>
                          </a:lnTo>
                          <a:lnTo>
                            <a:pt x="278" y="9"/>
                          </a:lnTo>
                          <a:lnTo>
                            <a:pt x="295" y="21"/>
                          </a:lnTo>
                          <a:lnTo>
                            <a:pt x="310" y="36"/>
                          </a:lnTo>
                          <a:lnTo>
                            <a:pt x="321" y="53"/>
                          </a:lnTo>
                          <a:lnTo>
                            <a:pt x="328" y="74"/>
                          </a:lnTo>
                          <a:lnTo>
                            <a:pt x="366" y="234"/>
                          </a:lnTo>
                          <a:lnTo>
                            <a:pt x="368" y="257"/>
                          </a:lnTo>
                          <a:lnTo>
                            <a:pt x="365" y="281"/>
                          </a:lnTo>
                          <a:lnTo>
                            <a:pt x="357" y="301"/>
                          </a:lnTo>
                          <a:lnTo>
                            <a:pt x="345" y="319"/>
                          </a:lnTo>
                          <a:lnTo>
                            <a:pt x="329" y="334"/>
                          </a:lnTo>
                          <a:lnTo>
                            <a:pt x="309" y="345"/>
                          </a:lnTo>
                          <a:lnTo>
                            <a:pt x="287" y="351"/>
                          </a:lnTo>
                          <a:lnTo>
                            <a:pt x="373" y="438"/>
                          </a:lnTo>
                          <a:lnTo>
                            <a:pt x="187" y="915"/>
                          </a:lnTo>
                          <a:lnTo>
                            <a:pt x="0" y="438"/>
                          </a:lnTo>
                          <a:lnTo>
                            <a:pt x="85" y="351"/>
                          </a:lnTo>
                          <a:lnTo>
                            <a:pt x="63" y="345"/>
                          </a:lnTo>
                          <a:lnTo>
                            <a:pt x="44" y="334"/>
                          </a:lnTo>
                          <a:lnTo>
                            <a:pt x="27" y="319"/>
                          </a:lnTo>
                          <a:lnTo>
                            <a:pt x="15" y="301"/>
                          </a:lnTo>
                          <a:lnTo>
                            <a:pt x="7" y="281"/>
                          </a:lnTo>
                          <a:lnTo>
                            <a:pt x="4" y="257"/>
                          </a:lnTo>
                          <a:lnTo>
                            <a:pt x="6" y="234"/>
                          </a:lnTo>
                          <a:lnTo>
                            <a:pt x="44" y="74"/>
                          </a:lnTo>
                          <a:lnTo>
                            <a:pt x="52" y="53"/>
                          </a:lnTo>
                          <a:lnTo>
                            <a:pt x="63" y="36"/>
                          </a:lnTo>
                          <a:lnTo>
                            <a:pt x="77" y="21"/>
                          </a:lnTo>
                          <a:lnTo>
                            <a:pt x="95" y="9"/>
                          </a:lnTo>
                          <a:lnTo>
                            <a:pt x="114" y="2"/>
                          </a:lnTo>
                          <a:lnTo>
                            <a:pt x="135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1600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1E80DBD2-8EA4-2E42-BEF0-B6DB89CBE01B}"/>
                  </a:ext>
                </a:extLst>
              </p:cNvPr>
              <p:cNvSpPr/>
              <p:nvPr/>
            </p:nvSpPr>
            <p:spPr>
              <a:xfrm>
                <a:off x="4525757" y="5534644"/>
                <a:ext cx="776175" cy="409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500" b="1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임 영 규</a:t>
                </a:r>
                <a:endParaRPr lang="en-US" altLang="ko-KR" sz="1500" b="1">
                  <a:solidFill>
                    <a:prstClr val="white">
                      <a:lumMod val="50000"/>
                    </a:prstClr>
                  </a:solidFill>
                  <a:latin typeface="NEXON Lv2 Gothic" pitchFamily="2" charset="-127"/>
                  <a:ea typeface="NEXON Lv2 Gothic" pitchFamily="2" charset="-127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36202E98-6108-0843-9D62-B2F2FD8A9A1E}"/>
                  </a:ext>
                </a:extLst>
              </p:cNvPr>
              <p:cNvSpPr/>
              <p:nvPr/>
            </p:nvSpPr>
            <p:spPr>
              <a:xfrm>
                <a:off x="6904280" y="5544737"/>
                <a:ext cx="2951449" cy="409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2015150030</a:t>
                </a:r>
                <a:r>
                  <a:rPr lang="ko-KR" altLang="en-US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 </a:t>
                </a:r>
                <a:r>
                  <a:rPr lang="en-US" altLang="ko-KR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(</a:t>
                </a:r>
                <a:r>
                  <a:rPr lang="ko-KR" altLang="en-US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박정민 지도 교수님</a:t>
                </a:r>
                <a:r>
                  <a:rPr lang="en-US" altLang="ko-KR" sz="1500">
                    <a:solidFill>
                      <a:prstClr val="white">
                        <a:lumMod val="50000"/>
                      </a:prstClr>
                    </a:solidFill>
                    <a:latin typeface="NEXON Lv2 Gothic" pitchFamily="2" charset="-127"/>
                    <a:ea typeface="NEXON Lv2 Gothic" pitchFamily="2" charset="-127"/>
                  </a:rPr>
                  <a:t>)</a:t>
                </a:r>
              </a:p>
            </p:txBody>
          </p:sp>
        </p:grpSp>
      </p:grpSp>
      <p:sp>
        <p:nvSpPr>
          <p:cNvPr id="110" name="슬라이드 번호 개체 틀 109">
            <a:extLst>
              <a:ext uri="{FF2B5EF4-FFF2-40B4-BE49-F238E27FC236}">
                <a16:creationId xmlns:a16="http://schemas.microsoft.com/office/drawing/2014/main" id="{2D8B0AF5-F71A-4F96-A042-1305FA9F5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275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E73F3D61-634E-4E2B-AA9A-F44C490528A9}"/>
              </a:ext>
            </a:extLst>
          </p:cNvPr>
          <p:cNvSpPr/>
          <p:nvPr/>
        </p:nvSpPr>
        <p:spPr>
          <a:xfrm>
            <a:off x="4132762" y="4219574"/>
            <a:ext cx="3066625" cy="61061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>
                <a:ea typeface="맑은 고딕"/>
              </a:rPr>
              <a:t>오선지에 코드 표시</a:t>
            </a:r>
            <a:endParaRPr lang="ko-KR"/>
          </a:p>
          <a:p>
            <a:pPr algn="ctr">
              <a:lnSpc>
                <a:spcPct val="150000"/>
              </a:lnSpc>
            </a:pPr>
            <a:r>
              <a:rPr lang="ko-KR" altLang="en-US" sz="1200" b="1">
                <a:ea typeface="맑은 고딕"/>
              </a:rPr>
              <a:t>호환 코드 리스트 제공</a:t>
            </a:r>
            <a:endParaRPr lang="ko-KR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C371A46-3EDF-AB4E-ABB1-6E8B554EB7B7}"/>
              </a:ext>
            </a:extLst>
          </p:cNvPr>
          <p:cNvGrpSpPr/>
          <p:nvPr/>
        </p:nvGrpSpPr>
        <p:grpSpPr>
          <a:xfrm>
            <a:off x="804921" y="1080901"/>
            <a:ext cx="2247117" cy="1895661"/>
            <a:chOff x="745939" y="1120448"/>
            <a:chExt cx="2247117" cy="1895661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B7FCE1D-2BCD-4683-8A58-ADA0257FAC8E}"/>
                </a:ext>
              </a:extLst>
            </p:cNvPr>
            <p:cNvSpPr/>
            <p:nvPr/>
          </p:nvSpPr>
          <p:spPr>
            <a:xfrm>
              <a:off x="745939" y="2039623"/>
              <a:ext cx="2247117" cy="97648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err="1">
                  <a:latin typeface="NEXON Lv2 Gothic" pitchFamily="2" charset="-127"/>
                  <a:ea typeface="NEXON Lv2 Gothic" pitchFamily="2" charset="-127"/>
                </a:rPr>
                <a:t>Piano</a:t>
              </a:r>
              <a:r>
                <a:rPr lang="ko-KR" altLang="en-US" sz="2000" b="1">
                  <a:latin typeface="NEXON Lv2 Gothic" pitchFamily="2" charset="-127"/>
                  <a:ea typeface="NEXON Lv2 Gothic" pitchFamily="2" charset="-127"/>
                </a:rPr>
                <a:t> </a:t>
              </a:r>
              <a:r>
                <a:rPr lang="ko-KR" altLang="en-US" sz="2000" b="1" err="1">
                  <a:latin typeface="NEXON Lv2 Gothic" pitchFamily="2" charset="-127"/>
                  <a:ea typeface="NEXON Lv2 Gothic" pitchFamily="2" charset="-127"/>
                </a:rPr>
                <a:t>Companion</a:t>
              </a:r>
              <a:endParaRPr lang="ko-KR" sz="2000" b="1">
                <a:latin typeface="NEXON Lv2 Gothic" pitchFamily="2" charset="-127"/>
                <a:ea typeface="NEXON Lv2 Gothic" pitchFamily="2" charset="-127"/>
              </a:endParaRPr>
            </a:p>
          </p:txBody>
        </p:sp>
        <p:pic>
          <p:nvPicPr>
            <p:cNvPr id="80" name="그림 80" descr="그리기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331A529F-DD5E-4021-A4BF-53761CD11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7661" y="1120448"/>
              <a:ext cx="983674" cy="1021774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DE7B5240-501D-7445-A4F9-21182392B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649" y="1104715"/>
            <a:ext cx="3700738" cy="4934317"/>
          </a:xfrm>
          <a:prstGeom prst="rect">
            <a:avLst/>
          </a:prstGeom>
        </p:spPr>
      </p:pic>
      <p:pic>
        <p:nvPicPr>
          <p:cNvPr id="13" name="그림 12" descr="검은색, 컴퓨터, 앉아있는, 테이블이(가) 표시된 사진&#10;&#10;자동 생성된 설명">
            <a:extLst>
              <a:ext uri="{FF2B5EF4-FFF2-40B4-BE49-F238E27FC236}">
                <a16:creationId xmlns:a16="http://schemas.microsoft.com/office/drawing/2014/main" id="{C33CC3D2-474A-C248-A19D-715669B233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207" y="1104714"/>
            <a:ext cx="3700738" cy="4934317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4AFB59EC-E4E5-744A-A9AD-5D0B1B59F3AB}"/>
              </a:ext>
            </a:extLst>
          </p:cNvPr>
          <p:cNvSpPr/>
          <p:nvPr/>
        </p:nvSpPr>
        <p:spPr>
          <a:xfrm>
            <a:off x="3815705" y="6125098"/>
            <a:ext cx="3066625" cy="49449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스케일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(scale)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 악보 제공 </a:t>
            </a:r>
            <a:endParaRPr lang="en-US" altLang="ko-KR" sz="200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4A1A0E9-AEB8-7445-AE42-C1DCA9691031}"/>
              </a:ext>
            </a:extLst>
          </p:cNvPr>
          <p:cNvSpPr/>
          <p:nvPr/>
        </p:nvSpPr>
        <p:spPr>
          <a:xfrm>
            <a:off x="8071263" y="6125098"/>
            <a:ext cx="3066625" cy="49449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코드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(chord)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 안내 제공 </a:t>
            </a:r>
            <a:endParaRPr lang="en-US" altLang="ko-KR" sz="200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6DC399D-747D-4836-973E-56BFE4C67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CBA07B76-A6E3-EA4F-9D2A-F5C7E6319C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44614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BCE1EA9E-32D7-9B4A-B7D4-F84A2D611571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C905F45-B787-AF41-AD27-EDA4ED5AB506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solidFill>
            <a:srgbClr val="FFC0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AA9956C-0823-374E-B1F1-66CD2E04624C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98D6547-3AFF-464D-8D55-B30FC5DE419E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9DF1F44-B4C8-5B49-BC3D-09C35C680800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1A39105-D09A-184F-8E6D-5AF9F223B9F2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72AF172-FCA4-9147-AB5D-9D85A1F28B4D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4CA1545-BFBA-204B-8D79-D1AB200F9DFF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7894376-34D4-3941-BC8D-B129C7B18697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5D1E892-8AE9-B847-A38F-616C5B22CC28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A978668-87B4-AE4D-982D-304CC884BFFB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관련 연구 및 사례 (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3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/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5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86897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>
            <a:extLst>
              <a:ext uri="{FF2B5EF4-FFF2-40B4-BE49-F238E27FC236}">
                <a16:creationId xmlns:a16="http://schemas.microsoft.com/office/drawing/2014/main" id="{737B5C2A-2EDC-4636-AE7F-3102027D7F1F}"/>
              </a:ext>
            </a:extLst>
          </p:cNvPr>
          <p:cNvSpPr/>
          <p:nvPr/>
        </p:nvSpPr>
        <p:spPr>
          <a:xfrm>
            <a:off x="8900241" y="3429000"/>
            <a:ext cx="2664843" cy="9764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다양한 코드 악보 제공 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(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유료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)</a:t>
            </a:r>
            <a:endParaRPr lang="ko-KR" sz="2000">
              <a:latin typeface="NEXON Lv2 Gothic" pitchFamily="2" charset="-127"/>
              <a:ea typeface="NEXON Lv2 Gothic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51427D9-A380-AF46-BC92-79B150439BC6}"/>
              </a:ext>
            </a:extLst>
          </p:cNvPr>
          <p:cNvGrpSpPr/>
          <p:nvPr/>
        </p:nvGrpSpPr>
        <p:grpSpPr>
          <a:xfrm>
            <a:off x="1159102" y="1229225"/>
            <a:ext cx="1695450" cy="1218450"/>
            <a:chOff x="1145960" y="3993673"/>
            <a:chExt cx="1695450" cy="121845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FEC52E6-E0E1-427E-87A8-FEE2AAF979A8}"/>
                </a:ext>
              </a:extLst>
            </p:cNvPr>
            <p:cNvSpPr/>
            <p:nvPr/>
          </p:nvSpPr>
          <p:spPr>
            <a:xfrm>
              <a:off x="1447382" y="4697302"/>
              <a:ext cx="1285986" cy="51482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>
                  <a:latin typeface="NEXON Lv2 Gothic" pitchFamily="2" charset="-127"/>
                  <a:ea typeface="NEXON Lv2 Gothic" pitchFamily="2" charset="-127"/>
                </a:rPr>
                <a:t>악보 바다</a:t>
              </a:r>
            </a:p>
          </p:txBody>
        </p:sp>
        <p:pic>
          <p:nvPicPr>
            <p:cNvPr id="84" name="그림 84">
              <a:extLst>
                <a:ext uri="{FF2B5EF4-FFF2-40B4-BE49-F238E27FC236}">
                  <a16:creationId xmlns:a16="http://schemas.microsoft.com/office/drawing/2014/main" id="{4707ED7F-3E6C-4D1F-B204-C293140B0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5960" y="3993673"/>
              <a:ext cx="1695450" cy="771525"/>
            </a:xfrm>
            <a:prstGeom prst="rect">
              <a:avLst/>
            </a:prstGeom>
          </p:spPr>
        </p:pic>
      </p:grpSp>
      <p:pic>
        <p:nvPicPr>
          <p:cNvPr id="9" name="그림 8" descr="스크린샷, 모니터이(가) 표시된 사진&#10;&#10;자동 생성된 설명">
            <a:extLst>
              <a:ext uri="{FF2B5EF4-FFF2-40B4-BE49-F238E27FC236}">
                <a16:creationId xmlns:a16="http://schemas.microsoft.com/office/drawing/2014/main" id="{095F58E7-0BDE-0341-90D6-A7A58C1530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209" y="966787"/>
            <a:ext cx="5579034" cy="3284044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0E0B9B5F-4700-B442-939D-5612ED49D7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758" y="4502342"/>
            <a:ext cx="5495870" cy="1968116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C69B5E-D704-6347-9102-3172B892FA28}"/>
              </a:ext>
            </a:extLst>
          </p:cNvPr>
          <p:cNvSpPr/>
          <p:nvPr/>
        </p:nvSpPr>
        <p:spPr>
          <a:xfrm>
            <a:off x="8900240" y="5562426"/>
            <a:ext cx="2664843" cy="9764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조옮김 제공 </a:t>
            </a:r>
            <a:endParaRPr lang="en-US" altLang="ko-KR" sz="2000">
              <a:latin typeface="NEXON Lv2 Gothic" pitchFamily="2" charset="-127"/>
              <a:ea typeface="NEXON Lv2 Gothic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(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유료 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: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5,500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원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)</a:t>
            </a:r>
            <a:endParaRPr lang="ko-KR" sz="200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D2A797-1436-420E-9DEF-827932FF5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379A532-D415-944D-A9EF-B6EFCAA8EE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44614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3" name="타원 22">
            <a:extLst>
              <a:ext uri="{FF2B5EF4-FFF2-40B4-BE49-F238E27FC236}">
                <a16:creationId xmlns:a16="http://schemas.microsoft.com/office/drawing/2014/main" id="{D35EA32E-4E4F-014A-ADB8-22CA4182680F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089FE35-E6C2-A040-9CFF-AE89FDD1E129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solidFill>
            <a:srgbClr val="FFC0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70E2FE7-89A1-5D4C-960F-5DE699F06ED7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132F387-6317-414C-AA53-5E93471F3FD4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4C90CED-8F62-B44B-9406-FCC83E61591A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F24E694-2B92-D74D-AF01-FFE7BD4AD78F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7DB6423-39E8-AE45-AD26-735A93033E37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7E250C2-6FA1-CA40-AB84-06AE6DA272CC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A9B5750-F70D-8147-87FF-376848014E15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3E87427-8A40-7340-8274-8AC1DF7915BB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88BF8F3-9F90-A54F-AB38-83E48953E08D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관련 연구 및 사례 (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4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/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5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28158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9D41D81E-E48F-4A16-89FD-C1CE0FD7C5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362758"/>
              </p:ext>
            </p:extLst>
          </p:nvPr>
        </p:nvGraphicFramePr>
        <p:xfrm>
          <a:off x="997527" y="966787"/>
          <a:ext cx="10892610" cy="4538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9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05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0567">
                  <a:extLst>
                    <a:ext uri="{9D8B030D-6E8A-4147-A177-3AD203B41FA5}">
                      <a16:colId xmlns:a16="http://schemas.microsoft.com/office/drawing/2014/main" val="931510084"/>
                    </a:ext>
                  </a:extLst>
                </a:gridCol>
                <a:gridCol w="19005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00567">
                  <a:extLst>
                    <a:ext uri="{9D8B030D-6E8A-4147-A177-3AD203B41FA5}">
                      <a16:colId xmlns:a16="http://schemas.microsoft.com/office/drawing/2014/main" val="527895305"/>
                    </a:ext>
                  </a:extLst>
                </a:gridCol>
                <a:gridCol w="1900567">
                  <a:extLst>
                    <a:ext uri="{9D8B030D-6E8A-4147-A177-3AD203B41FA5}">
                      <a16:colId xmlns:a16="http://schemas.microsoft.com/office/drawing/2014/main" val="1457550791"/>
                    </a:ext>
                  </a:extLst>
                </a:gridCol>
              </a:tblGrid>
              <a:tr h="620748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1800" b="1" i="0" err="1">
                          <a:latin typeface="NEXON Lv2 Gothic" pitchFamily="2" charset="-127"/>
                          <a:ea typeface="NEXON Lv2 Gothic"/>
                        </a:rPr>
                        <a:t>forScore</a:t>
                      </a:r>
                      <a:endParaRPr kumimoji="0" lang="ko-KR" sz="1800" b="1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1800" b="1" i="0">
                          <a:latin typeface="NEXON Lv2 Gothic" pitchFamily="2" charset="-127"/>
                          <a:ea typeface="NEXON Lv2 Gothic"/>
                        </a:rPr>
                        <a:t>Muscore</a:t>
                      </a:r>
                      <a:endParaRPr kumimoji="0" lang="ko-KR" sz="1800" b="1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800" b="1" i="0">
                          <a:latin typeface="NEXON Lv2 Gothic" pitchFamily="2" charset="-127"/>
                          <a:ea typeface="NEXON Lv2 Gothic"/>
                        </a:rPr>
                        <a:t>Piano </a:t>
                      </a:r>
                      <a:endParaRPr lang="en-US" altLang="ko-KR" sz="1800" b="1" i="0">
                        <a:latin typeface="NEXON Lv2 Gothic" pitchFamily="2" charset="-127"/>
                        <a:ea typeface="NEXON Lv2 Gothic"/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800" b="1" i="0" u="none" strike="noStrike" noProof="0">
                          <a:latin typeface="NEXON Lv2 Gothic" pitchFamily="2" charset="-127"/>
                          <a:ea typeface="NEXON Lv2 Gothic"/>
                        </a:rPr>
                        <a:t>Companio</a:t>
                      </a:r>
                      <a:r>
                        <a:rPr lang="en-US" altLang="ko-KR" sz="1800" b="1" i="0" u="none" strike="noStrike" noProof="0">
                          <a:latin typeface="NEXON Lv2 Gothic" pitchFamily="2" charset="-127"/>
                          <a:ea typeface="NEXON Lv2 Gothic"/>
                        </a:rPr>
                        <a:t>n</a:t>
                      </a:r>
                      <a:endParaRPr kumimoji="0" lang="ko-KR" sz="1800" b="1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tabLst/>
                        <a:defRPr/>
                      </a:pPr>
                      <a:r>
                        <a:rPr lang="ko-KR" sz="1800" b="1" i="0">
                          <a:latin typeface="NEXON Lv2 Gothic" pitchFamily="2" charset="-127"/>
                          <a:ea typeface="NEXON Lv2 Gothic"/>
                        </a:rPr>
                        <a:t>악보</a:t>
                      </a:r>
                      <a:r>
                        <a:rPr lang="ko-KR" altLang="en-US" sz="1800" b="1" i="0">
                          <a:latin typeface="NEXON Lv2 Gothic" pitchFamily="2" charset="-127"/>
                          <a:ea typeface="NEXON Lv2 Gothic"/>
                        </a:rPr>
                        <a:t> </a:t>
                      </a:r>
                      <a:r>
                        <a:rPr lang="ko-KR" sz="1800" b="1" i="0">
                          <a:latin typeface="NEXON Lv2 Gothic" pitchFamily="2" charset="-127"/>
                          <a:ea typeface="NEXON Lv2 Gothic"/>
                        </a:rPr>
                        <a:t>바다</a:t>
                      </a:r>
                      <a:endParaRPr kumimoji="0" lang="ko-KR" sz="1800" b="1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tabLst/>
                        <a:defRPr/>
                      </a:pPr>
                      <a:r>
                        <a:rPr kumimoji="0" lang="en-US" altLang="ko-KR" sz="1800" b="1" i="0">
                          <a:latin typeface="NEXON Lv2 Gothic"/>
                          <a:ea typeface="NEXON Lv2 Gothic"/>
                        </a:rPr>
                        <a:t>Our Chord</a:t>
                      </a:r>
                      <a:endParaRPr kumimoji="0" lang="ko-KR" altLang="en-US" sz="1200" b="1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66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/>
                        </a:rPr>
                        <a:t>사용자 </a:t>
                      </a:r>
                      <a:endParaRPr lang="ko-KR" b="0" i="0">
                        <a:latin typeface="NEXON Lv2 Gothic" pitchFamily="2" charset="-127"/>
                        <a:ea typeface="NEXON Lv2 Gothic"/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/>
                        </a:rPr>
                        <a:t>인터페이스</a:t>
                      </a:r>
                      <a:endParaRPr lang="ko-KR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tabLst/>
                        <a:defRPr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kumimoji="0" lang="ko-KR" altLang="en-US" sz="1800" b="1" i="0" u="none" strike="noStrike" noProof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tabLst/>
                        <a:defRPr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kumimoji="0" lang="ko-KR" altLang="en-US" sz="1800" b="1" i="0" u="none" strike="noStrike" noProof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altLang="en-US" sz="1800" b="1" i="0" u="none" strike="noStrike" noProof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altLang="en-US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FF0000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altLang="en-US" b="1" i="0">
                        <a:solidFill>
                          <a:srgbClr val="FF0000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60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/>
                        </a:rPr>
                        <a:t>튜닝</a:t>
                      </a:r>
                      <a:endParaRPr lang="ko-KR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i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kumimoji="0" lang="ko-KR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tabLst/>
                        <a:defRPr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kumimoji="0" lang="ko-KR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altLang="en-US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FF0000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60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500" b="0" i="0">
                          <a:latin typeface="NEXON Lv2 Gothic" pitchFamily="2" charset="-127"/>
                          <a:ea typeface="NEXON Lv2 Gothic"/>
                        </a:rPr>
                        <a:t>악보</a:t>
                      </a:r>
                      <a:r>
                        <a:rPr lang="en-US" altLang="ko-KR" sz="1500" b="0" i="0">
                          <a:latin typeface="NEXON Lv2 Gothic" pitchFamily="2" charset="-127"/>
                          <a:ea typeface="NEXON Lv2 Gothic"/>
                        </a:rPr>
                        <a:t> </a:t>
                      </a:r>
                      <a:r>
                        <a:rPr lang="ko-KR" altLang="en-US" sz="1500" b="0" i="0">
                          <a:latin typeface="NEXON Lv2 Gothic" pitchFamily="2" charset="-127"/>
                          <a:ea typeface="NEXON Lv2 Gothic"/>
                        </a:rPr>
                        <a:t>인식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tabLst/>
                        <a:defRPr/>
                      </a:pPr>
                      <a:r>
                        <a:rPr lang="en-US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kumimoji="0" lang="ko-KR" altLang="en-US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altLang="en-US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800" b="1" i="0" u="none" strike="noStrike" noProof="0">
                          <a:solidFill>
                            <a:srgbClr val="FF0000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b="1" i="0" err="1">
                        <a:solidFill>
                          <a:srgbClr val="FF0000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3565628"/>
                  </a:ext>
                </a:extLst>
              </a:tr>
              <a:tr h="61671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500" b="0" i="0" u="none" strike="noStrike" noProof="0">
                          <a:latin typeface="NEXON Lv2 Gothic" pitchFamily="2" charset="-127"/>
                          <a:ea typeface="NEXON Lv2 Gothic"/>
                        </a:rPr>
                        <a:t>코드</a:t>
                      </a:r>
                      <a:r>
                        <a:rPr lang="en-US" altLang="ko-KR" sz="1500" b="0" i="0" u="none" strike="noStrike" noProof="0">
                          <a:latin typeface="NEXON Lv2 Gothic" pitchFamily="2" charset="-127"/>
                          <a:ea typeface="NEXON Lv2 Gothic"/>
                        </a:rPr>
                        <a:t> </a:t>
                      </a:r>
                      <a:r>
                        <a:rPr lang="ko-KR" altLang="en-US" sz="1500" b="0" i="0" u="none" strike="noStrike" noProof="0">
                          <a:latin typeface="NEXON Lv2 Gothic" pitchFamily="2" charset="-127"/>
                          <a:ea typeface="NEXON Lv2 Gothic"/>
                        </a:rPr>
                        <a:t>변환</a:t>
                      </a:r>
                      <a:endParaRPr lang="ko-KR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sz="1800" b="1" i="0" u="none" strike="noStrike" noProof="0" err="1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sz="1800" b="1" i="0" u="none" strike="noStrike" noProof="0" err="1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sz="1800" b="1" i="0" u="none" strike="noStrike" noProof="0" err="1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800" b="1" i="0" u="none" strike="noStrike" noProof="0">
                          <a:solidFill>
                            <a:srgbClr val="FF0000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b="1" i="0" err="1">
                        <a:solidFill>
                          <a:srgbClr val="FF0000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079999"/>
                  </a:ext>
                </a:extLst>
              </a:tr>
              <a:tr h="61671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500" b="0" i="0" u="none" strike="noStrike" noProof="0">
                          <a:latin typeface="NEXON Lv2 Gothic" pitchFamily="2" charset="-127"/>
                          <a:ea typeface="NEXON Lv2 Gothic"/>
                        </a:rPr>
                        <a:t>악보</a:t>
                      </a:r>
                      <a:r>
                        <a:rPr lang="en-US" altLang="ko-KR" sz="1500" b="0" i="0" u="none" strike="noStrike" noProof="0">
                          <a:latin typeface="NEXON Lv2 Gothic" pitchFamily="2" charset="-127"/>
                          <a:ea typeface="NEXON Lv2 Gothic"/>
                        </a:rPr>
                        <a:t> </a:t>
                      </a:r>
                      <a:r>
                        <a:rPr lang="ko-KR" altLang="en-US" sz="1500" b="0" i="0" u="none" strike="noStrike" noProof="0">
                          <a:latin typeface="NEXON Lv2 Gothic" pitchFamily="2" charset="-127"/>
                          <a:ea typeface="NEXON Lv2 Gothic"/>
                        </a:rPr>
                        <a:t>수정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altLang="en-US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FF0000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b="1" i="0">
                        <a:solidFill>
                          <a:srgbClr val="FF0000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191990"/>
                  </a:ext>
                </a:extLst>
              </a:tr>
              <a:tr h="61671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500" b="0" i="0" u="none" strike="noStrike" noProof="0">
                          <a:latin typeface="NEXON Lv2 Gothic" pitchFamily="2" charset="-127"/>
                          <a:ea typeface="NEXON Lv2 Gothic"/>
                        </a:rPr>
                        <a:t>멜로디 출력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b="1" i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altLang="en-US" sz="1800" b="1" i="0" u="none" strike="noStrike" noProof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altLang="en-US" sz="1800" b="1" i="0" u="none" strike="noStrike" noProof="0">
                        <a:solidFill>
                          <a:srgbClr val="8497AF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solidFill>
                            <a:srgbClr val="8497AF"/>
                          </a:solidFill>
                          <a:latin typeface="NEXON Lv2 Gothic" pitchFamily="2" charset="-127"/>
                          <a:ea typeface="NEXON Lv2 Gothic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FF0000"/>
                          </a:solidFill>
                          <a:latin typeface="NEXON Lv2 Gothic" pitchFamily="2" charset="-127"/>
                          <a:ea typeface="NEXON Lv2 Gothic"/>
                        </a:rPr>
                        <a:t>O</a:t>
                      </a:r>
                      <a:endParaRPr lang="ko-KR" b="1" i="0">
                        <a:solidFill>
                          <a:srgbClr val="FF0000"/>
                        </a:solidFill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7124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14EF564-6DE8-4752-920F-0E5CC09E7DDA}"/>
              </a:ext>
            </a:extLst>
          </p:cNvPr>
          <p:cNvSpPr txBox="1"/>
          <p:nvPr/>
        </p:nvSpPr>
        <p:spPr>
          <a:xfrm>
            <a:off x="997527" y="6486524"/>
            <a:ext cx="7661563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500">
                <a:latin typeface="NEXON Lv2 Gothic" pitchFamily="2" charset="-127"/>
                <a:ea typeface="NEXON Lv2 Gothic"/>
              </a:rPr>
              <a:t>* 악보 수정, 멜로디 출력은 고려</a:t>
            </a:r>
            <a:r>
              <a:rPr lang="en-US" altLang="ko-KR" sz="1500">
                <a:latin typeface="NEXON Lv2 Gothic" pitchFamily="2" charset="-127"/>
                <a:ea typeface="NEXON Lv2 Gothic"/>
              </a:rPr>
              <a:t> </a:t>
            </a:r>
            <a:r>
              <a:rPr lang="ko-KR" altLang="en-US" sz="1500">
                <a:latin typeface="NEXON Lv2 Gothic" pitchFamily="2" charset="-127"/>
                <a:ea typeface="NEXON Lv2 Gothic"/>
              </a:rPr>
              <a:t>사항임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0A6F5A-918F-4126-9DA7-011739BDA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FF926C-2A2D-B344-A780-0AE9A4550A56}"/>
              </a:ext>
            </a:extLst>
          </p:cNvPr>
          <p:cNvSpPr txBox="1"/>
          <p:nvPr/>
        </p:nvSpPr>
        <p:spPr>
          <a:xfrm>
            <a:off x="3972642" y="5839575"/>
            <a:ext cx="4942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>
                <a:latin typeface="NEXON Lv2 Gothic" pitchFamily="2" charset="-127"/>
                <a:ea typeface="NEXON Lv2 Gothic" pitchFamily="2" charset="-127"/>
              </a:rPr>
              <a:t>“</a:t>
            </a:r>
            <a:r>
              <a:rPr kumimoji="1" lang="ko-KR" altLang="en-US" sz="2000" b="1">
                <a:latin typeface="NEXON Lv2 Gothic" pitchFamily="2" charset="-127"/>
                <a:ea typeface="NEXON Lv2 Gothic" pitchFamily="2" charset="-127"/>
              </a:rPr>
              <a:t> 더 정확한 </a:t>
            </a:r>
            <a:r>
              <a:rPr kumimoji="1" lang="ko-KR" altLang="en-US" sz="2000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</a:rPr>
              <a:t>음표 인식률</a:t>
            </a:r>
            <a:r>
              <a:rPr kumimoji="1" lang="en-US" altLang="ko-KR" sz="2000" b="1">
                <a:latin typeface="NEXON Lv2 Gothic" pitchFamily="2" charset="-127"/>
                <a:ea typeface="NEXON Lv2 Gothic" pitchFamily="2" charset="-127"/>
              </a:rPr>
              <a:t>,</a:t>
            </a:r>
            <a:r>
              <a:rPr kumimoji="1" lang="ko-KR" altLang="en-US" sz="2000" b="1">
                <a:latin typeface="NEXON Lv2 Gothic" pitchFamily="2" charset="-127"/>
                <a:ea typeface="NEXON Lv2 Gothic" pitchFamily="2" charset="-127"/>
              </a:rPr>
              <a:t> 더 </a:t>
            </a:r>
            <a:r>
              <a:rPr kumimoji="1" lang="ko-KR" altLang="en-US" sz="2000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</a:rPr>
              <a:t>편리한 악보 수정 </a:t>
            </a:r>
            <a:r>
              <a:rPr kumimoji="1" lang="en-US" altLang="ko-KR" sz="2000" b="1">
                <a:latin typeface="NEXON Lv2 Gothic" pitchFamily="2" charset="-127"/>
                <a:ea typeface="NEXON Lv2 Gothic" pitchFamily="2" charset="-127"/>
              </a:rPr>
              <a:t>”</a:t>
            </a:r>
            <a:r>
              <a:rPr kumimoji="1" lang="ko-KR" altLang="en-US" sz="2000" b="1">
                <a:latin typeface="NEXON Lv2 Gothic" pitchFamily="2" charset="-127"/>
                <a:ea typeface="NEXON Lv2 Gothic" pitchFamily="2" charset="-127"/>
              </a:rPr>
              <a:t> 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165C823-E05C-614C-9FEA-7E2638B3F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44614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19" name="타원 18">
            <a:extLst>
              <a:ext uri="{FF2B5EF4-FFF2-40B4-BE49-F238E27FC236}">
                <a16:creationId xmlns:a16="http://schemas.microsoft.com/office/drawing/2014/main" id="{97B5D196-CC4C-CB49-9EB8-7346AB6399F8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27F5A3A-7A62-574F-B7D5-50914506E728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solidFill>
            <a:srgbClr val="FFC0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0FA9B94-8AE0-144F-9124-B9C7DDEB1041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6335B2E-520E-1C40-8465-923B4648CCD9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DD321A6-B083-9142-90B2-14016AF549E8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E91423A-4FD9-744E-823F-E4BE9039D0CE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1AF0DC5-0FD6-C24D-ACE9-869BF9D585FC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0668443-1772-BE42-8887-43139F22D7C2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ACEA5E0-2D04-E24B-8F1E-038DC38DAE8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9F8EFAC-1B62-A342-88A9-9C33E66CA739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98D8203-D706-AD49-B68C-451FED61AB0A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관련 연구 및 사례 (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5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/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5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55534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1220D78B-4F2A-478F-8B2A-221AA7BD9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8EA83E8-7539-C141-85CB-D631C6DA5EA1}"/>
              </a:ext>
            </a:extLst>
          </p:cNvPr>
          <p:cNvGrpSpPr/>
          <p:nvPr/>
        </p:nvGrpSpPr>
        <p:grpSpPr>
          <a:xfrm>
            <a:off x="2370957" y="1279376"/>
            <a:ext cx="1202811" cy="1470322"/>
            <a:chOff x="5412983" y="2197467"/>
            <a:chExt cx="1202811" cy="1470322"/>
          </a:xfrm>
        </p:grpSpPr>
        <p:pic>
          <p:nvPicPr>
            <p:cNvPr id="19" name="그래픽 18" descr="고음 음자리표">
              <a:extLst>
                <a:ext uri="{FF2B5EF4-FFF2-40B4-BE49-F238E27FC236}">
                  <a16:creationId xmlns:a16="http://schemas.microsoft.com/office/drawing/2014/main" id="{820F4458-A543-F049-A19B-2ACDFCDBA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12983" y="2197467"/>
              <a:ext cx="1097833" cy="110813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11BC54F-EF8B-D749-9B42-1028580565A0}"/>
                </a:ext>
              </a:extLst>
            </p:cNvPr>
            <p:cNvSpPr txBox="1"/>
            <p:nvPr/>
          </p:nvSpPr>
          <p:spPr>
            <a:xfrm>
              <a:off x="5428870" y="3285755"/>
              <a:ext cx="1186924" cy="382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latin typeface="NEXON Lv2 Gothic" pitchFamily="2" charset="-127"/>
                  <a:ea typeface="NEXON Lv2 Gothic" pitchFamily="2" charset="-127"/>
                </a:rPr>
                <a:t>악보 파일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AA7E972-5E47-5A46-A7A4-966966DBA203}"/>
              </a:ext>
            </a:extLst>
          </p:cNvPr>
          <p:cNvGrpSpPr/>
          <p:nvPr/>
        </p:nvGrpSpPr>
        <p:grpSpPr>
          <a:xfrm>
            <a:off x="2341908" y="4125331"/>
            <a:ext cx="1321784" cy="1453293"/>
            <a:chOff x="1317799" y="3650990"/>
            <a:chExt cx="1321784" cy="1453293"/>
          </a:xfrm>
        </p:grpSpPr>
        <p:pic>
          <p:nvPicPr>
            <p:cNvPr id="22" name="그래픽 21" descr="음악 표시법">
              <a:extLst>
                <a:ext uri="{FF2B5EF4-FFF2-40B4-BE49-F238E27FC236}">
                  <a16:creationId xmlns:a16="http://schemas.microsoft.com/office/drawing/2014/main" id="{9CE2C019-6CD0-DE4B-A397-BC9E3A80E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17799" y="3650990"/>
              <a:ext cx="1289976" cy="136179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34E772-7A83-BF4F-86E7-766217638A97}"/>
                </a:ext>
              </a:extLst>
            </p:cNvPr>
            <p:cNvSpPr txBox="1"/>
            <p:nvPr/>
          </p:nvSpPr>
          <p:spPr>
            <a:xfrm>
              <a:off x="1410035" y="4734951"/>
              <a:ext cx="12295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NEXON Lv2 Gothic" pitchFamily="2" charset="-127"/>
                  <a:ea typeface="NEXON Lv2 Gothic" pitchFamily="2" charset="-127"/>
                </a:rPr>
                <a:t>MIDI </a:t>
              </a:r>
              <a:r>
                <a:rPr lang="ko-KR" altLang="en-US" b="1">
                  <a:latin typeface="NEXON Lv2 Gothic" pitchFamily="2" charset="-127"/>
                  <a:ea typeface="NEXON Lv2 Gothic" pitchFamily="2" charset="-127"/>
                </a:rPr>
                <a:t>파일</a:t>
              </a:r>
            </a:p>
          </p:txBody>
        </p:sp>
      </p:grpSp>
      <p:pic>
        <p:nvPicPr>
          <p:cNvPr id="24" name="그래픽 23" descr="태블릿">
            <a:extLst>
              <a:ext uri="{FF2B5EF4-FFF2-40B4-BE49-F238E27FC236}">
                <a16:creationId xmlns:a16="http://schemas.microsoft.com/office/drawing/2014/main" id="{D81ACBF2-F131-B541-BA6E-C88FF1C4FE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23721" y="2600377"/>
            <a:ext cx="1657245" cy="1657245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34FFE10E-EF94-CB44-8867-9AFF3B259B1F}"/>
              </a:ext>
            </a:extLst>
          </p:cNvPr>
          <p:cNvGrpSpPr/>
          <p:nvPr/>
        </p:nvGrpSpPr>
        <p:grpSpPr>
          <a:xfrm>
            <a:off x="9362718" y="2517814"/>
            <a:ext cx="1558767" cy="1760098"/>
            <a:chOff x="10171225" y="2700337"/>
            <a:chExt cx="1558767" cy="176009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0403EE0-F223-8245-8A6F-46BB9A769FDC}"/>
                </a:ext>
              </a:extLst>
            </p:cNvPr>
            <p:cNvSpPr txBox="1"/>
            <p:nvPr/>
          </p:nvSpPr>
          <p:spPr>
            <a:xfrm>
              <a:off x="10332270" y="4091103"/>
              <a:ext cx="11720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latin typeface="NEXON Lv2 Gothic" pitchFamily="2" charset="-127"/>
                  <a:ea typeface="NEXON Lv2 Gothic" pitchFamily="2" charset="-127"/>
                </a:rPr>
                <a:t>   웹 서버</a:t>
              </a:r>
            </a:p>
          </p:txBody>
        </p:sp>
        <p:pic>
          <p:nvPicPr>
            <p:cNvPr id="27" name="그래픽 26" descr="클라우드에서 다운로드">
              <a:extLst>
                <a:ext uri="{FF2B5EF4-FFF2-40B4-BE49-F238E27FC236}">
                  <a16:creationId xmlns:a16="http://schemas.microsoft.com/office/drawing/2014/main" id="{370945A7-EAF0-9347-B599-4A5C51376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171225" y="2700337"/>
              <a:ext cx="1558767" cy="1558767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32CC9C8-3D1B-3849-85D6-755C39A933EC}"/>
              </a:ext>
            </a:extLst>
          </p:cNvPr>
          <p:cNvGrpSpPr/>
          <p:nvPr/>
        </p:nvGrpSpPr>
        <p:grpSpPr>
          <a:xfrm rot="1501564">
            <a:off x="3620170" y="2402636"/>
            <a:ext cx="1879049" cy="369332"/>
            <a:chOff x="2199727" y="3473113"/>
            <a:chExt cx="1879049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F35796-9407-8249-AED2-6D06CE9ECCC3}"/>
                </a:ext>
              </a:extLst>
            </p:cNvPr>
            <p:cNvSpPr txBox="1"/>
            <p:nvPr/>
          </p:nvSpPr>
          <p:spPr>
            <a:xfrm>
              <a:off x="2236626" y="3473113"/>
              <a:ext cx="180524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① </a:t>
              </a:r>
              <a:r>
                <a:rPr lang="ko-KR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악보</a:t>
              </a:r>
              <a:r>
                <a:rPr lang="ko-KR" altLang="en-US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 </a:t>
              </a:r>
              <a:r>
                <a:rPr lang="ko-KR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파일 입력</a:t>
              </a:r>
              <a:endParaRPr lang="ko-KR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A8D2150A-BF2B-284F-B193-3673571BD1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9727" y="3842445"/>
              <a:ext cx="1879049" cy="0"/>
            </a:xfrm>
            <a:prstGeom prst="straightConnector1">
              <a:avLst/>
            </a:prstGeom>
            <a:ln w="44450">
              <a:solidFill>
                <a:srgbClr val="FD42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829AB6F-472D-8141-A531-5795AF9249F6}"/>
              </a:ext>
            </a:extLst>
          </p:cNvPr>
          <p:cNvGrpSpPr/>
          <p:nvPr/>
        </p:nvGrpSpPr>
        <p:grpSpPr>
          <a:xfrm>
            <a:off x="7093735" y="2949314"/>
            <a:ext cx="2024332" cy="412708"/>
            <a:chOff x="5578122" y="3413103"/>
            <a:chExt cx="2024332" cy="412708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FDBD372-DA0D-ED4F-9BC7-426D67993E0B}"/>
                </a:ext>
              </a:extLst>
            </p:cNvPr>
            <p:cNvSpPr txBox="1"/>
            <p:nvPr/>
          </p:nvSpPr>
          <p:spPr>
            <a:xfrm>
              <a:off x="5578122" y="3413103"/>
              <a:ext cx="202433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② 악보 파일 전송</a:t>
              </a: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BB113414-FF2D-724B-85DA-BF3A1BBC8C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3427" y="3825811"/>
              <a:ext cx="1879049" cy="0"/>
            </a:xfrm>
            <a:prstGeom prst="straightConnector1">
              <a:avLst/>
            </a:prstGeom>
            <a:ln w="44450">
              <a:solidFill>
                <a:srgbClr val="FD42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0635A23-4E65-7A44-8E38-0D191ABE9CE6}"/>
              </a:ext>
            </a:extLst>
          </p:cNvPr>
          <p:cNvGrpSpPr/>
          <p:nvPr/>
        </p:nvGrpSpPr>
        <p:grpSpPr>
          <a:xfrm>
            <a:off x="7183065" y="3604696"/>
            <a:ext cx="2030205" cy="412709"/>
            <a:chOff x="2170974" y="4013847"/>
            <a:chExt cx="2030205" cy="412709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2654D6B-FAE0-9D40-9000-A5A83E21199F}"/>
                </a:ext>
              </a:extLst>
            </p:cNvPr>
            <p:cNvSpPr txBox="1"/>
            <p:nvPr/>
          </p:nvSpPr>
          <p:spPr>
            <a:xfrm>
              <a:off x="2221299" y="4057224"/>
              <a:ext cx="197988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③ </a:t>
              </a:r>
              <a:r>
                <a:rPr 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MIDI</a:t>
              </a:r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 </a:t>
              </a:r>
              <a:r>
                <a:rPr 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파일 </a:t>
              </a:r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전송</a:t>
              </a:r>
              <a:endParaRPr lang="ko-KR" b="1">
                <a:solidFill>
                  <a:srgbClr val="8497B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70A38CAB-7AC9-B04F-99D9-FE301037CF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0974" y="4013847"/>
              <a:ext cx="1907802" cy="0"/>
            </a:xfrm>
            <a:prstGeom prst="straightConnector1">
              <a:avLst/>
            </a:prstGeom>
            <a:ln w="44450">
              <a:solidFill>
                <a:srgbClr val="8497B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408A99C-F564-074D-A151-4646940CFA74}"/>
              </a:ext>
            </a:extLst>
          </p:cNvPr>
          <p:cNvGrpSpPr/>
          <p:nvPr/>
        </p:nvGrpSpPr>
        <p:grpSpPr>
          <a:xfrm rot="19810979">
            <a:off x="3639789" y="4175311"/>
            <a:ext cx="2040577" cy="392766"/>
            <a:chOff x="2170974" y="4013847"/>
            <a:chExt cx="2040577" cy="39276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0FFD58E-1F43-0141-A5F4-E260E8257E33}"/>
                </a:ext>
              </a:extLst>
            </p:cNvPr>
            <p:cNvSpPr txBox="1"/>
            <p:nvPr/>
          </p:nvSpPr>
          <p:spPr>
            <a:xfrm>
              <a:off x="2231671" y="4037281"/>
              <a:ext cx="197988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④ </a:t>
              </a:r>
              <a:r>
                <a:rPr 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MIDI</a:t>
              </a:r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 </a:t>
              </a:r>
              <a:r>
                <a:rPr 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파일 </a:t>
              </a:r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출력</a:t>
              </a:r>
              <a:endParaRPr lang="ko-KR" b="1">
                <a:solidFill>
                  <a:srgbClr val="8497B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8873E894-D06C-D543-A96B-0FE43E388D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0974" y="4013847"/>
              <a:ext cx="1907802" cy="0"/>
            </a:xfrm>
            <a:prstGeom prst="straightConnector1">
              <a:avLst/>
            </a:prstGeom>
            <a:ln w="44450">
              <a:solidFill>
                <a:srgbClr val="8497B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F2CF1E58-8411-9F41-B938-FA80259C0FE4}"/>
              </a:ext>
            </a:extLst>
          </p:cNvPr>
          <p:cNvSpPr txBox="1"/>
          <p:nvPr/>
        </p:nvSpPr>
        <p:spPr>
          <a:xfrm>
            <a:off x="5605024" y="3899717"/>
            <a:ext cx="1409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latin typeface="NEXON Lv2 Gothic" pitchFamily="2" charset="-127"/>
                <a:ea typeface="NEXON Lv2 Gothic" pitchFamily="2" charset="-127"/>
              </a:rPr>
              <a:t>Our Chord</a:t>
            </a:r>
            <a:endParaRPr lang="ko-KR" altLang="en-US" b="1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0AD02B-AE01-45C2-9493-47625F2E6D3F}"/>
              </a:ext>
            </a:extLst>
          </p:cNvPr>
          <p:cNvSpPr txBox="1"/>
          <p:nvPr/>
        </p:nvSpPr>
        <p:spPr>
          <a:xfrm rot="1501564">
            <a:off x="4307543" y="2253348"/>
            <a:ext cx="1020466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500" b="1" i="1">
                <a:solidFill>
                  <a:srgbClr val="FD4276"/>
                </a:solidFill>
                <a:latin typeface="NEXON Lv2 Gothic" pitchFamily="2" charset="-127"/>
                <a:ea typeface="NEXON Lv2 Gothic"/>
              </a:rPr>
              <a:t>.pdf </a:t>
            </a:r>
            <a:r>
              <a:rPr lang="ko-KR" altLang="en-US" sz="1500" b="1" i="1">
                <a:solidFill>
                  <a:srgbClr val="FD4276"/>
                </a:solidFill>
                <a:latin typeface="NEXON Lv2 Gothic" pitchFamily="2" charset="-127"/>
                <a:ea typeface="NEXON Lv2 Gothic"/>
              </a:rPr>
              <a:t>파일</a:t>
            </a:r>
            <a:endParaRPr lang="ko-KR" sz="1500" b="1" i="1">
              <a:solidFill>
                <a:srgbClr val="FD4276"/>
              </a:solidFill>
              <a:latin typeface="NEXON Lv2 Gothic" pitchFamily="2" charset="-127"/>
              <a:ea typeface="NEXON Lv2 Gothic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B42D25D-B31B-4F2C-A538-900ED25FD644}"/>
              </a:ext>
            </a:extLst>
          </p:cNvPr>
          <p:cNvSpPr txBox="1"/>
          <p:nvPr/>
        </p:nvSpPr>
        <p:spPr>
          <a:xfrm>
            <a:off x="7517661" y="2697686"/>
            <a:ext cx="1261805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500" b="1" i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.png </a:t>
            </a:r>
            <a:r>
              <a:rPr lang="ko-KR" altLang="en-US" sz="1500" b="1" i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파일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E105A694-D991-1745-9041-526A55078D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299316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56" name="타원 55">
            <a:extLst>
              <a:ext uri="{FF2B5EF4-FFF2-40B4-BE49-F238E27FC236}">
                <a16:creationId xmlns:a16="http://schemas.microsoft.com/office/drawing/2014/main" id="{D7DBECF4-7204-9040-ABC6-5451D3B00D9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2DC715D0-D637-5C4B-8746-28466BA33031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EB5723F-590D-CA4C-80EB-1CC9DDBB9C01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1631B23F-359A-E449-8422-D2CD3A30B19A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426E0D98-CB32-D34B-8F06-70F24A57FC67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613CD888-B6EB-2941-B2AD-F2252C5C39F1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87D34CE8-4D81-C74E-8D44-F74F08D350C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8F23B88-884F-1F46-AC1F-3E65D99D79C7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61BECA1F-E8EA-024B-907B-930C9424AF2E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D3460267-38B6-794E-B51D-CE5260FD35F4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F07689B8-DA24-BD48-A6DD-D4EE8044352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/>
                <a:ea typeface="NEXON Lv2 Gothic"/>
              </a:rPr>
              <a:t>시스템 수행 시나리오(1/3) - 전체</a:t>
            </a:r>
            <a:endParaRPr lang="en-US" altLang="ko-KR" sz="2500" b="1" kern="0">
              <a:latin typeface="NEXON Lv2 Gothic" pitchFamily="2" charset="-127"/>
              <a:ea typeface="NEXON Lv2 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8114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1220D78B-4F2A-478F-8B2A-221AA7BD9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6ED5029F-1761-4E8D-A571-83F86989EF88}"/>
              </a:ext>
            </a:extLst>
          </p:cNvPr>
          <p:cNvSpPr/>
          <p:nvPr/>
        </p:nvSpPr>
        <p:spPr>
          <a:xfrm>
            <a:off x="4326879" y="1610706"/>
            <a:ext cx="4118455" cy="488155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945F86F-1354-4168-B980-117F880CA2CB}"/>
              </a:ext>
            </a:extLst>
          </p:cNvPr>
          <p:cNvGrpSpPr/>
          <p:nvPr/>
        </p:nvGrpSpPr>
        <p:grpSpPr>
          <a:xfrm>
            <a:off x="5669270" y="924313"/>
            <a:ext cx="1362151" cy="1223061"/>
            <a:chOff x="3749073" y="1770536"/>
            <a:chExt cx="937753" cy="733860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08F8708-FADE-4CAB-93E3-137551DBCB0C}"/>
                </a:ext>
              </a:extLst>
            </p:cNvPr>
            <p:cNvGrpSpPr/>
            <p:nvPr/>
          </p:nvGrpSpPr>
          <p:grpSpPr>
            <a:xfrm>
              <a:off x="3749073" y="1770536"/>
              <a:ext cx="937753" cy="733860"/>
              <a:chOff x="3270535" y="2259460"/>
              <a:chExt cx="937753" cy="993327"/>
            </a:xfrm>
          </p:grpSpPr>
          <p:pic>
            <p:nvPicPr>
              <p:cNvPr id="51" name="그래픽 50" descr="태블릿">
                <a:extLst>
                  <a:ext uri="{FF2B5EF4-FFF2-40B4-BE49-F238E27FC236}">
                    <a16:creationId xmlns:a16="http://schemas.microsoft.com/office/drawing/2014/main" id="{14FC6E72-7D58-43BA-A4F9-D395E078B8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3888" y="233838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3696A01-F701-45CD-BE76-37F04023C639}"/>
                  </a:ext>
                </a:extLst>
              </p:cNvPr>
              <p:cNvSpPr txBox="1"/>
              <p:nvPr/>
            </p:nvSpPr>
            <p:spPr>
              <a:xfrm>
                <a:off x="3270535" y="2259460"/>
                <a:ext cx="937753" cy="299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>
                    <a:latin typeface="NEXON Lv2 Gothic" pitchFamily="2" charset="-127"/>
                    <a:ea typeface="NEXON Lv2 Gothic" pitchFamily="2" charset="-127"/>
                  </a:rPr>
                  <a:t> </a:t>
                </a:r>
                <a:r>
                  <a:rPr lang="en-US" altLang="ko-KR" b="1">
                    <a:latin typeface="NEXON Lv2 Gothic" pitchFamily="2" charset="-127"/>
                    <a:ea typeface="NEXON Lv2 Gothic" pitchFamily="2" charset="-127"/>
                  </a:rPr>
                  <a:t>Our Chord</a:t>
                </a:r>
                <a:endParaRPr lang="ko-KR" altLang="en-US" b="1">
                  <a:latin typeface="NEXON Lv2 Gothic" pitchFamily="2" charset="-127"/>
                  <a:ea typeface="NEXON Lv2 Gothic" pitchFamily="2" charset="-127"/>
                </a:endParaRPr>
              </a:p>
            </p:txBody>
          </p:sp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6B92176-8229-45E0-93D0-57D1446FE6D5}"/>
                </a:ext>
              </a:extLst>
            </p:cNvPr>
            <p:cNvSpPr/>
            <p:nvPr/>
          </p:nvSpPr>
          <p:spPr>
            <a:xfrm>
              <a:off x="3896573" y="1994202"/>
              <a:ext cx="658994" cy="32055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D6CF7FEC-03E0-4952-83AA-6205EA327C4E}"/>
              </a:ext>
            </a:extLst>
          </p:cNvPr>
          <p:cNvGrpSpPr/>
          <p:nvPr/>
        </p:nvGrpSpPr>
        <p:grpSpPr>
          <a:xfrm>
            <a:off x="1159285" y="1747976"/>
            <a:ext cx="1444168" cy="1536289"/>
            <a:chOff x="5010761" y="890018"/>
            <a:chExt cx="1050711" cy="1095459"/>
          </a:xfrm>
        </p:grpSpPr>
        <p:pic>
          <p:nvPicPr>
            <p:cNvPr id="59" name="그래픽 58" descr="사용자">
              <a:extLst>
                <a:ext uri="{FF2B5EF4-FFF2-40B4-BE49-F238E27FC236}">
                  <a16:creationId xmlns:a16="http://schemas.microsoft.com/office/drawing/2014/main" id="{0F842733-B570-46C2-BE76-36146F5AB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10761" y="890018"/>
              <a:ext cx="1050711" cy="105071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87F48E5-1889-43D0-9531-DD1CB5320A80}"/>
                </a:ext>
              </a:extLst>
            </p:cNvPr>
            <p:cNvSpPr txBox="1"/>
            <p:nvPr/>
          </p:nvSpPr>
          <p:spPr>
            <a:xfrm>
              <a:off x="5173891" y="1722123"/>
              <a:ext cx="701781" cy="2633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latin typeface="NEXON Lv2 Gothic" pitchFamily="2" charset="-127"/>
                  <a:ea typeface="NEXON Lv2 Gothic" pitchFamily="2" charset="-127"/>
                </a:rPr>
                <a:t>  사용자</a:t>
              </a:r>
            </a:p>
          </p:txBody>
        </p:sp>
      </p:grp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1A133C48-CF26-42A6-BCC4-0056E0A7FD50}"/>
              </a:ext>
            </a:extLst>
          </p:cNvPr>
          <p:cNvCxnSpPr/>
          <p:nvPr/>
        </p:nvCxnSpPr>
        <p:spPr>
          <a:xfrm>
            <a:off x="4513861" y="4091114"/>
            <a:ext cx="3796842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D64EFE42-3F71-4637-BBBB-B25936C18412}"/>
              </a:ext>
            </a:extLst>
          </p:cNvPr>
          <p:cNvCxnSpPr>
            <a:cxnSpLocks/>
          </p:cNvCxnSpPr>
          <p:nvPr/>
        </p:nvCxnSpPr>
        <p:spPr>
          <a:xfrm>
            <a:off x="2873484" y="2594646"/>
            <a:ext cx="1180716" cy="0"/>
          </a:xfrm>
          <a:prstGeom prst="straightConnector1">
            <a:avLst/>
          </a:prstGeom>
          <a:ln w="44450">
            <a:solidFill>
              <a:srgbClr val="FD42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FE7702F-1F2C-AB40-98DD-F380899E3377}"/>
              </a:ext>
            </a:extLst>
          </p:cNvPr>
          <p:cNvCxnSpPr>
            <a:cxnSpLocks/>
          </p:cNvCxnSpPr>
          <p:nvPr/>
        </p:nvCxnSpPr>
        <p:spPr>
          <a:xfrm>
            <a:off x="8702631" y="2569660"/>
            <a:ext cx="1180716" cy="0"/>
          </a:xfrm>
          <a:prstGeom prst="straightConnector1">
            <a:avLst/>
          </a:prstGeom>
          <a:ln w="44450">
            <a:solidFill>
              <a:srgbClr val="FD42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69AEBA6F-B104-BA45-9F6E-1D9F066FDBF9}"/>
              </a:ext>
            </a:extLst>
          </p:cNvPr>
          <p:cNvGrpSpPr/>
          <p:nvPr/>
        </p:nvGrpSpPr>
        <p:grpSpPr>
          <a:xfrm>
            <a:off x="10142178" y="1776340"/>
            <a:ext cx="1558767" cy="1692591"/>
            <a:chOff x="10171225" y="2700337"/>
            <a:chExt cx="1558767" cy="169259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127845E-6B99-477A-A395-41F3A4B9E75F}"/>
                </a:ext>
              </a:extLst>
            </p:cNvPr>
            <p:cNvSpPr txBox="1"/>
            <p:nvPr/>
          </p:nvSpPr>
          <p:spPr>
            <a:xfrm>
              <a:off x="10332269" y="4023596"/>
              <a:ext cx="11720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latin typeface="NEXON Lv2 Gothic" pitchFamily="2" charset="-127"/>
                  <a:ea typeface="NEXON Lv2 Gothic" pitchFamily="2" charset="-127"/>
                </a:rPr>
                <a:t>   웹 서버</a:t>
              </a:r>
            </a:p>
          </p:txBody>
        </p:sp>
        <p:pic>
          <p:nvPicPr>
            <p:cNvPr id="48" name="그래픽 47" descr="클라우드에서 다운로드">
              <a:extLst>
                <a:ext uri="{FF2B5EF4-FFF2-40B4-BE49-F238E27FC236}">
                  <a16:creationId xmlns:a16="http://schemas.microsoft.com/office/drawing/2014/main" id="{D98A21F8-9730-7445-9D09-F99E5B58A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171225" y="2700337"/>
              <a:ext cx="1558767" cy="1558767"/>
            </a:xfrm>
            <a:prstGeom prst="rect">
              <a:avLst/>
            </a:prstGeom>
          </p:spPr>
        </p:pic>
      </p:grpSp>
      <p:cxnSp>
        <p:nvCxnSpPr>
          <p:cNvPr id="23" name="꺾인 연결선[E] 22">
            <a:extLst>
              <a:ext uri="{FF2B5EF4-FFF2-40B4-BE49-F238E27FC236}">
                <a16:creationId xmlns:a16="http://schemas.microsoft.com/office/drawing/2014/main" id="{F3AC4354-21CA-3449-89D4-919E56243759}"/>
              </a:ext>
            </a:extLst>
          </p:cNvPr>
          <p:cNvCxnSpPr>
            <a:cxnSpLocks/>
            <a:stCxn id="70" idx="2"/>
          </p:cNvCxnSpPr>
          <p:nvPr/>
        </p:nvCxnSpPr>
        <p:spPr>
          <a:xfrm rot="5400000">
            <a:off x="8682843" y="3488719"/>
            <a:ext cx="2226189" cy="2186613"/>
          </a:xfrm>
          <a:prstGeom prst="bentConnector3">
            <a:avLst>
              <a:gd name="adj1" fmla="val 99956"/>
            </a:avLst>
          </a:prstGeom>
          <a:ln w="44450">
            <a:solidFill>
              <a:srgbClr val="8497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꺾인 연결선[E] 66">
            <a:extLst>
              <a:ext uri="{FF2B5EF4-FFF2-40B4-BE49-F238E27FC236}">
                <a16:creationId xmlns:a16="http://schemas.microsoft.com/office/drawing/2014/main" id="{AC197DA4-99C6-B34E-B05D-DA7B9DBB7B49}"/>
              </a:ext>
            </a:extLst>
          </p:cNvPr>
          <p:cNvCxnSpPr>
            <a:cxnSpLocks/>
            <a:endCxn id="60" idx="2"/>
          </p:cNvCxnSpPr>
          <p:nvPr/>
        </p:nvCxnSpPr>
        <p:spPr>
          <a:xfrm rot="16200000" flipV="1">
            <a:off x="1633726" y="3516329"/>
            <a:ext cx="2478360" cy="2014232"/>
          </a:xfrm>
          <a:prstGeom prst="bentConnector3">
            <a:avLst>
              <a:gd name="adj1" fmla="val -856"/>
            </a:avLst>
          </a:prstGeom>
          <a:ln w="44450">
            <a:solidFill>
              <a:srgbClr val="8497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C4FF570-0577-B849-AB64-D55DE404CB3E}"/>
              </a:ext>
            </a:extLst>
          </p:cNvPr>
          <p:cNvSpPr txBox="1"/>
          <p:nvPr/>
        </p:nvSpPr>
        <p:spPr>
          <a:xfrm>
            <a:off x="2748421" y="2287637"/>
            <a:ext cx="1510049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300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① </a:t>
            </a:r>
            <a:r>
              <a:rPr lang="ko-KR" sz="1300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악보</a:t>
            </a:r>
            <a:r>
              <a:rPr lang="ko-KR" altLang="en-US" sz="1300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ko-KR" sz="1300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파일 입력</a:t>
            </a:r>
            <a:endParaRPr lang="ko-KR" sz="1300" b="1">
              <a:solidFill>
                <a:srgbClr val="FD4276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985C67C-CAAD-6F4F-8E51-AEB913628226}"/>
              </a:ext>
            </a:extLst>
          </p:cNvPr>
          <p:cNvGrpSpPr/>
          <p:nvPr/>
        </p:nvGrpSpPr>
        <p:grpSpPr>
          <a:xfrm>
            <a:off x="5736940" y="2668558"/>
            <a:ext cx="1188610" cy="518279"/>
            <a:chOff x="5744359" y="2644291"/>
            <a:chExt cx="1188610" cy="518279"/>
          </a:xfrm>
        </p:grpSpPr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2B20AB06-64DA-B54B-A096-AF48B2AFBBCC}"/>
                </a:ext>
              </a:extLst>
            </p:cNvPr>
            <p:cNvCxnSpPr>
              <a:cxnSpLocks/>
            </p:cNvCxnSpPr>
            <p:nvPr/>
          </p:nvCxnSpPr>
          <p:spPr>
            <a:xfrm>
              <a:off x="5969245" y="3162570"/>
              <a:ext cx="871513" cy="0"/>
            </a:xfrm>
            <a:prstGeom prst="straightConnector1">
              <a:avLst/>
            </a:prstGeom>
            <a:ln w="44450">
              <a:solidFill>
                <a:srgbClr val="FD42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EC9E4C0-0EC4-F14C-B5DA-73BFDB3B59C9}"/>
                </a:ext>
              </a:extLst>
            </p:cNvPr>
            <p:cNvSpPr txBox="1"/>
            <p:nvPr/>
          </p:nvSpPr>
          <p:spPr>
            <a:xfrm>
              <a:off x="5744359" y="2644291"/>
              <a:ext cx="1188610" cy="49244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1300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③ </a:t>
              </a:r>
              <a:r>
                <a:rPr lang="ko-KR" sz="1300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악보</a:t>
              </a:r>
              <a:r>
                <a:rPr lang="ko-KR" altLang="en-US" sz="1300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 </a:t>
              </a:r>
              <a:r>
                <a:rPr lang="ko-KR" sz="1300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파일</a:t>
              </a:r>
              <a:r>
                <a:rPr lang="ko-KR" altLang="en-US" sz="1300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 </a:t>
              </a:r>
              <a:endParaRPr lang="en-US" altLang="ko-KR" sz="1300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endParaRPr>
            </a:p>
            <a:p>
              <a:pPr algn="ctr"/>
              <a:r>
                <a:rPr lang="ko-KR" altLang="en-US" sz="1300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이미지 변환</a:t>
              </a:r>
              <a:endParaRPr lang="ko-KR" sz="1300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ED4949F0-C2B4-9149-AFC7-9791C33AFADB}"/>
              </a:ext>
            </a:extLst>
          </p:cNvPr>
          <p:cNvSpPr txBox="1"/>
          <p:nvPr/>
        </p:nvSpPr>
        <p:spPr>
          <a:xfrm>
            <a:off x="2419108" y="2657401"/>
            <a:ext cx="2014233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300" b="1" dirty="0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 ② 원하는 변환 코드</a:t>
            </a:r>
            <a:r>
              <a:rPr lang="en-US" altLang="ko-KR" sz="1300" b="1" dirty="0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</a:p>
          <a:p>
            <a:pPr algn="ctr"/>
            <a:r>
              <a:rPr lang="ko-KR" altLang="en-US" sz="1300" b="1" dirty="0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입력한 악보의 박자 입력</a:t>
            </a:r>
            <a:endParaRPr lang="ko-KR" sz="1300" b="1" dirty="0">
              <a:solidFill>
                <a:srgbClr val="FD4276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5428D85-1850-9740-BD26-07297E95F944}"/>
              </a:ext>
            </a:extLst>
          </p:cNvPr>
          <p:cNvSpPr txBox="1"/>
          <p:nvPr/>
        </p:nvSpPr>
        <p:spPr>
          <a:xfrm>
            <a:off x="8415673" y="2258361"/>
            <a:ext cx="1805249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300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④ 입력 데이터 서버 전송</a:t>
            </a:r>
            <a:endParaRPr lang="ko-KR" sz="1300" b="1">
              <a:solidFill>
                <a:srgbClr val="FD4276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2D508D1-654A-F443-AD44-C2FCCE44C848}"/>
              </a:ext>
            </a:extLst>
          </p:cNvPr>
          <p:cNvSpPr txBox="1"/>
          <p:nvPr/>
        </p:nvSpPr>
        <p:spPr>
          <a:xfrm>
            <a:off x="8996509" y="5184249"/>
            <a:ext cx="1805249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300" b="1">
                <a:solidFill>
                  <a:srgbClr val="8497B0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⑤ 서버 전송 된 데이터 </a:t>
            </a:r>
            <a:r>
              <a:rPr lang="en-US" altLang="ko-KR" sz="1300" b="1">
                <a:solidFill>
                  <a:srgbClr val="8497B0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MIDI </a:t>
            </a:r>
            <a:r>
              <a:rPr lang="ko-KR" altLang="en-US" sz="1300" b="1">
                <a:solidFill>
                  <a:srgbClr val="8497B0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파일 생성</a:t>
            </a:r>
            <a:endParaRPr lang="ko-KR" sz="1300" b="1">
              <a:solidFill>
                <a:srgbClr val="8497B0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0D4B914-9782-B84D-9F8F-A4E93599925E}"/>
              </a:ext>
            </a:extLst>
          </p:cNvPr>
          <p:cNvSpPr txBox="1"/>
          <p:nvPr/>
        </p:nvSpPr>
        <p:spPr>
          <a:xfrm>
            <a:off x="1957252" y="5470237"/>
            <a:ext cx="1989895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300" b="1">
                <a:solidFill>
                  <a:srgbClr val="8497B0"/>
                </a:solidFill>
                <a:latin typeface="NEXON Lv2 Gothic" pitchFamily="2" charset="-127"/>
                <a:ea typeface="NEXON Lv2 Gothic"/>
                <a:cs typeface="+mn-lt"/>
              </a:rPr>
              <a:t>⑦ 생성 된 </a:t>
            </a:r>
            <a:r>
              <a:rPr lang="en-US" altLang="ko-KR" sz="1300" b="1">
                <a:solidFill>
                  <a:srgbClr val="8497B0"/>
                </a:solidFill>
                <a:latin typeface="NEXON Lv2 Gothic" pitchFamily="2" charset="-127"/>
                <a:ea typeface="NEXON Lv2 Gothic"/>
                <a:cs typeface="+mn-lt"/>
              </a:rPr>
              <a:t>MIDI </a:t>
            </a:r>
            <a:r>
              <a:rPr lang="ko-KR" altLang="en-US" sz="1300" b="1">
                <a:solidFill>
                  <a:srgbClr val="8497B0"/>
                </a:solidFill>
                <a:latin typeface="NEXON Lv2 Gothic" pitchFamily="2" charset="-127"/>
                <a:ea typeface="NEXON Lv2 Gothic"/>
                <a:cs typeface="+mn-lt"/>
              </a:rPr>
              <a:t>파일 제공</a:t>
            </a:r>
            <a:endParaRPr lang="ko-KR" altLang="en-US" sz="1300" b="1">
              <a:solidFill>
                <a:srgbClr val="8497B0"/>
              </a:solidFill>
              <a:latin typeface="NEXON Lv2 Gothic" pitchFamily="2" charset="-127"/>
              <a:ea typeface="NEXON Lv2 Gothic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F2F0358-2CF0-1048-90AE-F7663E1F669E}"/>
              </a:ext>
            </a:extLst>
          </p:cNvPr>
          <p:cNvGrpSpPr/>
          <p:nvPr/>
        </p:nvGrpSpPr>
        <p:grpSpPr>
          <a:xfrm>
            <a:off x="5459516" y="4449667"/>
            <a:ext cx="1805249" cy="1408078"/>
            <a:chOff x="5472434" y="4243315"/>
            <a:chExt cx="1805249" cy="1408078"/>
          </a:xfrm>
        </p:grpSpPr>
        <p:pic>
          <p:nvPicPr>
            <p:cNvPr id="54" name="그래픽 53" descr="음악 표시법">
              <a:extLst>
                <a:ext uri="{FF2B5EF4-FFF2-40B4-BE49-F238E27FC236}">
                  <a16:creationId xmlns:a16="http://schemas.microsoft.com/office/drawing/2014/main" id="{365819F8-AC4D-4916-8578-47C469A51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80679" y="4243315"/>
              <a:ext cx="1289976" cy="1361790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E6CEE58-41D7-EF4A-A59A-AAF183201D8B}"/>
                </a:ext>
              </a:extLst>
            </p:cNvPr>
            <p:cNvSpPr txBox="1"/>
            <p:nvPr/>
          </p:nvSpPr>
          <p:spPr>
            <a:xfrm>
              <a:off x="5472434" y="5359005"/>
              <a:ext cx="1805249" cy="29238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1300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⑥ </a:t>
              </a:r>
              <a:r>
                <a:rPr lang="en-US" altLang="ko-KR" sz="1300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MIDI </a:t>
              </a:r>
              <a:r>
                <a:rPr lang="ko-KR" altLang="en-US" sz="1300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파일 생성 확인</a:t>
              </a:r>
              <a:endParaRPr lang="ko-KR" sz="1300" b="1">
                <a:solidFill>
                  <a:srgbClr val="8497B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2A00B0B-7EC7-B44D-B9EF-63B1E3B0FD62}"/>
              </a:ext>
            </a:extLst>
          </p:cNvPr>
          <p:cNvGrpSpPr/>
          <p:nvPr/>
        </p:nvGrpSpPr>
        <p:grpSpPr>
          <a:xfrm>
            <a:off x="4762924" y="2157730"/>
            <a:ext cx="1121488" cy="1489329"/>
            <a:chOff x="4762036" y="1951606"/>
            <a:chExt cx="1121488" cy="1489329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40452C70-E167-48AE-A85D-A51F66C912E8}"/>
                </a:ext>
              </a:extLst>
            </p:cNvPr>
            <p:cNvGrpSpPr/>
            <p:nvPr/>
          </p:nvGrpSpPr>
          <p:grpSpPr>
            <a:xfrm>
              <a:off x="4762036" y="1951606"/>
              <a:ext cx="1097833" cy="1298885"/>
              <a:chOff x="5425380" y="2262462"/>
              <a:chExt cx="1097833" cy="1298885"/>
            </a:xfrm>
          </p:grpSpPr>
          <p:pic>
            <p:nvPicPr>
              <p:cNvPr id="20" name="그래픽 19" descr="고음 음자리표">
                <a:extLst>
                  <a:ext uri="{FF2B5EF4-FFF2-40B4-BE49-F238E27FC236}">
                    <a16:creationId xmlns:a16="http://schemas.microsoft.com/office/drawing/2014/main" id="{33387974-5D1C-4DFE-B0C4-B9F9B985A1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425380" y="2262462"/>
                <a:ext cx="1097833" cy="1055948"/>
              </a:xfrm>
              <a:prstGeom prst="rect">
                <a:avLst/>
              </a:prstGeom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12DC7A-CBE7-4E1E-9F3E-CE2F6B61C00A}"/>
                  </a:ext>
                </a:extLst>
              </p:cNvPr>
              <p:cNvSpPr txBox="1"/>
              <p:nvPr/>
            </p:nvSpPr>
            <p:spPr>
              <a:xfrm>
                <a:off x="5519406" y="3238182"/>
                <a:ext cx="98725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>
                    <a:latin typeface="NEXON Lv2 Gothic" pitchFamily="2" charset="-127"/>
                    <a:ea typeface="NEXON Lv2 Gothic" pitchFamily="2" charset="-127"/>
                  </a:rPr>
                  <a:t>악보 파일</a:t>
                </a: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EBC8882-E372-4DE4-9E88-C936EC25CB5C}"/>
                </a:ext>
              </a:extLst>
            </p:cNvPr>
            <p:cNvSpPr txBox="1"/>
            <p:nvPr/>
          </p:nvSpPr>
          <p:spPr>
            <a:xfrm>
              <a:off x="4859409" y="3148547"/>
              <a:ext cx="1024115" cy="29238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ko-KR" sz="1300" i="1">
                  <a:latin typeface="NEXON Lv2 Gothic" pitchFamily="2" charset="-127"/>
                  <a:ea typeface="NEXON Lv2 Gothic" pitchFamily="2" charset="-127"/>
                  <a:cs typeface="+mn-lt"/>
                </a:rPr>
                <a:t>.pdf</a:t>
              </a:r>
              <a:r>
                <a:rPr lang="ko-KR" altLang="en-US" sz="1300" i="1">
                  <a:latin typeface="NEXON Lv2 Gothic" pitchFamily="2" charset="-127"/>
                  <a:ea typeface="NEXON Lv2 Gothic" pitchFamily="2" charset="-127"/>
                  <a:cs typeface="+mn-lt"/>
                </a:rPr>
                <a:t> 파일</a:t>
              </a:r>
              <a:endParaRPr lang="ko-KR" sz="1300" i="1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7CA4F7C8-A2AD-4C47-8FF5-DA5B90722854}"/>
              </a:ext>
            </a:extLst>
          </p:cNvPr>
          <p:cNvSpPr txBox="1"/>
          <p:nvPr/>
        </p:nvSpPr>
        <p:spPr>
          <a:xfrm>
            <a:off x="3075384" y="2077217"/>
            <a:ext cx="1024115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300" b="1" i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.pdf</a:t>
            </a:r>
            <a:r>
              <a:rPr lang="ko-KR" altLang="en-US" sz="1300" b="1" i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 파일</a:t>
            </a:r>
            <a:endParaRPr lang="ko-KR" sz="1300" b="1" i="1">
              <a:solidFill>
                <a:srgbClr val="FD4276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A390FBD-0702-9640-B7F0-7CBC43C036CB}"/>
              </a:ext>
            </a:extLst>
          </p:cNvPr>
          <p:cNvGrpSpPr/>
          <p:nvPr/>
        </p:nvGrpSpPr>
        <p:grpSpPr>
          <a:xfrm>
            <a:off x="7013491" y="2348180"/>
            <a:ext cx="1107520" cy="1256764"/>
            <a:chOff x="7011487" y="2153677"/>
            <a:chExt cx="1107520" cy="1256764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882C5DAA-4294-45DA-9914-421D1C27332D}"/>
                </a:ext>
              </a:extLst>
            </p:cNvPr>
            <p:cNvGrpSpPr/>
            <p:nvPr/>
          </p:nvGrpSpPr>
          <p:grpSpPr>
            <a:xfrm>
              <a:off x="7011487" y="2153677"/>
              <a:ext cx="1074333" cy="1085699"/>
              <a:chOff x="3894180" y="5509431"/>
              <a:chExt cx="1463122" cy="1118479"/>
            </a:xfrm>
          </p:grpSpPr>
          <p:pic>
            <p:nvPicPr>
              <p:cNvPr id="44" name="그래픽 43" descr="이미지">
                <a:extLst>
                  <a:ext uri="{FF2B5EF4-FFF2-40B4-BE49-F238E27FC236}">
                    <a16:creationId xmlns:a16="http://schemas.microsoft.com/office/drawing/2014/main" id="{5FDB9416-C008-46A9-B388-B3D7A97BC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182318" y="5509431"/>
                <a:ext cx="914401" cy="838979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6C91E3-DEC5-4CC7-B134-E3EEED72C774}"/>
                  </a:ext>
                </a:extLst>
              </p:cNvPr>
              <p:cNvSpPr txBox="1"/>
              <p:nvPr/>
            </p:nvSpPr>
            <p:spPr>
              <a:xfrm>
                <a:off x="3894180" y="6294988"/>
                <a:ext cx="1463122" cy="3329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>
                    <a:latin typeface="NEXON Lv2 Gothic" pitchFamily="2" charset="-127"/>
                    <a:ea typeface="NEXON Lv2 Gothic" pitchFamily="2" charset="-127"/>
                  </a:rPr>
                  <a:t>악보 이미지</a:t>
                </a:r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7C0D61B-3C2D-44DD-B331-A002A201C1E2}"/>
                </a:ext>
              </a:extLst>
            </p:cNvPr>
            <p:cNvSpPr txBox="1"/>
            <p:nvPr/>
          </p:nvSpPr>
          <p:spPr>
            <a:xfrm>
              <a:off x="7094892" y="3118053"/>
              <a:ext cx="1024115" cy="29238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ko-KR" sz="1300" i="1">
                  <a:latin typeface="NEXON Lv2 Gothic" pitchFamily="2" charset="-127"/>
                  <a:ea typeface="NEXON Lv2 Gothic" pitchFamily="2" charset="-127"/>
                  <a:cs typeface="+mn-lt"/>
                </a:rPr>
                <a:t>.png </a:t>
              </a:r>
              <a:r>
                <a:rPr lang="ko-KR" altLang="en-US" sz="1300" i="1">
                  <a:latin typeface="NEXON Lv2 Gothic" pitchFamily="2" charset="-127"/>
                  <a:ea typeface="NEXON Lv2 Gothic" pitchFamily="2" charset="-127"/>
                  <a:cs typeface="+mn-lt"/>
                </a:rPr>
                <a:t>파일</a:t>
              </a:r>
              <a:endParaRPr lang="ko-KR" sz="1300" i="1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30E380B2-B7CB-4841-B18A-EC027EF5A901}"/>
              </a:ext>
            </a:extLst>
          </p:cNvPr>
          <p:cNvSpPr txBox="1"/>
          <p:nvPr/>
        </p:nvSpPr>
        <p:spPr>
          <a:xfrm>
            <a:off x="8262313" y="2579701"/>
            <a:ext cx="2186613" cy="6924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300" b="1" i="1" dirty="0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</a:rPr>
              <a:t>.png </a:t>
            </a:r>
            <a:r>
              <a:rPr lang="ko-KR" altLang="en-US" sz="1300" b="1" i="1" dirty="0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</a:rPr>
              <a:t>파일</a:t>
            </a:r>
            <a:endParaRPr lang="en-US" altLang="ko-KR" sz="1300" b="1" i="1" dirty="0">
              <a:solidFill>
                <a:srgbClr val="FD4276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/>
            <a:r>
              <a:rPr lang="ko-KR" altLang="en-US" sz="1300" b="1" i="1" dirty="0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</a:rPr>
              <a:t>사용자가 입력한 변환 코드</a:t>
            </a:r>
            <a:endParaRPr lang="en-US" altLang="ko-KR" sz="1300" b="1" i="1" dirty="0">
              <a:solidFill>
                <a:srgbClr val="FD4276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/>
            <a:r>
              <a:rPr lang="ko-KR" altLang="en-US" sz="1300" b="1" i="1" dirty="0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</a:rPr>
              <a:t>악보의 박자</a:t>
            </a:r>
            <a:endParaRPr lang="ko-KR" sz="1300" b="1" i="1" dirty="0">
              <a:solidFill>
                <a:srgbClr val="FD4276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D88DD8FA-B796-ED49-8F60-970EE466B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774460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57" name="타원 56">
            <a:extLst>
              <a:ext uri="{FF2B5EF4-FFF2-40B4-BE49-F238E27FC236}">
                <a16:creationId xmlns:a16="http://schemas.microsoft.com/office/drawing/2014/main" id="{1AF9A47E-B848-5143-BC85-E330F21D02F3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A9404DF0-FF26-2C44-8985-615A76DD104D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B4361FEF-4D44-6B47-AB4F-ADEBBBA6F264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759D993-B7BC-6548-B297-7633BDBA02D7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59B489D4-8D14-7C40-BCC7-E0C4B9C6EE49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0458E3DA-A88A-1E48-B725-B0A63B722DAD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6433D512-EE48-6A4B-85F3-F48848EF1BAE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B4DED16-C9EB-7648-8E4B-47725B4A3460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21FBA7A-9058-1D4A-A9B0-4BAE91C3A179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B9511479-E6EC-804C-89C1-C35943E0C871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E66D2DB3-DDEB-0A42-AB65-9BFAB7B04DA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수행 시나리오(2/3) -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사용자 악보 파일 입력</a:t>
            </a:r>
            <a:endParaRPr lang="ko-KR" sz="2500" b="1" kern="0">
              <a:solidFill>
                <a:schemeClr val="tx1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0808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1220D78B-4F2A-478F-8B2A-221AA7BD9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7776741-12DC-442A-AB57-85C2D46D38F7}"/>
              </a:ext>
            </a:extLst>
          </p:cNvPr>
          <p:cNvSpPr/>
          <p:nvPr/>
        </p:nvSpPr>
        <p:spPr>
          <a:xfrm>
            <a:off x="4331914" y="2104394"/>
            <a:ext cx="7541496" cy="362242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래픽 2" descr="태블릿">
            <a:extLst>
              <a:ext uri="{FF2B5EF4-FFF2-40B4-BE49-F238E27FC236}">
                <a16:creationId xmlns:a16="http://schemas.microsoft.com/office/drawing/2014/main" id="{05828011-3769-43F7-BA3C-037B8D11D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4963" y="3290131"/>
            <a:ext cx="1273833" cy="1273833"/>
          </a:xfrm>
          <a:prstGeom prst="rect">
            <a:avLst/>
          </a:prstGeom>
        </p:spPr>
      </p:pic>
      <p:pic>
        <p:nvPicPr>
          <p:cNvPr id="21" name="그래픽 20" descr="음표">
            <a:extLst>
              <a:ext uri="{FF2B5EF4-FFF2-40B4-BE49-F238E27FC236}">
                <a16:creationId xmlns:a16="http://schemas.microsoft.com/office/drawing/2014/main" id="{87D26685-536A-41FC-9435-FF6B74B90D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07942" y="3358320"/>
            <a:ext cx="1109999" cy="1185442"/>
          </a:xfrm>
          <a:prstGeom prst="rect">
            <a:avLst/>
          </a:prstGeom>
        </p:spPr>
      </p:pic>
      <p:pic>
        <p:nvPicPr>
          <p:cNvPr id="47" name="그래픽 46" descr="클라우드에서 다운로드">
            <a:extLst>
              <a:ext uri="{FF2B5EF4-FFF2-40B4-BE49-F238E27FC236}">
                <a16:creationId xmlns:a16="http://schemas.microsoft.com/office/drawing/2014/main" id="{B61F5EB6-D5E8-4A50-A344-F183C019A2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17876" y="3368147"/>
            <a:ext cx="1117803" cy="1117803"/>
          </a:xfrm>
          <a:prstGeom prst="rect">
            <a:avLst/>
          </a:prstGeom>
        </p:spPr>
      </p:pic>
      <p:pic>
        <p:nvPicPr>
          <p:cNvPr id="48" name="그래픽 47" descr="음악 표시법">
            <a:extLst>
              <a:ext uri="{FF2B5EF4-FFF2-40B4-BE49-F238E27FC236}">
                <a16:creationId xmlns:a16="http://schemas.microsoft.com/office/drawing/2014/main" id="{C8623B2C-5CA0-42CD-B502-26422D3D3B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36968" y="3066422"/>
            <a:ext cx="1518648" cy="169836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16467C8-3D7E-DA46-A797-00FC88814875}"/>
              </a:ext>
            </a:extLst>
          </p:cNvPr>
          <p:cNvGrpSpPr/>
          <p:nvPr/>
        </p:nvGrpSpPr>
        <p:grpSpPr>
          <a:xfrm>
            <a:off x="2247192" y="3425142"/>
            <a:ext cx="1879049" cy="369332"/>
            <a:chOff x="2199727" y="3473113"/>
            <a:chExt cx="1879049" cy="36933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3F2F6E1-2FA0-47AA-8C44-89F0162047DD}"/>
                </a:ext>
              </a:extLst>
            </p:cNvPr>
            <p:cNvSpPr txBox="1"/>
            <p:nvPr/>
          </p:nvSpPr>
          <p:spPr>
            <a:xfrm>
              <a:off x="2236626" y="3473113"/>
              <a:ext cx="180524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① </a:t>
              </a:r>
              <a:r>
                <a:rPr lang="ko-KR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악보</a:t>
              </a:r>
              <a:r>
                <a:rPr lang="ko-KR" altLang="en-US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 </a:t>
              </a:r>
              <a:r>
                <a:rPr lang="ko-KR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파일 입력</a:t>
              </a:r>
              <a:endParaRPr lang="ko-KR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EF0F4763-E585-424F-A45E-E882F8B7E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9727" y="3842445"/>
              <a:ext cx="1879049" cy="0"/>
            </a:xfrm>
            <a:prstGeom prst="straightConnector1">
              <a:avLst/>
            </a:prstGeom>
            <a:ln w="44450">
              <a:solidFill>
                <a:srgbClr val="FD42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CB47A29-FABB-3A4D-B62B-E41616C68F43}"/>
              </a:ext>
            </a:extLst>
          </p:cNvPr>
          <p:cNvGrpSpPr/>
          <p:nvPr/>
        </p:nvGrpSpPr>
        <p:grpSpPr>
          <a:xfrm>
            <a:off x="8118035" y="4192945"/>
            <a:ext cx="2618118" cy="708384"/>
            <a:chOff x="8319504" y="4085735"/>
            <a:chExt cx="2618118" cy="708384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4CD591C-30F7-471E-A725-70FAB4125FD6}"/>
                </a:ext>
              </a:extLst>
            </p:cNvPr>
            <p:cNvSpPr txBox="1"/>
            <p:nvPr/>
          </p:nvSpPr>
          <p:spPr>
            <a:xfrm>
              <a:off x="8319504" y="4147788"/>
              <a:ext cx="2618118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④ </a:t>
              </a:r>
              <a:r>
                <a:rPr 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사용자가 원하는</a:t>
              </a:r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 </a:t>
              </a:r>
            </a:p>
            <a:p>
              <a:pPr algn="ctr"/>
              <a:r>
                <a:rPr 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코드로 </a:t>
              </a:r>
              <a:r>
                <a:rPr lang="en-US" alt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MIDI</a:t>
              </a:r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 데이터 </a:t>
              </a:r>
              <a:r>
                <a:rPr 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변환</a:t>
              </a:r>
              <a:endParaRPr lang="ko-KR" b="1">
                <a:solidFill>
                  <a:srgbClr val="8497B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D5945B9C-EFC7-43CE-A666-7B64023F76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83918" y="4085735"/>
              <a:ext cx="1807162" cy="0"/>
            </a:xfrm>
            <a:prstGeom prst="straightConnector1">
              <a:avLst/>
            </a:prstGeom>
            <a:ln w="44450">
              <a:solidFill>
                <a:srgbClr val="8497B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474DF3E-F69F-1340-8B53-0E266C922DEA}"/>
              </a:ext>
            </a:extLst>
          </p:cNvPr>
          <p:cNvGrpSpPr/>
          <p:nvPr/>
        </p:nvGrpSpPr>
        <p:grpSpPr>
          <a:xfrm>
            <a:off x="5516632" y="3176670"/>
            <a:ext cx="2024332" cy="646331"/>
            <a:chOff x="5606544" y="3180995"/>
            <a:chExt cx="2024332" cy="646331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3FFB021-074F-4B01-AF46-52EDF0F414C9}"/>
                </a:ext>
              </a:extLst>
            </p:cNvPr>
            <p:cNvSpPr txBox="1"/>
            <p:nvPr/>
          </p:nvSpPr>
          <p:spPr>
            <a:xfrm>
              <a:off x="5606544" y="3180995"/>
              <a:ext cx="2024332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② 악보 이미지에서 </a:t>
              </a:r>
            </a:p>
            <a:p>
              <a:pPr algn="ctr"/>
              <a:r>
                <a:rPr lang="ko-KR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음표 </a:t>
              </a:r>
              <a:r>
                <a:rPr lang="ko-KR" altLang="en-US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데이터 추출</a:t>
              </a:r>
              <a:endParaRPr lang="ko-KR" altLang="en-US" b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D25DCBD7-F35E-4E06-AE70-C3D8DA204F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3427" y="3825811"/>
              <a:ext cx="1879049" cy="0"/>
            </a:xfrm>
            <a:prstGeom prst="straightConnector1">
              <a:avLst/>
            </a:prstGeom>
            <a:ln w="44450">
              <a:solidFill>
                <a:srgbClr val="FD42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CEF6C09-7D0A-9A46-B2D2-B5D1CD9EEA47}"/>
              </a:ext>
            </a:extLst>
          </p:cNvPr>
          <p:cNvGrpSpPr/>
          <p:nvPr/>
        </p:nvGrpSpPr>
        <p:grpSpPr>
          <a:xfrm>
            <a:off x="8469563" y="3189180"/>
            <a:ext cx="1820048" cy="650485"/>
            <a:chOff x="8683918" y="3162915"/>
            <a:chExt cx="1820048" cy="650485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CAC89E5-98BA-4523-9877-3F7EC30A4AA1}"/>
                </a:ext>
              </a:extLst>
            </p:cNvPr>
            <p:cNvSpPr txBox="1"/>
            <p:nvPr/>
          </p:nvSpPr>
          <p:spPr>
            <a:xfrm>
              <a:off x="8737129" y="3162915"/>
              <a:ext cx="1645675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b="1">
                  <a:solidFill>
                    <a:srgbClr val="FD4276"/>
                  </a:solidFill>
                  <a:latin typeface="NEXON Lv2 Gothic" pitchFamily="2" charset="-127"/>
                  <a:ea typeface="NEXON Lv2 Gothic" pitchFamily="2" charset="-127"/>
                </a:rPr>
                <a:t>③ 음표를 MIDI 데이터로 변환</a:t>
              </a:r>
            </a:p>
          </p:txBody>
        </p: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54F6523A-E9C2-4ADD-A717-027DFC4AA5C4}"/>
                </a:ext>
              </a:extLst>
            </p:cNvPr>
            <p:cNvCxnSpPr>
              <a:cxnSpLocks/>
            </p:cNvCxnSpPr>
            <p:nvPr/>
          </p:nvCxnSpPr>
          <p:spPr>
            <a:xfrm>
              <a:off x="8683918" y="3813400"/>
              <a:ext cx="1820048" cy="0"/>
            </a:xfrm>
            <a:prstGeom prst="straightConnector1">
              <a:avLst/>
            </a:prstGeom>
            <a:ln w="44450">
              <a:solidFill>
                <a:srgbClr val="FD42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8C5D0F5-8158-9A49-AD9F-91E8C01122BB}"/>
              </a:ext>
            </a:extLst>
          </p:cNvPr>
          <p:cNvGrpSpPr/>
          <p:nvPr/>
        </p:nvGrpSpPr>
        <p:grpSpPr>
          <a:xfrm>
            <a:off x="5585179" y="4192945"/>
            <a:ext cx="1907802" cy="713946"/>
            <a:chOff x="5693427" y="4013847"/>
            <a:chExt cx="1907802" cy="713946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F1DE12B-E72B-4882-81D1-C36E662569D5}"/>
                </a:ext>
              </a:extLst>
            </p:cNvPr>
            <p:cNvSpPr txBox="1"/>
            <p:nvPr/>
          </p:nvSpPr>
          <p:spPr>
            <a:xfrm>
              <a:off x="5822746" y="4081462"/>
              <a:ext cx="1677218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⑤ MIDI 파일을 음표로 </a:t>
              </a:r>
              <a:r>
                <a:rPr 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변환</a:t>
              </a:r>
              <a:endParaRPr lang="ko-KR" b="1">
                <a:solidFill>
                  <a:srgbClr val="8497B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27F62BBD-D49D-444A-A87D-2AA602E2E9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3427" y="4013847"/>
              <a:ext cx="1907802" cy="0"/>
            </a:xfrm>
            <a:prstGeom prst="straightConnector1">
              <a:avLst/>
            </a:prstGeom>
            <a:ln w="44450">
              <a:solidFill>
                <a:srgbClr val="8497B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9396D3A-4618-A242-B376-2173AFDC39B0}"/>
              </a:ext>
            </a:extLst>
          </p:cNvPr>
          <p:cNvGrpSpPr/>
          <p:nvPr/>
        </p:nvGrpSpPr>
        <p:grpSpPr>
          <a:xfrm>
            <a:off x="2186620" y="4128157"/>
            <a:ext cx="1979880" cy="452639"/>
            <a:chOff x="2155396" y="4013847"/>
            <a:chExt cx="1979880" cy="452639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569DC12-134A-4FA0-AC65-F59A0EED175F}"/>
                </a:ext>
              </a:extLst>
            </p:cNvPr>
            <p:cNvSpPr txBox="1"/>
            <p:nvPr/>
          </p:nvSpPr>
          <p:spPr>
            <a:xfrm>
              <a:off x="2155396" y="4097154"/>
              <a:ext cx="197988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⑥ </a:t>
              </a:r>
              <a:r>
                <a:rPr 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MIDI</a:t>
              </a:r>
              <a:r>
                <a:rPr lang="ko-KR" altLang="en-US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 </a:t>
              </a:r>
              <a:r>
                <a:rPr lang="ko-KR" b="1">
                  <a:solidFill>
                    <a:srgbClr val="8497B0"/>
                  </a:solidFill>
                  <a:latin typeface="NEXON Lv2 Gothic" pitchFamily="2" charset="-127"/>
                  <a:ea typeface="NEXON Lv2 Gothic" pitchFamily="2" charset="-127"/>
                  <a:cs typeface="+mn-lt"/>
                </a:rPr>
                <a:t>파일 출력</a:t>
              </a:r>
              <a:endParaRPr lang="ko-KR" b="1">
                <a:solidFill>
                  <a:srgbClr val="8497B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3F57DEC1-C3C0-4B94-8A3C-1BC98257A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0974" y="4013847"/>
              <a:ext cx="1907802" cy="0"/>
            </a:xfrm>
            <a:prstGeom prst="straightConnector1">
              <a:avLst/>
            </a:prstGeom>
            <a:ln w="44450">
              <a:solidFill>
                <a:srgbClr val="8497B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C9AEA96-FC07-2A40-A476-A79CAE1316D5}"/>
              </a:ext>
            </a:extLst>
          </p:cNvPr>
          <p:cNvSpPr txBox="1"/>
          <p:nvPr/>
        </p:nvSpPr>
        <p:spPr>
          <a:xfrm>
            <a:off x="7581548" y="1890272"/>
            <a:ext cx="105278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b="1">
                <a:latin typeface="NEXON Lv2 Gothic" pitchFamily="2" charset="-127"/>
                <a:ea typeface="NEXON Lv2 Gothic" pitchFamily="2" charset="-127"/>
              </a:rPr>
              <a:t>SERVER</a:t>
            </a:r>
            <a:endParaRPr kumimoji="1" lang="ko-KR" altLang="en-US" b="1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A8395B6-058D-4F53-AEA9-9B6D6AABE56C}"/>
              </a:ext>
            </a:extLst>
          </p:cNvPr>
          <p:cNvSpPr txBox="1"/>
          <p:nvPr/>
        </p:nvSpPr>
        <p:spPr>
          <a:xfrm>
            <a:off x="2667078" y="3150042"/>
            <a:ext cx="12738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i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.png</a:t>
            </a:r>
            <a:r>
              <a:rPr lang="ko-KR" altLang="en-US" b="1" i="1">
                <a:solidFill>
                  <a:srgbClr val="FD4276"/>
                </a:solidFill>
                <a:latin typeface="NEXON Lv2 Gothic" pitchFamily="2" charset="-127"/>
                <a:ea typeface="NEXON Lv2 Gothic" pitchFamily="2" charset="-127"/>
                <a:cs typeface="+mn-lt"/>
              </a:rPr>
              <a:t> 파일</a:t>
            </a:r>
            <a:endParaRPr lang="ko-KR" b="1" i="1">
              <a:solidFill>
                <a:srgbClr val="FD4276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81CEEAA-5BDC-4E19-B0C2-97B0EF89F88E}"/>
              </a:ext>
            </a:extLst>
          </p:cNvPr>
          <p:cNvSpPr txBox="1"/>
          <p:nvPr/>
        </p:nvSpPr>
        <p:spPr>
          <a:xfrm>
            <a:off x="7526470" y="3159724"/>
            <a:ext cx="10193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i="1">
                <a:latin typeface="NEXON Lv2 Gothic" pitchFamily="2" charset="-127"/>
                <a:ea typeface="NEXON Lv2 Gothic" pitchFamily="2" charset="-127"/>
                <a:cs typeface="+mn-lt"/>
              </a:rPr>
              <a:t>.txt</a:t>
            </a:r>
            <a:r>
              <a:rPr lang="ko-KR" altLang="en-US" b="1" i="1">
                <a:latin typeface="NEXON Lv2 Gothic" pitchFamily="2" charset="-127"/>
                <a:ea typeface="NEXON Lv2 Gothic" pitchFamily="2" charset="-127"/>
                <a:cs typeface="+mn-lt"/>
              </a:rPr>
              <a:t> 파일</a:t>
            </a:r>
            <a:endParaRPr lang="ko-KR" b="1" i="1"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57FAA338-0D7F-F440-A78D-E0B34A79B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774460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44" name="타원 43">
            <a:extLst>
              <a:ext uri="{FF2B5EF4-FFF2-40B4-BE49-F238E27FC236}">
                <a16:creationId xmlns:a16="http://schemas.microsoft.com/office/drawing/2014/main" id="{B3AAF77D-F706-3D4E-A273-4EF676AC8E64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63C4E48-36C8-8D40-BBBA-E0C91A13E27A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43D318C4-FFB2-AA44-A415-D0E341FE4E8D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EB997027-785F-BC43-B791-E3CF18FE6A97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0275C139-A2CD-F843-B6C3-FF41C202758C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B257B635-2B7E-5945-8565-83ECCAF9E760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9933FFA-D9B7-CC43-9CDE-02F03F9ADCA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69142CE4-594B-3F41-BBCF-E1711917BE49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54296525-EEFC-FA4B-8B57-76A5FA07B8C1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205562D-BD8F-0340-B631-E2F2B8F34B0F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D6B54760-D57B-8A4B-A4F1-BDE8191B2438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/>
                <a:ea typeface="NEXON Lv2 Gothic"/>
              </a:rPr>
              <a:t>시스템 수행 시나리오(3/3) - 악보 입력에 따른 코드 변환</a:t>
            </a:r>
            <a:endParaRPr lang="en-US" altLang="ko-KR" sz="2500" b="1" kern="0">
              <a:latin typeface="NEXON Lv2 Gothic" pitchFamily="2" charset="-127"/>
              <a:ea typeface="NEXON Lv2 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9119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19150072-E60B-4DE1-A1A8-F30BEEE7E5DD}"/>
              </a:ext>
            </a:extLst>
          </p:cNvPr>
          <p:cNvGrpSpPr/>
          <p:nvPr/>
        </p:nvGrpSpPr>
        <p:grpSpPr>
          <a:xfrm>
            <a:off x="5156850" y="1804119"/>
            <a:ext cx="3020993" cy="3258418"/>
            <a:chOff x="4869067" y="1413064"/>
            <a:chExt cx="3020993" cy="3258418"/>
          </a:xfrm>
        </p:grpSpPr>
        <p:sp>
          <p:nvSpPr>
            <p:cNvPr id="29" name="모서리가 둥근 직사각형 7">
              <a:extLst>
                <a:ext uri="{FF2B5EF4-FFF2-40B4-BE49-F238E27FC236}">
                  <a16:creationId xmlns:a16="http://schemas.microsoft.com/office/drawing/2014/main" id="{76126025-6568-4863-AB66-0DA86A8092D5}"/>
                </a:ext>
              </a:extLst>
            </p:cNvPr>
            <p:cNvSpPr/>
            <p:nvPr/>
          </p:nvSpPr>
          <p:spPr>
            <a:xfrm>
              <a:off x="4869067" y="1824252"/>
              <a:ext cx="3020993" cy="284723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BA01E4C-DCA4-47EB-81DB-11CAECE2D514}"/>
                </a:ext>
              </a:extLst>
            </p:cNvPr>
            <p:cNvSpPr txBox="1"/>
            <p:nvPr/>
          </p:nvSpPr>
          <p:spPr>
            <a:xfrm>
              <a:off x="5504965" y="1413064"/>
              <a:ext cx="1749197" cy="2708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b="1">
                  <a:latin typeface="NEXON Lv2 Gothic" pitchFamily="2" charset="-127"/>
                  <a:ea typeface="NEXON Lv2 Gothic" pitchFamily="2" charset="-127"/>
                </a:rPr>
                <a:t>SERVER</a:t>
              </a: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r>
                <a:rPr kumimoji="1" lang="ko-KR" altLang="en-US" sz="1500">
                  <a:latin typeface="NEXON Lv2 Gothic" pitchFamily="2" charset="-127"/>
                  <a:ea typeface="NEXON Lv2 Gothic" pitchFamily="2" charset="-127"/>
                </a:rPr>
                <a:t>악보 인식 모듈</a:t>
              </a:r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r>
                <a:rPr kumimoji="1" lang="ko-KR" altLang="en-US" sz="1500">
                  <a:latin typeface="NEXON Lv2 Gothic" pitchFamily="2" charset="-127"/>
                  <a:ea typeface="NEXON Lv2 Gothic" pitchFamily="2" charset="-127"/>
                </a:rPr>
                <a:t>악보 코드 변환 모듈</a:t>
              </a:r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r>
                <a:rPr kumimoji="1" lang="en-US" altLang="ko-KR" sz="1500">
                  <a:latin typeface="NEXON Lv2 Gothic" pitchFamily="2" charset="-127"/>
                  <a:ea typeface="NEXON Lv2 Gothic" pitchFamily="2" charset="-127"/>
                </a:rPr>
                <a:t>MIDI </a:t>
              </a:r>
              <a:r>
                <a:rPr kumimoji="1" lang="ko-KR" altLang="en-US" sz="1500">
                  <a:latin typeface="NEXON Lv2 Gothic" pitchFamily="2" charset="-127"/>
                  <a:ea typeface="NEXON Lv2 Gothic" pitchFamily="2" charset="-127"/>
                </a:rPr>
                <a:t>파일 변환 모듈</a:t>
              </a:r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9F4FC71-5F62-4119-ACFE-4A9EE93FD114}"/>
              </a:ext>
            </a:extLst>
          </p:cNvPr>
          <p:cNvGrpSpPr/>
          <p:nvPr/>
        </p:nvGrpSpPr>
        <p:grpSpPr>
          <a:xfrm>
            <a:off x="8810379" y="1897646"/>
            <a:ext cx="3280348" cy="3631763"/>
            <a:chOff x="8636832" y="1515081"/>
            <a:chExt cx="3280348" cy="3631763"/>
          </a:xfrm>
        </p:grpSpPr>
        <p:pic>
          <p:nvPicPr>
            <p:cNvPr id="32" name="그래픽 31" descr="데이터베이스">
              <a:extLst>
                <a:ext uri="{FF2B5EF4-FFF2-40B4-BE49-F238E27FC236}">
                  <a16:creationId xmlns:a16="http://schemas.microsoft.com/office/drawing/2014/main" id="{C49BE928-5E64-417A-B2D1-E8F6402E9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36832" y="1607693"/>
              <a:ext cx="3280348" cy="328034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D48062B-0758-4539-A86D-2B3EE7B3B6DA}"/>
                </a:ext>
              </a:extLst>
            </p:cNvPr>
            <p:cNvSpPr txBox="1"/>
            <p:nvPr/>
          </p:nvSpPr>
          <p:spPr>
            <a:xfrm>
              <a:off x="9547479" y="1515081"/>
              <a:ext cx="1459053" cy="36317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b="1">
                  <a:latin typeface="NEXON Lv2 Gothic" pitchFamily="2" charset="-127"/>
                  <a:ea typeface="NEXON Lv2 Gothic" pitchFamily="2" charset="-127"/>
                </a:rPr>
                <a:t>DB</a:t>
              </a:r>
            </a:p>
            <a:p>
              <a:pPr algn="ctr"/>
              <a:endParaRPr kumimoji="1" lang="en-US" altLang="ko-KR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r>
                <a:rPr kumimoji="1" lang="en-US" altLang="ko-KR" sz="1500">
                  <a:latin typeface="NEXON Lv2 Gothic" pitchFamily="2" charset="-127"/>
                  <a:ea typeface="NEXON Lv2 Gothic" pitchFamily="2" charset="-127"/>
                </a:rPr>
                <a:t> </a:t>
              </a:r>
              <a:r>
                <a:rPr kumimoji="1" lang="ko-KR" altLang="en-US" sz="1500">
                  <a:latin typeface="NEXON Lv2 Gothic" pitchFamily="2" charset="-127"/>
                  <a:ea typeface="NEXON Lv2 Gothic" pitchFamily="2" charset="-127"/>
                </a:rPr>
                <a:t>악보 파일 모듈</a:t>
              </a:r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r>
                <a:rPr kumimoji="1" lang="ko-KR" altLang="en-US" sz="1500">
                  <a:latin typeface="NEXON Lv2 Gothic" pitchFamily="2" charset="-127"/>
                  <a:ea typeface="NEXON Lv2 Gothic" pitchFamily="2" charset="-127"/>
                </a:rPr>
                <a:t>사용자 정보 모듈</a:t>
              </a:r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72C3D8B-7D53-4F03-873A-560B1E577443}"/>
              </a:ext>
            </a:extLst>
          </p:cNvPr>
          <p:cNvGrpSpPr/>
          <p:nvPr/>
        </p:nvGrpSpPr>
        <p:grpSpPr>
          <a:xfrm>
            <a:off x="2018950" y="1222414"/>
            <a:ext cx="881973" cy="1080000"/>
            <a:chOff x="1993392" y="852251"/>
            <a:chExt cx="881973" cy="1080000"/>
          </a:xfrm>
        </p:grpSpPr>
        <p:sp>
          <p:nvSpPr>
            <p:cNvPr id="35" name="아래쪽 화살표[D] 16">
              <a:extLst>
                <a:ext uri="{FF2B5EF4-FFF2-40B4-BE49-F238E27FC236}">
                  <a16:creationId xmlns:a16="http://schemas.microsoft.com/office/drawing/2014/main" id="{DCC0BF38-E44A-41E7-B6C5-45080D333C0D}"/>
                </a:ext>
              </a:extLst>
            </p:cNvPr>
            <p:cNvSpPr/>
            <p:nvPr/>
          </p:nvSpPr>
          <p:spPr>
            <a:xfrm>
              <a:off x="2154436" y="852251"/>
              <a:ext cx="475488" cy="1080000"/>
            </a:xfrm>
            <a:prstGeom prst="downArrow">
              <a:avLst/>
            </a:prstGeom>
            <a:solidFill>
              <a:srgbClr val="FB3A7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F549B4A-3070-438E-834B-A89EC04DE9FC}"/>
                </a:ext>
              </a:extLst>
            </p:cNvPr>
            <p:cNvSpPr txBox="1"/>
            <p:nvPr/>
          </p:nvSpPr>
          <p:spPr>
            <a:xfrm>
              <a:off x="1993392" y="1024128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b="1">
                  <a:latin typeface="NEXON Lv2 Gothic" pitchFamily="2" charset="-127"/>
                  <a:ea typeface="NEXON Lv2 Gothic" pitchFamily="2" charset="-127"/>
                </a:rPr>
                <a:t>INPUT</a:t>
              </a:r>
              <a:endParaRPr kumimoji="1" lang="ko-KR" altLang="en-US" b="1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AFAF9B2-4B24-4F81-B5AA-C2E2C69DF5FD}"/>
              </a:ext>
            </a:extLst>
          </p:cNvPr>
          <p:cNvGrpSpPr/>
          <p:nvPr/>
        </p:nvGrpSpPr>
        <p:grpSpPr>
          <a:xfrm>
            <a:off x="1886468" y="4976812"/>
            <a:ext cx="1120820" cy="1080000"/>
            <a:chOff x="1865376" y="4527923"/>
            <a:chExt cx="1120820" cy="1080000"/>
          </a:xfrm>
          <a:solidFill>
            <a:srgbClr val="8497AF">
              <a:alpha val="50000"/>
            </a:srgbClr>
          </a:solidFill>
        </p:grpSpPr>
        <p:sp>
          <p:nvSpPr>
            <p:cNvPr id="38" name="아래쪽 화살표[D] 17">
              <a:extLst>
                <a:ext uri="{FF2B5EF4-FFF2-40B4-BE49-F238E27FC236}">
                  <a16:creationId xmlns:a16="http://schemas.microsoft.com/office/drawing/2014/main" id="{A1AB3FB8-29A1-495C-A4EB-4CA29BDBBEDB}"/>
                </a:ext>
              </a:extLst>
            </p:cNvPr>
            <p:cNvSpPr/>
            <p:nvPr/>
          </p:nvSpPr>
          <p:spPr>
            <a:xfrm>
              <a:off x="2154436" y="4527923"/>
              <a:ext cx="475488" cy="1080000"/>
            </a:xfrm>
            <a:prstGeom prst="dow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7233487-77A8-42DC-B0FD-293E4E735049}"/>
                </a:ext>
              </a:extLst>
            </p:cNvPr>
            <p:cNvSpPr txBox="1"/>
            <p:nvPr/>
          </p:nvSpPr>
          <p:spPr>
            <a:xfrm>
              <a:off x="1865376" y="4962178"/>
              <a:ext cx="1120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b="1">
                  <a:latin typeface="NEXON Lv2 Gothic" pitchFamily="2" charset="-127"/>
                  <a:ea typeface="NEXON Lv2 Gothic" pitchFamily="2" charset="-127"/>
                </a:rPr>
                <a:t>OUTPUT</a:t>
              </a:r>
              <a:endParaRPr kumimoji="1" lang="ko-KR" altLang="en-US" b="1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sp>
        <p:nvSpPr>
          <p:cNvPr id="40" name="오른쪽 화살표[R] 20">
            <a:extLst>
              <a:ext uri="{FF2B5EF4-FFF2-40B4-BE49-F238E27FC236}">
                <a16:creationId xmlns:a16="http://schemas.microsoft.com/office/drawing/2014/main" id="{9D013830-9636-4A3E-BCB8-B5F2524EAB50}"/>
              </a:ext>
            </a:extLst>
          </p:cNvPr>
          <p:cNvSpPr/>
          <p:nvPr/>
        </p:nvSpPr>
        <p:spPr>
          <a:xfrm>
            <a:off x="4176843" y="3039317"/>
            <a:ext cx="694944" cy="398899"/>
          </a:xfrm>
          <a:prstGeom prst="rightArrow">
            <a:avLst/>
          </a:prstGeom>
          <a:solidFill>
            <a:srgbClr val="FB3A7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41" name="오른쪽 화살표[R] 21">
            <a:extLst>
              <a:ext uri="{FF2B5EF4-FFF2-40B4-BE49-F238E27FC236}">
                <a16:creationId xmlns:a16="http://schemas.microsoft.com/office/drawing/2014/main" id="{9353E1DF-AC26-4D56-B9D0-ADED7B27D868}"/>
              </a:ext>
            </a:extLst>
          </p:cNvPr>
          <p:cNvSpPr/>
          <p:nvPr/>
        </p:nvSpPr>
        <p:spPr>
          <a:xfrm>
            <a:off x="8462906" y="3034429"/>
            <a:ext cx="694944" cy="398899"/>
          </a:xfrm>
          <a:prstGeom prst="rightArrow">
            <a:avLst/>
          </a:prstGeom>
          <a:solidFill>
            <a:srgbClr val="FB3A7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42" name="오른쪽 화살표[R] 25">
            <a:extLst>
              <a:ext uri="{FF2B5EF4-FFF2-40B4-BE49-F238E27FC236}">
                <a16:creationId xmlns:a16="http://schemas.microsoft.com/office/drawing/2014/main" id="{6184DFD2-E181-4714-BE16-85A0C6A37590}"/>
              </a:ext>
            </a:extLst>
          </p:cNvPr>
          <p:cNvSpPr/>
          <p:nvPr/>
        </p:nvSpPr>
        <p:spPr>
          <a:xfrm>
            <a:off x="4176418" y="4082270"/>
            <a:ext cx="694944" cy="398899"/>
          </a:xfrm>
          <a:prstGeom prst="rightArrow">
            <a:avLst/>
          </a:prstGeom>
          <a:solidFill>
            <a:srgbClr val="8497AF">
              <a:alpha val="50000"/>
            </a:srgbClr>
          </a:solidFill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43" name="오른쪽 화살표[R] 26">
            <a:extLst>
              <a:ext uri="{FF2B5EF4-FFF2-40B4-BE49-F238E27FC236}">
                <a16:creationId xmlns:a16="http://schemas.microsoft.com/office/drawing/2014/main" id="{DBD44572-4489-459C-8E54-F1E7D5475D59}"/>
              </a:ext>
            </a:extLst>
          </p:cNvPr>
          <p:cNvSpPr/>
          <p:nvPr/>
        </p:nvSpPr>
        <p:spPr>
          <a:xfrm>
            <a:off x="8462906" y="4078600"/>
            <a:ext cx="694944" cy="398899"/>
          </a:xfrm>
          <a:prstGeom prst="rightArrow">
            <a:avLst/>
          </a:prstGeom>
          <a:solidFill>
            <a:srgbClr val="8497AF">
              <a:alpha val="50000"/>
            </a:srgbClr>
          </a:solidFill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44" name="아래쪽 화살표[D] 29">
            <a:extLst>
              <a:ext uri="{FF2B5EF4-FFF2-40B4-BE49-F238E27FC236}">
                <a16:creationId xmlns:a16="http://schemas.microsoft.com/office/drawing/2014/main" id="{5099AE70-ED15-4BE7-84AF-62F578EF9AC2}"/>
              </a:ext>
            </a:extLst>
          </p:cNvPr>
          <p:cNvSpPr/>
          <p:nvPr/>
        </p:nvSpPr>
        <p:spPr>
          <a:xfrm>
            <a:off x="2328711" y="3760763"/>
            <a:ext cx="178053" cy="318631"/>
          </a:xfrm>
          <a:prstGeom prst="downArrow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45" name="아래쪽 화살표[D] 30">
            <a:extLst>
              <a:ext uri="{FF2B5EF4-FFF2-40B4-BE49-F238E27FC236}">
                <a16:creationId xmlns:a16="http://schemas.microsoft.com/office/drawing/2014/main" id="{83D6E812-783B-45F3-9D7F-07359F09B865}"/>
              </a:ext>
            </a:extLst>
          </p:cNvPr>
          <p:cNvSpPr/>
          <p:nvPr/>
        </p:nvSpPr>
        <p:spPr>
          <a:xfrm>
            <a:off x="6590294" y="3166700"/>
            <a:ext cx="178053" cy="318631"/>
          </a:xfrm>
          <a:prstGeom prst="downArrow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46" name="아래쪽 화살표[D] 31">
            <a:extLst>
              <a:ext uri="{FF2B5EF4-FFF2-40B4-BE49-F238E27FC236}">
                <a16:creationId xmlns:a16="http://schemas.microsoft.com/office/drawing/2014/main" id="{48471F4C-2515-4D83-B0F6-F222A57F830C}"/>
              </a:ext>
            </a:extLst>
          </p:cNvPr>
          <p:cNvSpPr/>
          <p:nvPr/>
        </p:nvSpPr>
        <p:spPr>
          <a:xfrm>
            <a:off x="6590293" y="3839626"/>
            <a:ext cx="178053" cy="318631"/>
          </a:xfrm>
          <a:prstGeom prst="downArrow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EXON Lv2 Gothic" pitchFamily="2" charset="-127"/>
              <a:ea typeface="NEXON Lv2 Gothic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F148DBD-4B9E-4883-99D6-7CCD6EA2BB62}"/>
              </a:ext>
            </a:extLst>
          </p:cNvPr>
          <p:cNvGrpSpPr/>
          <p:nvPr/>
        </p:nvGrpSpPr>
        <p:grpSpPr>
          <a:xfrm>
            <a:off x="844434" y="1962758"/>
            <a:ext cx="3148177" cy="3448309"/>
            <a:chOff x="683424" y="1607693"/>
            <a:chExt cx="3460230" cy="3248708"/>
          </a:xfrm>
        </p:grpSpPr>
        <p:pic>
          <p:nvPicPr>
            <p:cNvPr id="48" name="그래픽 47" descr="태블릿">
              <a:extLst>
                <a:ext uri="{FF2B5EF4-FFF2-40B4-BE49-F238E27FC236}">
                  <a16:creationId xmlns:a16="http://schemas.microsoft.com/office/drawing/2014/main" id="{8947C8CF-20C2-418C-BD79-BB055077B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83424" y="1607693"/>
              <a:ext cx="3460230" cy="3248708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FF44979-F070-4A7C-8DF8-90FF65E51660}"/>
                </a:ext>
              </a:extLst>
            </p:cNvPr>
            <p:cNvSpPr txBox="1"/>
            <p:nvPr/>
          </p:nvSpPr>
          <p:spPr>
            <a:xfrm>
              <a:off x="1418556" y="1944983"/>
              <a:ext cx="1947247" cy="1899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b="1">
                  <a:latin typeface="NEXON Lv2 Gothic" pitchFamily="2" charset="-127"/>
                  <a:ea typeface="NEXON Lv2 Gothic" pitchFamily="2" charset="-127"/>
                </a:rPr>
                <a:t>APP</a:t>
              </a: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r>
                <a:rPr kumimoji="1" lang="ko-KR" altLang="en-US" sz="1500">
                  <a:latin typeface="NEXON Lv2 Gothic" pitchFamily="2" charset="-127"/>
                  <a:ea typeface="NEXON Lv2 Gothic" pitchFamily="2" charset="-127"/>
                </a:rPr>
                <a:t>음 출력 모듈</a:t>
              </a:r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r>
                <a:rPr kumimoji="1" lang="ko-KR" altLang="en-US" sz="1500">
                  <a:latin typeface="NEXON Lv2 Gothic" pitchFamily="2" charset="-127"/>
                  <a:ea typeface="NEXON Lv2 Gothic" pitchFamily="2" charset="-127"/>
                </a:rPr>
                <a:t>악보 파일 입력 모듈</a:t>
              </a:r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  <a:p>
              <a:pPr algn="ctr"/>
              <a:r>
                <a:rPr kumimoji="1" lang="en-US" altLang="ko-KR" sz="1500">
                  <a:latin typeface="NEXON Lv2 Gothic" pitchFamily="2" charset="-127"/>
                  <a:ea typeface="NEXON Lv2 Gothic" pitchFamily="2" charset="-127"/>
                </a:rPr>
                <a:t> </a:t>
              </a:r>
              <a:r>
                <a:rPr kumimoji="1" lang="ko-KR" altLang="en-US" sz="1500">
                  <a:latin typeface="NEXON Lv2 Gothic" pitchFamily="2" charset="-127"/>
                  <a:ea typeface="NEXON Lv2 Gothic" pitchFamily="2" charset="-127"/>
                </a:rPr>
                <a:t>악보 파일 출력 모듈 </a:t>
              </a:r>
              <a:endParaRPr kumimoji="1" lang="en-US" altLang="ko-KR" sz="1500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rgbClr val="93D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구성도</a:t>
            </a:r>
            <a:endParaRPr lang="en-US" altLang="ko-KR" sz="2500" b="1" kern="0">
              <a:latin typeface="NEXON Lv2 Gothic" pitchFamily="2" charset="-127"/>
              <a:ea typeface="NEXON Lv2 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2964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 dirty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PDF to PNG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모듈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(1/2)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7D35358-E6D2-40FC-9C1C-2DD900E8D8FC}"/>
              </a:ext>
            </a:extLst>
          </p:cNvPr>
          <p:cNvSpPr/>
          <p:nvPr/>
        </p:nvSpPr>
        <p:spPr>
          <a:xfrm>
            <a:off x="2423008" y="911504"/>
            <a:ext cx="1692000" cy="5040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시작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2A61D51-68C3-4C73-8721-98E7EFC0E8EC}"/>
              </a:ext>
            </a:extLst>
          </p:cNvPr>
          <p:cNvSpPr/>
          <p:nvPr/>
        </p:nvSpPr>
        <p:spPr>
          <a:xfrm>
            <a:off x="1769414" y="2881126"/>
            <a:ext cx="3002914" cy="522288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PDF2PNG( 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6527778-DCB8-44B1-A0C2-9597BDEB278E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3270871" y="3403414"/>
            <a:ext cx="0" cy="3615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3FB32E9-ACE7-4D42-900B-7EA535D3C063}"/>
              </a:ext>
            </a:extLst>
          </p:cNvPr>
          <p:cNvCxnSpPr>
            <a:cxnSpLocks/>
            <a:stCxn id="33" idx="4"/>
            <a:endCxn id="34" idx="0"/>
          </p:cNvCxnSpPr>
          <p:nvPr/>
        </p:nvCxnSpPr>
        <p:spPr>
          <a:xfrm>
            <a:off x="3269008" y="1415504"/>
            <a:ext cx="1863" cy="1465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52613E7-015B-4135-829E-25B07483433E}"/>
              </a:ext>
            </a:extLst>
          </p:cNvPr>
          <p:cNvSpPr txBox="1"/>
          <p:nvPr/>
        </p:nvSpPr>
        <p:spPr>
          <a:xfrm>
            <a:off x="6096000" y="2384103"/>
            <a:ext cx="591700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확장자 변환</a:t>
            </a:r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사용자가 입력한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PDF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파일을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PNG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형식으로 저장하기 위해 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PDF2PNG( )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를 통해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 scoreID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로 구분하여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PNG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형식으로 변환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9A0DC4-3299-244D-8F2B-C1506E8DEB03}"/>
              </a:ext>
            </a:extLst>
          </p:cNvPr>
          <p:cNvSpPr txBox="1"/>
          <p:nvPr/>
        </p:nvSpPr>
        <p:spPr>
          <a:xfrm>
            <a:off x="5215791" y="288112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23E268B4-B3F1-6C41-B809-0D16A4C87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013"/>
              </p:ext>
            </p:extLst>
          </p:nvPr>
        </p:nvGraphicFramePr>
        <p:xfrm>
          <a:off x="6096000" y="3541609"/>
          <a:ext cx="5257794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57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72031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PDF2PNG( 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NEXON Lv2 Gothic" pitchFamily="2" charset="-127"/>
                          <a:ea typeface="NEXON Lv2 Gothic" pitchFamily="2" charset="-127"/>
                        </a:rPr>
                        <a:t>PDF2PNG(scoreID)</a:t>
                      </a:r>
                      <a:endParaRPr lang="ko-KR" altLang="en-US" sz="160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PDF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를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PNG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로 변경한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악보파일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변환된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PNG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파일을 서버에 저장한다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.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NEXON Lv2 Gothic" pitchFamily="2" charset="-127"/>
                          <a:ea typeface="NEXON Lv2 Gothic" pitchFamily="2" charset="-127"/>
                        </a:rPr>
                        <a:t>Image(filename=‘Angel over me.pdf’)</a:t>
                      </a:r>
                      <a:endParaRPr lang="ko-KR" altLang="en-US" sz="160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6005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 dirty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PDF to PNG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모듈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(2/2)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EC81A5F-8A05-4C6E-A9A9-BC802DB16450}"/>
              </a:ext>
            </a:extLst>
          </p:cNvPr>
          <p:cNvSpPr/>
          <p:nvPr/>
        </p:nvSpPr>
        <p:spPr>
          <a:xfrm>
            <a:off x="1766528" y="2566638"/>
            <a:ext cx="3079101" cy="536074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Transparency( 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6DAB263-24BE-4989-B24D-CC6ECA24F627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3297110" y="505283"/>
            <a:ext cx="8969" cy="2061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8BA5ED0-30D0-4390-837C-47138262CC21}"/>
              </a:ext>
            </a:extLst>
          </p:cNvPr>
          <p:cNvCxnSpPr>
            <a:cxnSpLocks/>
            <a:stCxn id="36" idx="2"/>
            <a:endCxn id="41" idx="0"/>
          </p:cNvCxnSpPr>
          <p:nvPr/>
        </p:nvCxnSpPr>
        <p:spPr>
          <a:xfrm>
            <a:off x="3306079" y="3102712"/>
            <a:ext cx="0" cy="2681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9309D73F-69E1-4683-A166-4F2F3C02773F}"/>
              </a:ext>
            </a:extLst>
          </p:cNvPr>
          <p:cNvSpPr/>
          <p:nvPr/>
        </p:nvSpPr>
        <p:spPr>
          <a:xfrm>
            <a:off x="2460079" y="5784653"/>
            <a:ext cx="1692000" cy="5040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종료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505530-1443-41C2-A2BC-9F2AA2D1B787}"/>
              </a:ext>
            </a:extLst>
          </p:cNvPr>
          <p:cNvSpPr txBox="1"/>
          <p:nvPr/>
        </p:nvSpPr>
        <p:spPr>
          <a:xfrm>
            <a:off x="5981327" y="2351782"/>
            <a:ext cx="63290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투명 배경으로 변환</a:t>
            </a:r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PNG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파일의 배경을 투명으로 변환하기 위해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Transparency( )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를 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통해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PNG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로 변환된 파일의 경로에 접근하여 투명 배경으로 변환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0B5BD6-27E1-B44E-B3C1-CA5281251C94}"/>
              </a:ext>
            </a:extLst>
          </p:cNvPr>
          <p:cNvSpPr txBox="1"/>
          <p:nvPr/>
        </p:nvSpPr>
        <p:spPr>
          <a:xfrm>
            <a:off x="5173170" y="2672920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D2AF8F87-47F4-3943-8607-09168B31D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871829"/>
              </p:ext>
            </p:extLst>
          </p:nvPr>
        </p:nvGraphicFramePr>
        <p:xfrm>
          <a:off x="5981327" y="3519000"/>
          <a:ext cx="4348918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8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50843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Transparency( 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NEXON Lv2 Gothic" pitchFamily="2" charset="-127"/>
                          <a:ea typeface="NEXON Lv2 Gothic" pitchFamily="2" charset="-127"/>
                        </a:rPr>
                        <a:t>Transparency(pngID)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배경이 투명색인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PNG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파일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변환된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PNG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파일 배경을 투명으로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Newdata.append((255,255,255,0))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0965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 dirty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음 출력 모듈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튜닝 위한 음 출력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)(1/2)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2A61D51-68C3-4C73-8721-98E7EFC0E8EC}"/>
              </a:ext>
            </a:extLst>
          </p:cNvPr>
          <p:cNvSpPr/>
          <p:nvPr/>
        </p:nvSpPr>
        <p:spPr>
          <a:xfrm>
            <a:off x="1783976" y="2500730"/>
            <a:ext cx="3002914" cy="601982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getSound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()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6527778-DCB8-44B1-A0C2-9597BDEB278E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3285433" y="3102712"/>
            <a:ext cx="0" cy="3990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3FB32E9-ACE7-4D42-900B-7EA535D3C063}"/>
              </a:ext>
            </a:extLst>
          </p:cNvPr>
          <p:cNvCxnSpPr>
            <a:cxnSpLocks/>
            <a:stCxn id="46" idx="4"/>
            <a:endCxn id="34" idx="0"/>
          </p:cNvCxnSpPr>
          <p:nvPr/>
        </p:nvCxnSpPr>
        <p:spPr>
          <a:xfrm>
            <a:off x="3285433" y="1737476"/>
            <a:ext cx="0" cy="763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52613E7-015B-4135-829E-25B07483433E}"/>
              </a:ext>
            </a:extLst>
          </p:cNvPr>
          <p:cNvSpPr txBox="1"/>
          <p:nvPr/>
        </p:nvSpPr>
        <p:spPr>
          <a:xfrm>
            <a:off x="5963391" y="2362770"/>
            <a:ext cx="5886354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음 저장</a:t>
            </a:r>
            <a:endParaRPr lang="en-US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sz="1000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사용자가 선택한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‘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조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’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를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Sound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변수에 저장하여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return</a:t>
            </a:r>
          </a:p>
          <a:p>
            <a:r>
              <a:rPr lang="en-US" altLang="ko-KR" sz="1500" i="1" dirty="0">
                <a:latin typeface="NEXON Lv2 Gothic" pitchFamily="2" charset="-127"/>
                <a:ea typeface="NEXON Lv2 Gothic" pitchFamily="2" charset="-127"/>
              </a:rPr>
              <a:t>ex) Sound = ‘A’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C9BC75C-733F-374F-ABDA-16BA9B4317FB}"/>
              </a:ext>
            </a:extLst>
          </p:cNvPr>
          <p:cNvSpPr/>
          <p:nvPr/>
        </p:nvSpPr>
        <p:spPr>
          <a:xfrm>
            <a:off x="2439433" y="1233476"/>
            <a:ext cx="1692000" cy="5040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시작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0D13768-C87A-A84E-B74A-523C79F0DEDB}"/>
              </a:ext>
            </a:extLst>
          </p:cNvPr>
          <p:cNvSpPr txBox="1"/>
          <p:nvPr/>
        </p:nvSpPr>
        <p:spPr>
          <a:xfrm>
            <a:off x="5222178" y="2620260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1EF51D80-DE9B-C941-95E5-7C07A41E97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271175"/>
              </p:ext>
            </p:extLst>
          </p:nvPr>
        </p:nvGraphicFramePr>
        <p:xfrm>
          <a:off x="5963391" y="3430892"/>
          <a:ext cx="5268902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6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58222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getSound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getSound()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사용자가 선택한 조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(chord)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사용자가 듣고 싶은 튜닝음의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‘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조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’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값을 가져온다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.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Sound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=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getSound(sound)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021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312C16FD-74FB-48DE-AB4E-FEC2F7B41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2F47E87E-2FBE-DE46-B243-C859A6B8CD9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49" name="타원 48">
            <a:extLst>
              <a:ext uri="{FF2B5EF4-FFF2-40B4-BE49-F238E27FC236}">
                <a16:creationId xmlns:a16="http://schemas.microsoft.com/office/drawing/2014/main" id="{6645C180-2B67-AA49-82E0-36F882AAB96C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EF4F942C-431A-9247-AE81-E2A7311569A7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7880216E-C897-F74E-BD64-ED1419C3F43E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144F1C-367E-BB4E-8790-E3F1B96DD879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8CC0662D-3F2E-A44E-91B2-4CF2E8E9233E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D917EC54-CDC3-EA4C-84F2-C7CB9CE559E9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17BCBBD-60CA-D347-81D1-944706AB7FDC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F32B48C6-D01A-D44A-9236-4FBADEB59328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447777A3-D97B-0A47-87FA-BB0BA2FC8EC8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 panose="00000500000000000000" pitchFamily="2" charset="-127"/>
              </a:rPr>
              <a:t>보충 사항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 panose="00000500000000000000" pitchFamily="2" charset="-127"/>
              </a:rPr>
              <a:t>-1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 panose="00000500000000000000" pitchFamily="2" charset="-127"/>
              </a:rPr>
              <a:t>차 발표</a:t>
            </a:r>
            <a:endParaRPr lang="en-US" altLang="ko-KR" sz="2500" b="1" kern="0" dirty="0">
              <a:solidFill>
                <a:srgbClr val="FA3C71"/>
              </a:solidFill>
              <a:latin typeface="NEXON Lv2 Gothic" panose="00000500000000000000" pitchFamily="2" charset="-127"/>
              <a:ea typeface="NEXON Lv2 Gothic" panose="00000500000000000000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DDE681AA-AFE1-7F4C-90BC-11338DDB835E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339ECC49-F88D-674D-B54A-1B2D846B2B23}"/>
              </a:ext>
            </a:extLst>
          </p:cNvPr>
          <p:cNvSpPr/>
          <p:nvPr/>
        </p:nvSpPr>
        <p:spPr>
          <a:xfrm>
            <a:off x="341233" y="115343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70103FA4-650D-774A-B1B1-9991DA4FF1BC}"/>
              </a:ext>
            </a:extLst>
          </p:cNvPr>
          <p:cNvSpPr/>
          <p:nvPr/>
        </p:nvSpPr>
        <p:spPr>
          <a:xfrm>
            <a:off x="5603689" y="3313539"/>
            <a:ext cx="1013254" cy="590915"/>
          </a:xfrm>
          <a:prstGeom prst="rightArrow">
            <a:avLst/>
          </a:prstGeom>
          <a:solidFill>
            <a:srgbClr val="FB3B71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곱하기 5">
            <a:extLst>
              <a:ext uri="{FF2B5EF4-FFF2-40B4-BE49-F238E27FC236}">
                <a16:creationId xmlns:a16="http://schemas.microsoft.com/office/drawing/2014/main" id="{03846FFC-ED59-A34B-AD3C-A92CD213E1B3}"/>
              </a:ext>
            </a:extLst>
          </p:cNvPr>
          <p:cNvSpPr/>
          <p:nvPr/>
        </p:nvSpPr>
        <p:spPr>
          <a:xfrm>
            <a:off x="1909195" y="1746295"/>
            <a:ext cx="3513438" cy="3725408"/>
          </a:xfrm>
          <a:prstGeom prst="mathMultiply">
            <a:avLst>
              <a:gd name="adj1" fmla="val 12266"/>
            </a:avLst>
          </a:prstGeom>
          <a:solidFill>
            <a:srgbClr val="FB3B71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도넛[D] 6">
            <a:extLst>
              <a:ext uri="{FF2B5EF4-FFF2-40B4-BE49-F238E27FC236}">
                <a16:creationId xmlns:a16="http://schemas.microsoft.com/office/drawing/2014/main" id="{DA8E8CFA-28A6-A148-83DD-4FAF55924CD4}"/>
              </a:ext>
            </a:extLst>
          </p:cNvPr>
          <p:cNvSpPr/>
          <p:nvPr/>
        </p:nvSpPr>
        <p:spPr>
          <a:xfrm>
            <a:off x="7809469" y="2221061"/>
            <a:ext cx="2730843" cy="2775875"/>
          </a:xfrm>
          <a:prstGeom prst="donut">
            <a:avLst>
              <a:gd name="adj" fmla="val 14137"/>
            </a:avLst>
          </a:prstGeom>
          <a:solidFill>
            <a:srgbClr val="FB3B71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A0189C65-BC45-6247-800A-03F0498853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811834"/>
              </p:ext>
            </p:extLst>
          </p:nvPr>
        </p:nvGraphicFramePr>
        <p:xfrm>
          <a:off x="1729361" y="2082177"/>
          <a:ext cx="3941929" cy="30536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41929">
                  <a:extLst>
                    <a:ext uri="{9D8B030D-6E8A-4147-A177-3AD203B41FA5}">
                      <a16:colId xmlns:a16="http://schemas.microsoft.com/office/drawing/2014/main" val="3803136166"/>
                    </a:ext>
                  </a:extLst>
                </a:gridCol>
              </a:tblGrid>
              <a:tr h="28398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1</a:t>
                      </a:r>
                      <a:r>
                        <a:rPr lang="ko-Kore-KR" altLang="en-US" b="1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차 발표 지적 사항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583856"/>
                  </a:ext>
                </a:extLst>
              </a:tr>
              <a:tr h="2687881">
                <a:tc>
                  <a:txBody>
                    <a:bodyPr/>
                    <a:lstStyle/>
                    <a:p>
                      <a:endParaRPr lang="en-US" altLang="ko-Kore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endParaRPr lang="en-US" altLang="ko-Kore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ore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1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ore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데이터 수집 및 라벨링 과정에 대한 </a:t>
                      </a:r>
                      <a:endParaRPr lang="en-US" altLang="ko-Kore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ko-Kore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구체적인 설명 필요</a:t>
                      </a:r>
                      <a:endParaRPr lang="en-US" altLang="ko-Kore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endParaRPr lang="en-US" altLang="ko-Kore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2)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ore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Database 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구축에 대한 검토 필요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ore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3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ore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데이터 다양성과 알고리즘 </a:t>
                      </a:r>
                      <a:r>
                        <a:rPr lang="en-US" altLang="ko-Kore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Study 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개선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5685333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9D4A437-D235-114A-9282-AA97E94590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210197"/>
              </p:ext>
            </p:extLst>
          </p:nvPr>
        </p:nvGraphicFramePr>
        <p:xfrm>
          <a:off x="6841450" y="1858947"/>
          <a:ext cx="4655065" cy="35840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55065">
                  <a:extLst>
                    <a:ext uri="{9D8B030D-6E8A-4147-A177-3AD203B41FA5}">
                      <a16:colId xmlns:a16="http://schemas.microsoft.com/office/drawing/2014/main" val="3268150681"/>
                    </a:ext>
                  </a:extLst>
                </a:gridCol>
              </a:tblGrid>
              <a:tr h="368373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보충 사항</a:t>
                      </a:r>
                      <a:endParaRPr lang="ko-Kore-KR" altLang="en-US" b="1" i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558042"/>
                  </a:ext>
                </a:extLst>
              </a:tr>
              <a:tr h="3183929">
                <a:tc>
                  <a:txBody>
                    <a:bodyPr/>
                    <a:lstStyle/>
                    <a:p>
                      <a:endParaRPr lang="en-US" altLang="ko-Kore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endParaRPr lang="en-US" altLang="ko-Kore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ore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1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ore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음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인식을 위한 템플릿 매칭 데이터와 박자 분류 위한 딥러닝 데이터 수집 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(P.41, P.42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참고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</a:p>
                    <a:p>
                      <a:endParaRPr lang="en-US" altLang="ko-Kore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2)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ore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Database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설계 환경 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(P.37, P38, P39, P40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참고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</a:p>
                    <a:p>
                      <a:endParaRPr lang="en-US" altLang="ko-Kore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3)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딥러닝 위한 모델 구성 알고리즘 스터디 통해 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ko-KR" altLang="en-US" b="0" i="0" dirty="0" err="1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라벨링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위한 데이터 위의 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1)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과 같이 나눔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endParaRPr lang="en-US" altLang="ko-KR" sz="10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-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딥러닝 책 구매하여 스캔 후 토요일 회의 시 공부 내용 정리</a:t>
                      </a:r>
                      <a:endParaRPr lang="ko-Kore-KR" altLang="en-US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635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4150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 dirty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음 출력 모듈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튜닝 위한 음 출력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)(2/2)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EC81A5F-8A05-4C6E-A9A9-BC802DB16450}"/>
              </a:ext>
            </a:extLst>
          </p:cNvPr>
          <p:cNvSpPr/>
          <p:nvPr/>
        </p:nvSpPr>
        <p:spPr>
          <a:xfrm>
            <a:off x="1809646" y="2404916"/>
            <a:ext cx="3002914" cy="713711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playSound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(sound)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6527778-DCB8-44B1-A0C2-9597BDEB278E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3311103" y="499533"/>
            <a:ext cx="0" cy="1905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8BA5ED0-30D0-4390-837C-47138262CC21}"/>
              </a:ext>
            </a:extLst>
          </p:cNvPr>
          <p:cNvCxnSpPr>
            <a:cxnSpLocks/>
            <a:stCxn id="36" idx="2"/>
            <a:endCxn id="41" idx="0"/>
          </p:cNvCxnSpPr>
          <p:nvPr/>
        </p:nvCxnSpPr>
        <p:spPr>
          <a:xfrm>
            <a:off x="3311103" y="3118627"/>
            <a:ext cx="0" cy="2097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9309D73F-69E1-4683-A166-4F2F3C02773F}"/>
              </a:ext>
            </a:extLst>
          </p:cNvPr>
          <p:cNvSpPr/>
          <p:nvPr/>
        </p:nvSpPr>
        <p:spPr>
          <a:xfrm>
            <a:off x="2465103" y="5215639"/>
            <a:ext cx="1692000" cy="5040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종료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D45BF4C-879D-40AE-9F99-F52BF3576C4E}"/>
              </a:ext>
            </a:extLst>
          </p:cNvPr>
          <p:cNvSpPr txBox="1"/>
          <p:nvPr/>
        </p:nvSpPr>
        <p:spPr>
          <a:xfrm>
            <a:off x="5964413" y="1901155"/>
            <a:ext cx="5886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음 출력</a:t>
            </a:r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Playsound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함수에서 </a:t>
            </a:r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GetSound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함수의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Sound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변수에 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저장된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‘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조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’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에 해당하는 음을 찾아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mp3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파일로 출력 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A34AB1B-D43D-394A-8A36-2ACF08A60E5E}"/>
              </a:ext>
            </a:extLst>
          </p:cNvPr>
          <p:cNvSpPr txBox="1"/>
          <p:nvPr/>
        </p:nvSpPr>
        <p:spPr>
          <a:xfrm>
            <a:off x="5183219" y="248825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90F6C61F-E051-E24B-A622-95F389524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07482"/>
              </p:ext>
            </p:extLst>
          </p:nvPr>
        </p:nvGraphicFramePr>
        <p:xfrm>
          <a:off x="5964413" y="3086854"/>
          <a:ext cx="4034985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3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173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playSound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playSound(sound)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해당 조의 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해당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‘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조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’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에 맞는 소리를 출력한다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.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Speaker = playSound(sound)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6249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 dirty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오선지 좌표 추출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(1/7)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B2FD6C8-BCEB-4B8A-A475-C0A56DAF5880}"/>
              </a:ext>
            </a:extLst>
          </p:cNvPr>
          <p:cNvSpPr/>
          <p:nvPr/>
        </p:nvSpPr>
        <p:spPr>
          <a:xfrm>
            <a:off x="1767551" y="2996624"/>
            <a:ext cx="3002914" cy="61237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/>
                <a:ea typeface="NEXON Lv2 Gothic"/>
              </a:rPr>
              <a:t>Img</a:t>
            </a:r>
            <a:r>
              <a:rPr lang="en-US" altLang="ko-KR" dirty="0">
                <a:latin typeface="NEXON Lv2 Gothic"/>
                <a:ea typeface="NEXON Lv2 Gothic"/>
              </a:rPr>
              <a:t> = </a:t>
            </a:r>
            <a:r>
              <a:rPr lang="en-US" altLang="ko-KR" dirty="0" err="1">
                <a:latin typeface="NEXON Lv2 Gothic"/>
                <a:ea typeface="NEXON Lv2 Gothic"/>
              </a:rPr>
              <a:t>readPNG</a:t>
            </a:r>
            <a:r>
              <a:rPr lang="en-US" altLang="ko-KR" dirty="0">
                <a:latin typeface="NEXON Lv2 Gothic"/>
                <a:ea typeface="NEXON Lv2 Gothic"/>
              </a:rPr>
              <a:t>(pngID);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8549B4-D68A-9146-B89A-EF97FF5C8EFA}"/>
              </a:ext>
            </a:extLst>
          </p:cNvPr>
          <p:cNvSpPr txBox="1"/>
          <p:nvPr/>
        </p:nvSpPr>
        <p:spPr>
          <a:xfrm>
            <a:off x="5974605" y="2583251"/>
            <a:ext cx="5531931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이미지 읽기</a:t>
            </a:r>
            <a:r>
              <a:rPr lang="en-US" altLang="ko-KR" b="1" dirty="0">
                <a:latin typeface="NEXON Lv2 Gothic"/>
                <a:ea typeface="NEXON Lv2 Gothic"/>
              </a:rPr>
              <a:t> - 1</a:t>
            </a:r>
            <a:endParaRPr lang="ko-KR" altLang="en-US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/>
                <a:ea typeface="NEXON Lv2 Gothic"/>
              </a:rPr>
              <a:t>현재 사용하는 해당 이미지를 불러온다. 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56C9C82-8D05-4AA8-919E-D175C3AFB500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3269008" y="3609000"/>
            <a:ext cx="0" cy="3607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FFF7AF5-E318-43E4-9840-1B04C56A4888}"/>
              </a:ext>
            </a:extLst>
          </p:cNvPr>
          <p:cNvCxnSpPr>
            <a:cxnSpLocks/>
            <a:stCxn id="34" idx="4"/>
            <a:endCxn id="21" idx="0"/>
          </p:cNvCxnSpPr>
          <p:nvPr/>
        </p:nvCxnSpPr>
        <p:spPr>
          <a:xfrm>
            <a:off x="3269008" y="1415504"/>
            <a:ext cx="0" cy="1581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421A08F9-A4A6-5449-A61B-D10F5DEDDE31}"/>
              </a:ext>
            </a:extLst>
          </p:cNvPr>
          <p:cNvSpPr/>
          <p:nvPr/>
        </p:nvSpPr>
        <p:spPr>
          <a:xfrm>
            <a:off x="2423008" y="911504"/>
            <a:ext cx="1692000" cy="5040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시작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D2FFBFA-75FF-874F-A657-17CD5F0050F0}"/>
              </a:ext>
            </a:extLst>
          </p:cNvPr>
          <p:cNvSpPr txBox="1"/>
          <p:nvPr/>
        </p:nvSpPr>
        <p:spPr>
          <a:xfrm>
            <a:off x="5143952" y="3053829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1FC7B19-37B3-5F46-84C9-296809B83E4E}"/>
              </a:ext>
            </a:extLst>
          </p:cNvPr>
          <p:cNvCxnSpPr>
            <a:cxnSpLocks/>
          </p:cNvCxnSpPr>
          <p:nvPr/>
        </p:nvCxnSpPr>
        <p:spPr>
          <a:xfrm>
            <a:off x="5036559" y="9929957"/>
            <a:ext cx="1" cy="3906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4165FA37-3109-B141-BE66-0D43A0E9A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582030"/>
              </p:ext>
            </p:extLst>
          </p:nvPr>
        </p:nvGraphicFramePr>
        <p:xfrm>
          <a:off x="5974605" y="3518023"/>
          <a:ext cx="4555758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07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1496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readPNG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readPNG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(pngID)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해당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PNG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원하는 악보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PNG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이미지를 읽어 온다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.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readPNG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(pngID)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0147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오선지 좌표 추출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(2/7)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8549B4-D68A-9146-B89A-EF97FF5C8EFA}"/>
              </a:ext>
            </a:extLst>
          </p:cNvPr>
          <p:cNvSpPr txBox="1"/>
          <p:nvPr/>
        </p:nvSpPr>
        <p:spPr>
          <a:xfrm>
            <a:off x="5947215" y="1791356"/>
            <a:ext cx="5531931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이미지 읽기</a:t>
            </a:r>
            <a:r>
              <a:rPr lang="en-US" altLang="ko-KR" b="1" dirty="0">
                <a:latin typeface="NEXON Lv2 Gothic"/>
                <a:ea typeface="NEXON Lv2 Gothic"/>
              </a:rPr>
              <a:t> - 2</a:t>
            </a:r>
            <a:endParaRPr lang="ko-KR" altLang="en-US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/>
                <a:ea typeface="NEXON Lv2 Gothic"/>
              </a:rPr>
              <a:t>전처리 할 해당 이미지의 </a:t>
            </a:r>
            <a:r>
              <a:rPr lang="en-US" altLang="ko-KR" dirty="0">
                <a:latin typeface="NEXON Lv2 Gothic"/>
                <a:ea typeface="NEXON Lv2 Gothic"/>
              </a:rPr>
              <a:t>ID </a:t>
            </a:r>
            <a:r>
              <a:rPr lang="ko-KR" altLang="en-US" dirty="0">
                <a:latin typeface="NEXON Lv2 Gothic"/>
                <a:ea typeface="NEXON Lv2 Gothic"/>
              </a:rPr>
              <a:t>값을 가져온다. 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56C9C82-8D05-4AA8-919E-D175C3AFB500}"/>
              </a:ext>
            </a:extLst>
          </p:cNvPr>
          <p:cNvCxnSpPr>
            <a:cxnSpLocks/>
          </p:cNvCxnSpPr>
          <p:nvPr/>
        </p:nvCxnSpPr>
        <p:spPr>
          <a:xfrm>
            <a:off x="3269008" y="499533"/>
            <a:ext cx="0" cy="6716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D2FFBFA-75FF-874F-A657-17CD5F0050F0}"/>
              </a:ext>
            </a:extLst>
          </p:cNvPr>
          <p:cNvSpPr txBox="1"/>
          <p:nvPr/>
        </p:nvSpPr>
        <p:spPr>
          <a:xfrm>
            <a:off x="5120596" y="234976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1FC7B19-37B3-5F46-84C9-296809B83E4E}"/>
              </a:ext>
            </a:extLst>
          </p:cNvPr>
          <p:cNvCxnSpPr>
            <a:cxnSpLocks/>
          </p:cNvCxnSpPr>
          <p:nvPr/>
        </p:nvCxnSpPr>
        <p:spPr>
          <a:xfrm>
            <a:off x="5036559" y="9929957"/>
            <a:ext cx="1" cy="3906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C7F15F84-4C26-F24C-8B0D-65632FF14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655453"/>
              </p:ext>
            </p:extLst>
          </p:nvPr>
        </p:nvGraphicFramePr>
        <p:xfrm>
          <a:off x="5947215" y="2705027"/>
          <a:ext cx="4469527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29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46546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getPNGID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getPNGID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(void)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현재 사용 중인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pngID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현재 처리하려는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pngID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값을 가져온다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.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pngID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getPNGID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0969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오선지 좌표 추출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(3/7)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D422E51-341A-4EA5-BD49-B90A4B1D7811}"/>
              </a:ext>
            </a:extLst>
          </p:cNvPr>
          <p:cNvSpPr/>
          <p:nvPr/>
        </p:nvSpPr>
        <p:spPr>
          <a:xfrm>
            <a:off x="1588812" y="2375569"/>
            <a:ext cx="3376798" cy="61237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/>
                <a:ea typeface="NEXON Lv2 Gothic"/>
              </a:rPr>
              <a:t>Img</a:t>
            </a:r>
            <a:r>
              <a:rPr lang="en-US" altLang="ko-KR" dirty="0">
                <a:latin typeface="NEXON Lv2 Gothic"/>
                <a:ea typeface="NEXON Lv2 Gothic"/>
              </a:rPr>
              <a:t> = </a:t>
            </a:r>
            <a:r>
              <a:rPr lang="en-US" altLang="ko-KR" dirty="0" err="1">
                <a:latin typeface="NEXON Lv2 Gothic"/>
                <a:ea typeface="NEXON Lv2 Gothic"/>
              </a:rPr>
              <a:t>preprocessingPNG</a:t>
            </a:r>
            <a:r>
              <a:rPr lang="en-US" altLang="ko-KR" dirty="0">
                <a:latin typeface="NEXON Lv2 Gothic"/>
                <a:ea typeface="NEXON Lv2 Gothic"/>
              </a:rPr>
              <a:t>(</a:t>
            </a:r>
            <a:r>
              <a:rPr lang="en-US" altLang="ko-KR" dirty="0" err="1">
                <a:latin typeface="NEXON Lv2 Gothic"/>
                <a:ea typeface="NEXON Lv2 Gothic"/>
              </a:rPr>
              <a:t>Img</a:t>
            </a:r>
            <a:r>
              <a:rPr lang="en-US" altLang="ko-KR" dirty="0">
                <a:latin typeface="NEXON Lv2 Gothic"/>
                <a:ea typeface="NEXON Lv2 Gothic"/>
              </a:rPr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554493-C8E1-43C9-BA75-B9E6F23C566A}"/>
              </a:ext>
            </a:extLst>
          </p:cNvPr>
          <p:cNvSpPr txBox="1"/>
          <p:nvPr/>
        </p:nvSpPr>
        <p:spPr>
          <a:xfrm>
            <a:off x="5947215" y="1679895"/>
            <a:ext cx="5414762" cy="13080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이미지 전처리</a:t>
            </a:r>
            <a:r>
              <a:rPr lang="en-US" altLang="ko-KR" b="1" dirty="0">
                <a:latin typeface="NEXON Lv2 Gothic"/>
                <a:ea typeface="NEXON Lv2 Gothic"/>
              </a:rPr>
              <a:t> – 1</a:t>
            </a:r>
            <a:endParaRPr lang="ko-KR" altLang="en-US" b="1" dirty="0">
              <a:latin typeface="NEXON Lv2 Gothic"/>
              <a:ea typeface="NEXON Lv2 Gothic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/>
                <a:ea typeface="NEXON Lv2 Gothic"/>
              </a:rPr>
              <a:t>해당 이미지를 흑백 변환, 이진화, </a:t>
            </a:r>
            <a:r>
              <a:rPr lang="ko-KR" altLang="en-US" dirty="0" err="1">
                <a:latin typeface="NEXON Lv2 Gothic"/>
                <a:ea typeface="NEXON Lv2 Gothic"/>
              </a:rPr>
              <a:t>엣지</a:t>
            </a:r>
            <a:r>
              <a:rPr lang="ko-KR" altLang="en-US" dirty="0">
                <a:latin typeface="NEXON Lv2 Gothic"/>
                <a:ea typeface="NEXON Lv2 Gothic"/>
              </a:rPr>
              <a:t> 검출 등으로 이미지를 전처리 한다.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en-US" altLang="ko-KR" sz="1500" i="1" dirty="0">
                <a:latin typeface="NEXON Lv2 Gothic"/>
                <a:ea typeface="NEXON Lv2 Gothic"/>
              </a:rPr>
              <a:t>  </a:t>
            </a:r>
            <a:endParaRPr lang="ko-KR" altLang="en-US" sz="1500" i="1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56C9C82-8D05-4AA8-919E-D175C3AFB500}"/>
              </a:ext>
            </a:extLst>
          </p:cNvPr>
          <p:cNvCxnSpPr>
            <a:cxnSpLocks/>
          </p:cNvCxnSpPr>
          <p:nvPr/>
        </p:nvCxnSpPr>
        <p:spPr>
          <a:xfrm>
            <a:off x="3264685" y="499533"/>
            <a:ext cx="0" cy="1876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A835866-15E6-DC4B-9E89-A3ECFD2AAC18}"/>
              </a:ext>
            </a:extLst>
          </p:cNvPr>
          <p:cNvSpPr txBox="1"/>
          <p:nvPr/>
        </p:nvSpPr>
        <p:spPr>
          <a:xfrm>
            <a:off x="5153749" y="243976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CFB6B63-E5FE-46FD-AA45-A5A3FECD8746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3277211" y="2987945"/>
            <a:ext cx="0" cy="4586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7DF5F688-7AB4-884F-9A7C-7971C50025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493362"/>
              </p:ext>
            </p:extLst>
          </p:nvPr>
        </p:nvGraphicFramePr>
        <p:xfrm>
          <a:off x="5947215" y="2865807"/>
          <a:ext cx="5223290" cy="22353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86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44653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preprocessingPNG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Image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preprocessingPNG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(Image)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전처리한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이미지를 흑백 변환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,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이진화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, </a:t>
                      </a:r>
                      <a:r>
                        <a:rPr lang="ko-KR" altLang="en-US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엣지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검출 등을 거쳐 </a:t>
                      </a:r>
                      <a:r>
                        <a:rPr lang="ko-KR" altLang="en-US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전처리된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이미지로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preprocessingPNG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0471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오선지 좌표 추출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(4/7)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554493-C8E1-43C9-BA75-B9E6F23C566A}"/>
              </a:ext>
            </a:extLst>
          </p:cNvPr>
          <p:cNvSpPr txBox="1"/>
          <p:nvPr/>
        </p:nvSpPr>
        <p:spPr>
          <a:xfrm>
            <a:off x="5947215" y="694920"/>
            <a:ext cx="2455376" cy="10310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이미지 전처리</a:t>
            </a:r>
            <a:r>
              <a:rPr lang="en-US" altLang="ko-KR" b="1" dirty="0">
                <a:latin typeface="NEXON Lv2 Gothic"/>
                <a:ea typeface="NEXON Lv2 Gothic"/>
              </a:rPr>
              <a:t> - 2</a:t>
            </a:r>
            <a:endParaRPr lang="ko-KR" altLang="en-US" b="1" dirty="0">
              <a:latin typeface="NEXON Lv2 Gothic"/>
              <a:ea typeface="NEXON Lv2 Gothic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/>
                <a:ea typeface="NEXON Lv2 Gothic"/>
              </a:rPr>
              <a:t>흑백 변환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en-US" altLang="ko-KR" sz="1500" i="1" dirty="0">
                <a:latin typeface="NEXON Lv2 Gothic"/>
                <a:ea typeface="NEXON Lv2 Gothic"/>
              </a:rPr>
              <a:t>  </a:t>
            </a:r>
            <a:endParaRPr lang="ko-KR" altLang="en-US" sz="1500" i="1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56C9C82-8D05-4AA8-919E-D175C3AFB500}"/>
              </a:ext>
            </a:extLst>
          </p:cNvPr>
          <p:cNvCxnSpPr>
            <a:cxnSpLocks/>
          </p:cNvCxnSpPr>
          <p:nvPr/>
        </p:nvCxnSpPr>
        <p:spPr>
          <a:xfrm>
            <a:off x="3227107" y="499533"/>
            <a:ext cx="0" cy="6605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A835866-15E6-DC4B-9E89-A3ECFD2AAC18}"/>
              </a:ext>
            </a:extLst>
          </p:cNvPr>
          <p:cNvSpPr txBox="1"/>
          <p:nvPr/>
        </p:nvSpPr>
        <p:spPr>
          <a:xfrm>
            <a:off x="5083731" y="784588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9C641658-E2CF-F64C-B6C2-E58685451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767053"/>
              </p:ext>
            </p:extLst>
          </p:nvPr>
        </p:nvGraphicFramePr>
        <p:xfrm>
          <a:off x="5947215" y="1525919"/>
          <a:ext cx="4034985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3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173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changeGray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Image 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changeGray</a:t>
                      </a: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(Image)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해당 흑백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입력된 이미지를 흑백 이미지로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changeGray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C5783B1-BB80-B740-B25B-0A8DF7F6F9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805973"/>
              </p:ext>
            </p:extLst>
          </p:nvPr>
        </p:nvGraphicFramePr>
        <p:xfrm>
          <a:off x="5947215" y="4486167"/>
          <a:ext cx="4753729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16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7205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changeBinary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Image 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changeBinary</a:t>
                      </a: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(Image)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해당 이미지 이진화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해당 이미지를 설정한 </a:t>
                      </a:r>
                      <a:r>
                        <a:rPr lang="ko-KR" altLang="en-US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임계값에</a:t>
                      </a: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 따라 이진화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=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changeBinary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985594A8-5229-404E-B259-93D4A930416D}"/>
              </a:ext>
            </a:extLst>
          </p:cNvPr>
          <p:cNvSpPr txBox="1"/>
          <p:nvPr/>
        </p:nvSpPr>
        <p:spPr>
          <a:xfrm>
            <a:off x="5947215" y="3678764"/>
            <a:ext cx="2455376" cy="10310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이미지 전처리</a:t>
            </a:r>
            <a:r>
              <a:rPr lang="en-US" altLang="ko-KR" b="1" dirty="0">
                <a:latin typeface="NEXON Lv2 Gothic"/>
                <a:ea typeface="NEXON Lv2 Gothic"/>
              </a:rPr>
              <a:t> - 3</a:t>
            </a:r>
            <a:endParaRPr lang="ko-KR" altLang="en-US" b="1" dirty="0">
              <a:latin typeface="NEXON Lv2 Gothic"/>
              <a:ea typeface="NEXON Lv2 Gothic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/>
                <a:ea typeface="NEXON Lv2 Gothic"/>
              </a:rPr>
              <a:t>이진화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en-US" altLang="ko-KR" sz="1500" i="1" dirty="0">
                <a:latin typeface="NEXON Lv2 Gothic"/>
                <a:ea typeface="NEXON Lv2 Gothic"/>
              </a:rPr>
              <a:t>  </a:t>
            </a:r>
            <a:endParaRPr lang="ko-KR" altLang="en-US" sz="1500" i="1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44B1D5-6EB9-D546-A6A0-6A86072E03E2}"/>
              </a:ext>
            </a:extLst>
          </p:cNvPr>
          <p:cNvSpPr txBox="1"/>
          <p:nvPr/>
        </p:nvSpPr>
        <p:spPr>
          <a:xfrm>
            <a:off x="5077530" y="377827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310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오선지 좌표 추출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(5/7)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554493-C8E1-43C9-BA75-B9E6F23C566A}"/>
              </a:ext>
            </a:extLst>
          </p:cNvPr>
          <p:cNvSpPr txBox="1"/>
          <p:nvPr/>
        </p:nvSpPr>
        <p:spPr>
          <a:xfrm>
            <a:off x="5959726" y="1981661"/>
            <a:ext cx="2455376" cy="10310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이미지 전처리</a:t>
            </a:r>
            <a:r>
              <a:rPr lang="en-US" altLang="ko-KR" b="1" dirty="0">
                <a:latin typeface="NEXON Lv2 Gothic"/>
                <a:ea typeface="NEXON Lv2 Gothic"/>
              </a:rPr>
              <a:t> - 4</a:t>
            </a:r>
            <a:endParaRPr lang="ko-KR" altLang="en-US" b="1" dirty="0">
              <a:latin typeface="NEXON Lv2 Gothic"/>
              <a:ea typeface="NEXON Lv2 Gothic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 err="1">
                <a:latin typeface="NEXON Lv2 Gothic"/>
                <a:ea typeface="NEXON Lv2 Gothic"/>
              </a:rPr>
              <a:t>엣지</a:t>
            </a:r>
            <a:r>
              <a:rPr lang="ko-KR" altLang="en-US" dirty="0">
                <a:latin typeface="NEXON Lv2 Gothic"/>
                <a:ea typeface="NEXON Lv2 Gothic"/>
              </a:rPr>
              <a:t> 검출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en-US" altLang="ko-KR" sz="1500" i="1" dirty="0">
                <a:latin typeface="NEXON Lv2 Gothic"/>
                <a:ea typeface="NEXON Lv2 Gothic"/>
              </a:rPr>
              <a:t>  </a:t>
            </a:r>
            <a:endParaRPr lang="ko-KR" altLang="en-US" sz="1500" i="1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56C9C82-8D05-4AA8-919E-D175C3AFB500}"/>
              </a:ext>
            </a:extLst>
          </p:cNvPr>
          <p:cNvCxnSpPr>
            <a:cxnSpLocks/>
          </p:cNvCxnSpPr>
          <p:nvPr/>
        </p:nvCxnSpPr>
        <p:spPr>
          <a:xfrm>
            <a:off x="3214581" y="499533"/>
            <a:ext cx="0" cy="6605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A835866-15E6-DC4B-9E89-A3ECFD2AAC18}"/>
              </a:ext>
            </a:extLst>
          </p:cNvPr>
          <p:cNvSpPr txBox="1"/>
          <p:nvPr/>
        </p:nvSpPr>
        <p:spPr>
          <a:xfrm>
            <a:off x="5077530" y="197390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56BFB6B-F4A4-AC4F-A4D2-7C943B43F4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034012"/>
              </p:ext>
            </p:extLst>
          </p:nvPr>
        </p:nvGraphicFramePr>
        <p:xfrm>
          <a:off x="5947215" y="2795967"/>
          <a:ext cx="4034985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3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173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chageEdge</a:t>
                      </a:r>
                      <a:r>
                        <a:rPr lang="en-US" altLang="ko-KR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Image 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changeEdge</a:t>
                      </a: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(Image)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엣지</a:t>
                      </a: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 검출된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설정 값에 따라 </a:t>
                      </a:r>
                      <a:r>
                        <a:rPr lang="ko-KR" altLang="en-US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엣지</a:t>
                      </a: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 검출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changeEdge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23135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오선지 좌표 추출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(6/7)</a:t>
            </a:r>
          </a:p>
        </p:txBody>
      </p:sp>
      <p:sp>
        <p:nvSpPr>
          <p:cNvPr id="27" name="사각형: 둥근 모서리 21">
            <a:extLst>
              <a:ext uri="{FF2B5EF4-FFF2-40B4-BE49-F238E27FC236}">
                <a16:creationId xmlns:a16="http://schemas.microsoft.com/office/drawing/2014/main" id="{5BB529E3-46A5-4D38-927B-3CFC70BC8394}"/>
              </a:ext>
            </a:extLst>
          </p:cNvPr>
          <p:cNvSpPr/>
          <p:nvPr/>
        </p:nvSpPr>
        <p:spPr>
          <a:xfrm>
            <a:off x="1683285" y="2772557"/>
            <a:ext cx="3184754" cy="61237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/>
                <a:ea typeface="NEXON Lv2 Gothic"/>
              </a:rPr>
              <a:t>StaffList</a:t>
            </a:r>
            <a:r>
              <a:rPr lang="en-US" altLang="ko-KR" dirty="0">
                <a:latin typeface="NEXON Lv2 Gothic"/>
                <a:ea typeface="NEXON Lv2 Gothic"/>
              </a:rPr>
              <a:t>[] = </a:t>
            </a:r>
            <a:r>
              <a:rPr lang="en-US" altLang="ko-KR" dirty="0" err="1">
                <a:latin typeface="NEXON Lv2 Gothic"/>
                <a:ea typeface="NEXON Lv2 Gothic"/>
              </a:rPr>
              <a:t>checkStaff</a:t>
            </a:r>
            <a:r>
              <a:rPr lang="en-US" altLang="ko-KR" dirty="0">
                <a:latin typeface="NEXON Lv2 Gothic"/>
                <a:ea typeface="NEXON Lv2 Gothic"/>
              </a:rPr>
              <a:t>(</a:t>
            </a:r>
            <a:r>
              <a:rPr lang="en-US" altLang="ko-KR" dirty="0" err="1">
                <a:latin typeface="NEXON Lv2 Gothic"/>
                <a:ea typeface="NEXON Lv2 Gothic"/>
              </a:rPr>
              <a:t>Img</a:t>
            </a:r>
            <a:r>
              <a:rPr lang="en-US" altLang="ko-KR" dirty="0">
                <a:latin typeface="NEXON Lv2 Gothic"/>
                <a:ea typeface="NEXON Lv2 Gothic"/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49F98F-E46E-4173-BAC2-3FAE4E8389F5}"/>
              </a:ext>
            </a:extLst>
          </p:cNvPr>
          <p:cNvSpPr txBox="1"/>
          <p:nvPr/>
        </p:nvSpPr>
        <p:spPr>
          <a:xfrm>
            <a:off x="5903219" y="2439764"/>
            <a:ext cx="5414762" cy="10310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오선지 좌표 추출 </a:t>
            </a:r>
            <a:r>
              <a:rPr lang="en-US" altLang="ko-KR" b="1" dirty="0">
                <a:latin typeface="NEXON Lv2 Gothic"/>
                <a:ea typeface="NEXON Lv2 Gothic"/>
              </a:rPr>
              <a:t> - 1</a:t>
            </a:r>
            <a:endParaRPr lang="ko-KR" altLang="en-US" b="1" dirty="0">
              <a:latin typeface="NEXON Lv2 Gothic"/>
              <a:ea typeface="NEXON Lv2 Gothic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 err="1">
                <a:latin typeface="NEXON Lv2 Gothic"/>
                <a:ea typeface="NEXON Lv2 Gothic"/>
              </a:rPr>
              <a:t>전처리한</a:t>
            </a:r>
            <a:r>
              <a:rPr lang="ko-KR" altLang="en-US" dirty="0">
                <a:latin typeface="NEXON Lv2 Gothic"/>
                <a:ea typeface="NEXON Lv2 Gothic"/>
              </a:rPr>
              <a:t> 이미지에서 설정한 직선 검출</a:t>
            </a:r>
          </a:p>
          <a:p>
            <a:r>
              <a:rPr lang="en-US" altLang="ko-KR" sz="1500" i="1" dirty="0">
                <a:latin typeface="NEXON Lv2 Gothic"/>
                <a:ea typeface="NEXON Lv2 Gothic"/>
              </a:rPr>
              <a:t>  </a:t>
            </a:r>
            <a:endParaRPr lang="ko-KR" altLang="en-US" sz="1500" i="1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02B6F1-372E-4C17-B75B-AFA2E8E3B628}"/>
              </a:ext>
            </a:extLst>
          </p:cNvPr>
          <p:cNvSpPr txBox="1"/>
          <p:nvPr/>
        </p:nvSpPr>
        <p:spPr>
          <a:xfrm>
            <a:off x="5187493" y="282804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B3D71"/>
                </a:solidFill>
              </a:rPr>
              <a:t>……</a:t>
            </a:r>
            <a:endParaRPr lang="ko-Kore-KR" b="1">
              <a:solidFill>
                <a:srgbClr val="FB3D7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CFB6B63-E5FE-46FD-AA45-A5A3FECD8746}"/>
              </a:ext>
            </a:extLst>
          </p:cNvPr>
          <p:cNvCxnSpPr>
            <a:cxnSpLocks/>
          </p:cNvCxnSpPr>
          <p:nvPr/>
        </p:nvCxnSpPr>
        <p:spPr>
          <a:xfrm>
            <a:off x="3275662" y="511890"/>
            <a:ext cx="0" cy="2260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7B69834-1795-4CE6-803A-D582A8385571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3275662" y="3384933"/>
            <a:ext cx="0" cy="4412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C8C53E01-7114-8343-85A6-DF361BC7BB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678202"/>
              </p:ext>
            </p:extLst>
          </p:nvPr>
        </p:nvGraphicFramePr>
        <p:xfrm>
          <a:off x="5903219" y="3325404"/>
          <a:ext cx="4858805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33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55436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detectStraightLine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List 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detectStraightLine</a:t>
                      </a: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(Image)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검출된 직선의 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x,y</a:t>
                      </a: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좌표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이미지에서 직선을 검출하여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x,y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,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좌표 리턴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xylist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[]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detectStraightLine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) 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015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오선지 좌표 추출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(7/7)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49F98F-E46E-4173-BAC2-3FAE4E8389F5}"/>
              </a:ext>
            </a:extLst>
          </p:cNvPr>
          <p:cNvSpPr txBox="1"/>
          <p:nvPr/>
        </p:nvSpPr>
        <p:spPr>
          <a:xfrm>
            <a:off x="5903219" y="1408713"/>
            <a:ext cx="5414762" cy="10310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오선지 좌표 추출 </a:t>
            </a:r>
            <a:r>
              <a:rPr lang="en-US" altLang="ko-KR" b="1" dirty="0">
                <a:latin typeface="NEXON Lv2 Gothic"/>
                <a:ea typeface="NEXON Lv2 Gothic"/>
              </a:rPr>
              <a:t> - 2</a:t>
            </a:r>
            <a:endParaRPr lang="ko-KR" altLang="en-US" b="1" dirty="0">
              <a:latin typeface="NEXON Lv2 Gothic"/>
              <a:ea typeface="NEXON Lv2 Gothic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/>
                <a:ea typeface="NEXON Lv2 Gothic"/>
              </a:rPr>
              <a:t>설정한 직선 검출 후 </a:t>
            </a:r>
            <a:r>
              <a:rPr lang="ko-KR" altLang="en-US" dirty="0" err="1">
                <a:latin typeface="NEXON Lv2 Gothic"/>
                <a:ea typeface="NEXON Lv2 Gothic"/>
              </a:rPr>
              <a:t>필터링을</a:t>
            </a:r>
            <a:r>
              <a:rPr lang="ko-KR" altLang="en-US" dirty="0">
                <a:latin typeface="NEXON Lv2 Gothic"/>
                <a:ea typeface="NEXON Lv2 Gothic"/>
              </a:rPr>
              <a:t> 거쳐 오선지의 좌표 추출 </a:t>
            </a:r>
          </a:p>
          <a:p>
            <a:r>
              <a:rPr lang="en-US" altLang="ko-KR" sz="1500" i="1" dirty="0">
                <a:latin typeface="NEXON Lv2 Gothic"/>
                <a:ea typeface="NEXON Lv2 Gothic"/>
              </a:rPr>
              <a:t>  </a:t>
            </a:r>
            <a:endParaRPr lang="ko-KR" altLang="en-US" sz="1500" i="1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02B6F1-372E-4C17-B75B-AFA2E8E3B628}"/>
              </a:ext>
            </a:extLst>
          </p:cNvPr>
          <p:cNvSpPr txBox="1"/>
          <p:nvPr/>
        </p:nvSpPr>
        <p:spPr>
          <a:xfrm>
            <a:off x="5187494" y="191747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7B69834-1795-4CE6-803A-D582A8385571}"/>
              </a:ext>
            </a:extLst>
          </p:cNvPr>
          <p:cNvCxnSpPr>
            <a:cxnSpLocks/>
          </p:cNvCxnSpPr>
          <p:nvPr/>
        </p:nvCxnSpPr>
        <p:spPr>
          <a:xfrm>
            <a:off x="3263136" y="499533"/>
            <a:ext cx="0" cy="5303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930E6487-01CC-4393-BDD9-F61D0F535AEC}"/>
              </a:ext>
            </a:extLst>
          </p:cNvPr>
          <p:cNvSpPr/>
          <p:nvPr/>
        </p:nvSpPr>
        <p:spPr>
          <a:xfrm>
            <a:off x="2467240" y="5803295"/>
            <a:ext cx="1692000" cy="5040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종료</a:t>
            </a: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6D675DCB-684E-8F4F-A10F-5E16CDF97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425863"/>
              </p:ext>
            </p:extLst>
          </p:nvPr>
        </p:nvGraphicFramePr>
        <p:xfrm>
          <a:off x="5903219" y="2320025"/>
          <a:ext cx="4858802" cy="22353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33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55433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filteringStraightLine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List 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filteringStraightLine</a:t>
                      </a: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xylist</a:t>
                      </a: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필터링 된 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x,y</a:t>
                      </a: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좌표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입력된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x,y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좌표들을 설정한 값에 따라 </a:t>
                      </a:r>
                      <a:r>
                        <a:rPr lang="ko-KR" altLang="en-US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필터링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하여 오선지의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x,y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좌표만 리턴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staffList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[]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filteringStraightLine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xylist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96462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B2FD6C8-BCEB-4B8A-A475-C0A56DAF5880}"/>
              </a:ext>
            </a:extLst>
          </p:cNvPr>
          <p:cNvSpPr/>
          <p:nvPr/>
        </p:nvSpPr>
        <p:spPr>
          <a:xfrm>
            <a:off x="1773583" y="2367811"/>
            <a:ext cx="3002914" cy="499533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/>
                <a:ea typeface="NEXON Lv2 Gothic"/>
              </a:rPr>
              <a:t>Img</a:t>
            </a:r>
            <a:r>
              <a:rPr lang="en-US" altLang="ko-KR" dirty="0">
                <a:latin typeface="NEXON Lv2 Gothic"/>
                <a:ea typeface="NEXON Lv2 Gothic"/>
              </a:rPr>
              <a:t> = </a:t>
            </a:r>
            <a:r>
              <a:rPr lang="en-US" altLang="ko-KR" dirty="0" err="1">
                <a:latin typeface="NEXON Lv2 Gothic"/>
                <a:ea typeface="NEXON Lv2 Gothic"/>
              </a:rPr>
              <a:t>readPNG</a:t>
            </a:r>
            <a:r>
              <a:rPr lang="en-US" altLang="ko-KR" dirty="0">
                <a:latin typeface="NEXON Lv2 Gothic"/>
                <a:ea typeface="NEXON Lv2 Gothic"/>
              </a:rPr>
              <a:t>(pngID);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D422E51-341A-4EA5-BD49-B90A4B1D7811}"/>
              </a:ext>
            </a:extLst>
          </p:cNvPr>
          <p:cNvSpPr/>
          <p:nvPr/>
        </p:nvSpPr>
        <p:spPr>
          <a:xfrm>
            <a:off x="1555112" y="4222966"/>
            <a:ext cx="3439855" cy="51265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/>
                <a:ea typeface="NEXON Lv2 Gothic"/>
              </a:rPr>
              <a:t>Img</a:t>
            </a:r>
            <a:r>
              <a:rPr lang="en-US" altLang="ko-KR" dirty="0">
                <a:latin typeface="NEXON Lv2 Gothic"/>
                <a:ea typeface="NEXON Lv2 Gothic"/>
              </a:rPr>
              <a:t> = </a:t>
            </a:r>
            <a:r>
              <a:rPr lang="en-US" altLang="ko-KR" dirty="0" err="1">
                <a:latin typeface="NEXON Lv2 Gothic"/>
                <a:ea typeface="NEXON Lv2 Gothic"/>
              </a:rPr>
              <a:t>preprocessingPNG</a:t>
            </a:r>
            <a:r>
              <a:rPr lang="en-US" altLang="ko-KR" dirty="0">
                <a:latin typeface="NEXON Lv2 Gothic"/>
                <a:ea typeface="NEXON Lv2 Gothic"/>
              </a:rPr>
              <a:t>(</a:t>
            </a:r>
            <a:r>
              <a:rPr lang="en-US" altLang="ko-KR" dirty="0" err="1">
                <a:latin typeface="NEXON Lv2 Gothic"/>
                <a:ea typeface="NEXON Lv2 Gothic"/>
              </a:rPr>
              <a:t>Img</a:t>
            </a:r>
            <a:r>
              <a:rPr lang="en-US" altLang="ko-KR" dirty="0">
                <a:latin typeface="NEXON Lv2 Gothic"/>
                <a:ea typeface="NEXON Lv2 Gothic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8549B4-D68A-9146-B89A-EF97FF5C8EFA}"/>
              </a:ext>
            </a:extLst>
          </p:cNvPr>
          <p:cNvSpPr txBox="1"/>
          <p:nvPr/>
        </p:nvSpPr>
        <p:spPr>
          <a:xfrm>
            <a:off x="6011675" y="2218787"/>
            <a:ext cx="5531931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이미지 읽기</a:t>
            </a:r>
            <a:endParaRPr lang="ko-KR" altLang="en-US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/>
                <a:ea typeface="NEXON Lv2 Gothic"/>
              </a:rPr>
              <a:t>현재 사용하는 해당 이미지를 불러온다.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554493-C8E1-43C9-BA75-B9E6F23C566A}"/>
              </a:ext>
            </a:extLst>
          </p:cNvPr>
          <p:cNvSpPr txBox="1"/>
          <p:nvPr/>
        </p:nvSpPr>
        <p:spPr>
          <a:xfrm>
            <a:off x="6011674" y="4073461"/>
            <a:ext cx="5414762" cy="13080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이미지 전처리</a:t>
            </a: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/>
                <a:ea typeface="NEXON Lv2 Gothic"/>
              </a:rPr>
              <a:t>해당 이미지를 흑백 변환, 이진화, </a:t>
            </a:r>
            <a:r>
              <a:rPr lang="ko-KR" altLang="en-US" dirty="0" err="1">
                <a:latin typeface="NEXON Lv2 Gothic"/>
                <a:ea typeface="NEXON Lv2 Gothic"/>
              </a:rPr>
              <a:t>엣지</a:t>
            </a:r>
            <a:r>
              <a:rPr lang="ko-KR" altLang="en-US" dirty="0">
                <a:latin typeface="NEXON Lv2 Gothic"/>
                <a:ea typeface="NEXON Lv2 Gothic"/>
              </a:rPr>
              <a:t> 검출 등으로 이미지를 전처리 한다.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en-US" altLang="ko-KR" sz="1500" i="1" dirty="0">
                <a:latin typeface="NEXON Lv2 Gothic"/>
                <a:ea typeface="NEXON Lv2 Gothic"/>
              </a:rPr>
              <a:t>  </a:t>
            </a:r>
            <a:endParaRPr lang="ko-KR" altLang="en-US" sz="1500" i="1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56C9C82-8D05-4AA8-919E-D175C3AFB500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3275040" y="2867344"/>
            <a:ext cx="0" cy="1355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FFF7AF5-E318-43E4-9840-1B04C56A4888}"/>
              </a:ext>
            </a:extLst>
          </p:cNvPr>
          <p:cNvCxnSpPr>
            <a:cxnSpLocks/>
            <a:stCxn id="34" idx="4"/>
            <a:endCxn id="21" idx="0"/>
          </p:cNvCxnSpPr>
          <p:nvPr/>
        </p:nvCxnSpPr>
        <p:spPr>
          <a:xfrm>
            <a:off x="3269008" y="1415504"/>
            <a:ext cx="6032" cy="952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421A08F9-A4A6-5449-A61B-D10F5DEDDE31}"/>
              </a:ext>
            </a:extLst>
          </p:cNvPr>
          <p:cNvSpPr/>
          <p:nvPr/>
        </p:nvSpPr>
        <p:spPr>
          <a:xfrm>
            <a:off x="2423008" y="911504"/>
            <a:ext cx="1692000" cy="5040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시작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D2FFBFA-75FF-874F-A657-17CD5F0050F0}"/>
              </a:ext>
            </a:extLst>
          </p:cNvPr>
          <p:cNvSpPr txBox="1"/>
          <p:nvPr/>
        </p:nvSpPr>
        <p:spPr>
          <a:xfrm>
            <a:off x="5207406" y="242923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A835866-15E6-DC4B-9E89-A3ECFD2AAC18}"/>
              </a:ext>
            </a:extLst>
          </p:cNvPr>
          <p:cNvSpPr txBox="1"/>
          <p:nvPr/>
        </p:nvSpPr>
        <p:spPr>
          <a:xfrm>
            <a:off x="5207406" y="422296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B3D71"/>
                </a:solidFill>
              </a:rPr>
              <a:t>……</a:t>
            </a:r>
            <a:endParaRPr lang="ko-Kore-KR" b="1">
              <a:solidFill>
                <a:srgbClr val="FB3D7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CFB6B63-E5FE-46FD-AA45-A5A3FECD8746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3275040" y="4735622"/>
            <a:ext cx="0" cy="2604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5684CD1-A246-9842-9179-0A48ADE4060A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–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탬플릿 매칭 통한 음계 분류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(1/2)</a:t>
            </a:r>
          </a:p>
        </p:txBody>
      </p:sp>
    </p:spTree>
    <p:extLst>
      <p:ext uri="{BB962C8B-B14F-4D97-AF65-F5344CB8AC3E}">
        <p14:creationId xmlns:p14="http://schemas.microsoft.com/office/powerpoint/2010/main" val="2763641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사각형: 둥근 모서리 21">
            <a:extLst>
              <a:ext uri="{FF2B5EF4-FFF2-40B4-BE49-F238E27FC236}">
                <a16:creationId xmlns:a16="http://schemas.microsoft.com/office/drawing/2014/main" id="{5BB529E3-46A5-4D38-927B-3CFC70BC8394}"/>
              </a:ext>
            </a:extLst>
          </p:cNvPr>
          <p:cNvSpPr/>
          <p:nvPr/>
        </p:nvSpPr>
        <p:spPr>
          <a:xfrm>
            <a:off x="1680757" y="1098746"/>
            <a:ext cx="3184754" cy="61237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/>
                <a:ea typeface="NEXON Lv2 Gothic"/>
              </a:rPr>
              <a:t>XynoteList</a:t>
            </a:r>
            <a:r>
              <a:rPr lang="en-US" altLang="ko-KR" dirty="0">
                <a:latin typeface="NEXON Lv2 Gothic"/>
                <a:ea typeface="NEXON Lv2 Gothic"/>
              </a:rPr>
              <a:t>[] = </a:t>
            </a:r>
            <a:r>
              <a:rPr lang="en-US" altLang="ko-KR" dirty="0" err="1">
                <a:latin typeface="NEXON Lv2 Gothic"/>
                <a:ea typeface="NEXON Lv2 Gothic"/>
              </a:rPr>
              <a:t>templateMatching</a:t>
            </a:r>
            <a:r>
              <a:rPr lang="en-US" altLang="ko-KR" dirty="0">
                <a:latin typeface="NEXON Lv2 Gothic"/>
                <a:ea typeface="NEXON Lv2 Gothic"/>
              </a:rPr>
              <a:t>(</a:t>
            </a:r>
            <a:r>
              <a:rPr lang="en-US" altLang="ko-KR" dirty="0" err="1">
                <a:latin typeface="NEXON Lv2 Gothic"/>
                <a:ea typeface="NEXON Lv2 Gothic"/>
              </a:rPr>
              <a:t>Img</a:t>
            </a:r>
            <a:r>
              <a:rPr lang="en-US" altLang="ko-KR" dirty="0">
                <a:latin typeface="NEXON Lv2 Gothic"/>
                <a:ea typeface="NEXON Lv2 Gothic"/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49F98F-E46E-4173-BAC2-3FAE4E8389F5}"/>
              </a:ext>
            </a:extLst>
          </p:cNvPr>
          <p:cNvSpPr txBox="1"/>
          <p:nvPr/>
        </p:nvSpPr>
        <p:spPr>
          <a:xfrm>
            <a:off x="5711510" y="794486"/>
            <a:ext cx="5792668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NEXON Lv2 Gothic"/>
                <a:ea typeface="NEXON Lv2 Gothic"/>
              </a:rPr>
              <a:t>음표 좌표 추출</a:t>
            </a: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 err="1">
                <a:latin typeface="NEXON Lv2 Gothic"/>
                <a:ea typeface="NEXON Lv2 Gothic"/>
              </a:rPr>
              <a:t>전처리한</a:t>
            </a:r>
            <a:r>
              <a:rPr lang="ko-KR" altLang="en-US" dirty="0">
                <a:latin typeface="NEXON Lv2 Gothic"/>
                <a:ea typeface="NEXON Lv2 Gothic"/>
              </a:rPr>
              <a:t> 이미지에서 설정한 값으로 매칭 이미지와 탬플릿 매칭 후 </a:t>
            </a:r>
            <a:r>
              <a:rPr lang="ko-KR" altLang="en-US" dirty="0" err="1">
                <a:latin typeface="NEXON Lv2 Gothic"/>
                <a:ea typeface="NEXON Lv2 Gothic"/>
              </a:rPr>
              <a:t>필터링을</a:t>
            </a:r>
            <a:r>
              <a:rPr lang="ko-KR" altLang="en-US" dirty="0">
                <a:latin typeface="NEXON Lv2 Gothic"/>
                <a:ea typeface="NEXON Lv2 Gothic"/>
              </a:rPr>
              <a:t> 거쳐 음표 좌표를 추출한다.</a:t>
            </a:r>
            <a:r>
              <a:rPr lang="en-US" altLang="ko-KR" sz="1500" i="1" dirty="0">
                <a:latin typeface="NEXON Lv2 Gothic"/>
                <a:ea typeface="NEXON Lv2 Gothic"/>
              </a:rPr>
              <a:t>  </a:t>
            </a:r>
            <a:endParaRPr lang="ko-KR" altLang="en-US" sz="1500" i="1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02B6F1-372E-4C17-B75B-AFA2E8E3B628}"/>
              </a:ext>
            </a:extLst>
          </p:cNvPr>
          <p:cNvSpPr txBox="1"/>
          <p:nvPr/>
        </p:nvSpPr>
        <p:spPr>
          <a:xfrm>
            <a:off x="5107281" y="1176478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CFB6B63-E5FE-46FD-AA45-A5A3FECD8746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3273134" y="503349"/>
            <a:ext cx="0" cy="595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7B69834-1795-4CE6-803A-D582A8385571}"/>
              </a:ext>
            </a:extLst>
          </p:cNvPr>
          <p:cNvCxnSpPr>
            <a:cxnSpLocks/>
            <a:stCxn id="27" idx="2"/>
            <a:endCxn id="3" idx="0"/>
          </p:cNvCxnSpPr>
          <p:nvPr/>
        </p:nvCxnSpPr>
        <p:spPr>
          <a:xfrm flipH="1">
            <a:off x="3263812" y="1711122"/>
            <a:ext cx="9322" cy="4092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930E6487-01CC-4393-BDD9-F61D0F535AEC}"/>
              </a:ext>
            </a:extLst>
          </p:cNvPr>
          <p:cNvSpPr/>
          <p:nvPr/>
        </p:nvSpPr>
        <p:spPr>
          <a:xfrm>
            <a:off x="2417812" y="5803295"/>
            <a:ext cx="1692000" cy="5040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종료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5684CD1-A246-9842-9179-0A48ADE4060A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–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탬플릿 매칭 통한 음계 분류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/>
              </a:rPr>
              <a:t>(2/2)</a:t>
            </a: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EFFD4C5C-F284-E847-B3CA-A9E3D43667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235259"/>
              </p:ext>
            </p:extLst>
          </p:nvPr>
        </p:nvGraphicFramePr>
        <p:xfrm>
          <a:off x="5711510" y="4321094"/>
          <a:ext cx="5375536" cy="22353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0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6545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filteringTem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List 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filteringTem</a:t>
                      </a: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(List)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필터링 된 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x,y</a:t>
                      </a: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매칭 된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x,y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리스트들의 좌표를 </a:t>
                      </a:r>
                      <a:r>
                        <a:rPr lang="ko-KR" altLang="en-US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필터링을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거쳐 음표 좌표 리턴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noteList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[]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=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filteringTem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xynoteList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C6A1A587-5B4C-924F-95E4-F6FD48FE7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52817"/>
              </p:ext>
            </p:extLst>
          </p:nvPr>
        </p:nvGraphicFramePr>
        <p:xfrm>
          <a:off x="5711510" y="1964266"/>
          <a:ext cx="5375536" cy="22353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0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6545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templateMatching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List </a:t>
                      </a:r>
                      <a:r>
                        <a:rPr lang="en-US" altLang="ko-KR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templateMatching</a:t>
                      </a: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(Image, List)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매칭 된 이미지의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x,y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좌표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설정 한 값과 매칭 할 이미지를 가지고 탬플릿 매칭 하여 추출한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x,y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좌표 리턴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xynoteList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[]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templateMatching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Img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, List)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1540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312C16FD-74FB-48DE-AB4E-FEC2F7B41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2F47E87E-2FBE-DE46-B243-C859A6B8CD9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49" name="타원 48">
            <a:extLst>
              <a:ext uri="{FF2B5EF4-FFF2-40B4-BE49-F238E27FC236}">
                <a16:creationId xmlns:a16="http://schemas.microsoft.com/office/drawing/2014/main" id="{6645C180-2B67-AA49-82E0-36F882AAB96C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EF4F942C-431A-9247-AE81-E2A7311569A7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7880216E-C897-F74E-BD64-ED1419C3F43E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144F1C-367E-BB4E-8790-E3F1B96DD879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8CC0662D-3F2E-A44E-91B2-4CF2E8E9233E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D917EC54-CDC3-EA4C-84F2-C7CB9CE559E9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17BCBBD-60CA-D347-81D1-944706AB7FDC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F32B48C6-D01A-D44A-9236-4FBADEB59328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447777A3-D97B-0A47-87FA-BB0BA2FC8EC8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 panose="00000500000000000000" pitchFamily="2" charset="-127"/>
              </a:rPr>
              <a:t>보충 사항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/>
                <a:ea typeface="NEXON Lv2 Gothic" panose="00000500000000000000" pitchFamily="2" charset="-127"/>
              </a:rPr>
              <a:t>-2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/>
                <a:ea typeface="NEXON Lv2 Gothic" panose="00000500000000000000" pitchFamily="2" charset="-127"/>
              </a:rPr>
              <a:t>차 설계서</a:t>
            </a:r>
            <a:endParaRPr lang="en-US" altLang="ko-KR" sz="2500" b="1" kern="0" dirty="0">
              <a:solidFill>
                <a:srgbClr val="FA3C71"/>
              </a:solidFill>
              <a:latin typeface="NEXON Lv2 Gothic" panose="00000500000000000000" pitchFamily="2" charset="-127"/>
              <a:ea typeface="NEXON Lv2 Gothic" panose="00000500000000000000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DDE681AA-AFE1-7F4C-90BC-11338DDB835E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339ECC49-F88D-674D-B54A-1B2D846B2B23}"/>
              </a:ext>
            </a:extLst>
          </p:cNvPr>
          <p:cNvSpPr/>
          <p:nvPr/>
        </p:nvSpPr>
        <p:spPr>
          <a:xfrm>
            <a:off x="341233" y="115343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70103FA4-650D-774A-B1B1-9991DA4FF1BC}"/>
              </a:ext>
            </a:extLst>
          </p:cNvPr>
          <p:cNvSpPr/>
          <p:nvPr/>
        </p:nvSpPr>
        <p:spPr>
          <a:xfrm>
            <a:off x="5603689" y="3313539"/>
            <a:ext cx="1013254" cy="590915"/>
          </a:xfrm>
          <a:prstGeom prst="rightArrow">
            <a:avLst/>
          </a:prstGeom>
          <a:solidFill>
            <a:srgbClr val="FB3B71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곱하기 5">
            <a:extLst>
              <a:ext uri="{FF2B5EF4-FFF2-40B4-BE49-F238E27FC236}">
                <a16:creationId xmlns:a16="http://schemas.microsoft.com/office/drawing/2014/main" id="{03846FFC-ED59-A34B-AD3C-A92CD213E1B3}"/>
              </a:ext>
            </a:extLst>
          </p:cNvPr>
          <p:cNvSpPr/>
          <p:nvPr/>
        </p:nvSpPr>
        <p:spPr>
          <a:xfrm>
            <a:off x="1909195" y="1746295"/>
            <a:ext cx="3513438" cy="3725408"/>
          </a:xfrm>
          <a:prstGeom prst="mathMultiply">
            <a:avLst>
              <a:gd name="adj1" fmla="val 12266"/>
            </a:avLst>
          </a:prstGeom>
          <a:solidFill>
            <a:srgbClr val="FB3B71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도넛[D] 6">
            <a:extLst>
              <a:ext uri="{FF2B5EF4-FFF2-40B4-BE49-F238E27FC236}">
                <a16:creationId xmlns:a16="http://schemas.microsoft.com/office/drawing/2014/main" id="{DA8E8CFA-28A6-A148-83DD-4FAF55924CD4}"/>
              </a:ext>
            </a:extLst>
          </p:cNvPr>
          <p:cNvSpPr/>
          <p:nvPr/>
        </p:nvSpPr>
        <p:spPr>
          <a:xfrm>
            <a:off x="7809469" y="2221061"/>
            <a:ext cx="2730843" cy="2775875"/>
          </a:xfrm>
          <a:prstGeom prst="donut">
            <a:avLst>
              <a:gd name="adj" fmla="val 14137"/>
            </a:avLst>
          </a:prstGeom>
          <a:solidFill>
            <a:srgbClr val="FB3B71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A0189C65-BC45-6247-800A-03F0498853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914919"/>
              </p:ext>
            </p:extLst>
          </p:nvPr>
        </p:nvGraphicFramePr>
        <p:xfrm>
          <a:off x="1661760" y="2903132"/>
          <a:ext cx="3941929" cy="15512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41929">
                  <a:extLst>
                    <a:ext uri="{9D8B030D-6E8A-4147-A177-3AD203B41FA5}">
                      <a16:colId xmlns:a16="http://schemas.microsoft.com/office/drawing/2014/main" val="3803136166"/>
                    </a:ext>
                  </a:extLst>
                </a:gridCol>
              </a:tblGrid>
              <a:tr h="16132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2</a:t>
                      </a:r>
                      <a:r>
                        <a:rPr lang="ko-KR" altLang="en-US" b="1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차 </a:t>
                      </a:r>
                      <a:r>
                        <a:rPr lang="ko-Kore-KR" altLang="en-US" b="1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설계서</a:t>
                      </a:r>
                      <a:r>
                        <a:rPr lang="ko-KR" altLang="en-US" b="1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ore-KR" altLang="en-US" b="1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지적 사항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583856"/>
                  </a:ext>
                </a:extLst>
              </a:tr>
              <a:tr h="1185503">
                <a:tc>
                  <a:txBody>
                    <a:bodyPr/>
                    <a:lstStyle/>
                    <a:p>
                      <a:endParaRPr lang="en-US" altLang="ko-Kore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설계에서 구현으로 자연스러운 연결 필요</a:t>
                      </a:r>
                      <a:endParaRPr lang="en-US" altLang="ko-Kore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5685333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9D4A437-D235-114A-9282-AA97E94590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43274"/>
              </p:ext>
            </p:extLst>
          </p:nvPr>
        </p:nvGraphicFramePr>
        <p:xfrm>
          <a:off x="6847357" y="2847495"/>
          <a:ext cx="4655065" cy="16695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55065">
                  <a:extLst>
                    <a:ext uri="{9D8B030D-6E8A-4147-A177-3AD203B41FA5}">
                      <a16:colId xmlns:a16="http://schemas.microsoft.com/office/drawing/2014/main" val="3268150681"/>
                    </a:ext>
                  </a:extLst>
                </a:gridCol>
              </a:tblGrid>
              <a:tr h="150841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보충 사항</a:t>
                      </a:r>
                      <a:endParaRPr lang="ko-Kore-KR" altLang="en-US" b="1" i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558042"/>
                  </a:ext>
                </a:extLst>
              </a:tr>
              <a:tr h="1303751">
                <a:tc>
                  <a:txBody>
                    <a:bodyPr/>
                    <a:lstStyle/>
                    <a:p>
                      <a:endParaRPr lang="en-US" altLang="ko-Kore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635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53449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</a:t>
            </a:r>
            <a:r>
              <a:rPr lang="ko-KR" altLang="en-US" sz="2500" b="1" kern="0" dirty="0" err="1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딥러닝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(CNN)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통한 음표 분류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(1/3)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71693E2-1294-7C4B-988D-104B7A45C3B3}"/>
              </a:ext>
            </a:extLst>
          </p:cNvPr>
          <p:cNvSpPr/>
          <p:nvPr/>
        </p:nvSpPr>
        <p:spPr>
          <a:xfrm>
            <a:off x="2605771" y="1082808"/>
            <a:ext cx="1690714" cy="499533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시작</a:t>
            </a:r>
          </a:p>
        </p:txBody>
      </p:sp>
      <p:sp>
        <p:nvSpPr>
          <p:cNvPr id="16" name="처리 15">
            <a:extLst>
              <a:ext uri="{FF2B5EF4-FFF2-40B4-BE49-F238E27FC236}">
                <a16:creationId xmlns:a16="http://schemas.microsoft.com/office/drawing/2014/main" id="{2D257582-8A45-B348-AB15-9D2FF195F636}"/>
              </a:ext>
            </a:extLst>
          </p:cNvPr>
          <p:cNvSpPr/>
          <p:nvPr/>
        </p:nvSpPr>
        <p:spPr>
          <a:xfrm>
            <a:off x="2008970" y="2172849"/>
            <a:ext cx="2900503" cy="761558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train = </a:t>
            </a:r>
            <a:r>
              <a:rPr lang="en-US" dirty="0" err="1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newTrainPNG</a:t>
            </a:r>
            <a:r>
              <a:rPr lang="en-US" dirty="0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()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test = </a:t>
            </a:r>
            <a:r>
              <a:rPr lang="en-US" dirty="0" err="1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newTestPNG</a:t>
            </a:r>
            <a:r>
              <a:rPr lang="en-US" dirty="0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()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FDC595D-C40E-4542-A91B-7349B73FE7D1}"/>
              </a:ext>
            </a:extLst>
          </p:cNvPr>
          <p:cNvCxnSpPr>
            <a:cxnSpLocks/>
            <a:stCxn id="27" idx="4"/>
            <a:endCxn id="16" idx="0"/>
          </p:cNvCxnSpPr>
          <p:nvPr/>
        </p:nvCxnSpPr>
        <p:spPr>
          <a:xfrm>
            <a:off x="3451128" y="1582341"/>
            <a:ext cx="8094" cy="5905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63E8176-66D5-E24A-80C0-D7808271496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3451128" y="2934407"/>
            <a:ext cx="8094" cy="4582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517481C-21ED-E147-B738-904B1C18107F}"/>
              </a:ext>
            </a:extLst>
          </p:cNvPr>
          <p:cNvSpPr txBox="1"/>
          <p:nvPr/>
        </p:nvSpPr>
        <p:spPr>
          <a:xfrm>
            <a:off x="5939933" y="1149310"/>
            <a:ext cx="3366627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데이터 생성</a:t>
            </a:r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훈련 위한 데이터 파일 경로 지정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테스트 위한 데이터 파일 경로 지정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endParaRPr lang="ko-Kore-KR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C5F981-881F-E94E-9EE1-25B39766DA1B}"/>
              </a:ext>
            </a:extLst>
          </p:cNvPr>
          <p:cNvSpPr txBox="1"/>
          <p:nvPr/>
        </p:nvSpPr>
        <p:spPr>
          <a:xfrm>
            <a:off x="5174936" y="2285861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3D40E5C0-83E9-3247-AA90-C676EAABD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46939"/>
              </p:ext>
            </p:extLst>
          </p:nvPr>
        </p:nvGraphicFramePr>
        <p:xfrm>
          <a:off x="5947215" y="4525628"/>
          <a:ext cx="4034985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3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173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newTestPNG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Image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newTestPNG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(Image)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테스트 할 이미지 파일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CNN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위해 테스트할 이미지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Test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newTestPNG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(Image)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7A338249-ACAC-C144-AA8D-6F88FFCB0C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968961"/>
              </p:ext>
            </p:extLst>
          </p:nvPr>
        </p:nvGraphicFramePr>
        <p:xfrm>
          <a:off x="5939933" y="2284239"/>
          <a:ext cx="4034985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3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173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newTrainPNG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Image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newTrainPNG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(Image)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훈련할 이미지 파일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CNN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위해 훈련할 이미지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Train = new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TrainPNG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(Image)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2986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</a:t>
            </a:r>
            <a:r>
              <a:rPr lang="ko-KR" altLang="en-US" sz="2500" b="1" kern="0" dirty="0" err="1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딥러닝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(CNN)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통한 음표 분류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(2/3)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C5F981-881F-E94E-9EE1-25B39766DA1B}"/>
              </a:ext>
            </a:extLst>
          </p:cNvPr>
          <p:cNvSpPr txBox="1"/>
          <p:nvPr/>
        </p:nvSpPr>
        <p:spPr>
          <a:xfrm>
            <a:off x="5302081" y="165515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B3D71"/>
                </a:solidFill>
              </a:rPr>
              <a:t>……</a:t>
            </a:r>
            <a:endParaRPr lang="ko-Kore-KR" b="1">
              <a:solidFill>
                <a:srgbClr val="FB3D71"/>
              </a:solidFill>
            </a:endParaRPr>
          </a:p>
        </p:txBody>
      </p:sp>
      <p:sp>
        <p:nvSpPr>
          <p:cNvPr id="38" name="처리 37">
            <a:extLst>
              <a:ext uri="{FF2B5EF4-FFF2-40B4-BE49-F238E27FC236}">
                <a16:creationId xmlns:a16="http://schemas.microsoft.com/office/drawing/2014/main" id="{6D7FC3C5-63D5-D648-A0E2-2064A77C880B}"/>
              </a:ext>
            </a:extLst>
          </p:cNvPr>
          <p:cNvSpPr/>
          <p:nvPr/>
        </p:nvSpPr>
        <p:spPr>
          <a:xfrm>
            <a:off x="2078370" y="1603848"/>
            <a:ext cx="2786418" cy="671957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addModel</a:t>
            </a:r>
            <a:r>
              <a:rPr lang="en-US" dirty="0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()</a:t>
            </a:r>
            <a:endParaRPr lang="ko-Kore-KR" dirty="0">
              <a:solidFill>
                <a:schemeClr val="tx1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73537C24-D7BF-F549-BABC-BAB6BCDC86BE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3471579" y="2275805"/>
            <a:ext cx="0" cy="5395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98DD262-0C39-F244-A9F2-FE713F27FF5E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3471579" y="503173"/>
            <a:ext cx="0" cy="11006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9DFAB51-6770-B84E-901F-D4B999D4FB54}"/>
              </a:ext>
            </a:extLst>
          </p:cNvPr>
          <p:cNvSpPr txBox="1"/>
          <p:nvPr/>
        </p:nvSpPr>
        <p:spPr>
          <a:xfrm>
            <a:off x="6096000" y="1487989"/>
            <a:ext cx="263726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모델 학습</a:t>
            </a:r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데이터 학습 위한 모델 생성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FBA5A72D-FF85-A042-BEB3-C6E90722A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967159"/>
              </p:ext>
            </p:extLst>
          </p:nvPr>
        </p:nvGraphicFramePr>
        <p:xfrm>
          <a:off x="6116452" y="2375137"/>
          <a:ext cx="4034985" cy="27229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3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173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addModel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model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addModel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(model)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훈련하기 위해 새로 구성된 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CNN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위해 훈련할 모델 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addModel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en" altLang="ko-Kore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Conv2D)</a:t>
                      </a:r>
                      <a:br>
                        <a:rPr lang="en" altLang="ko-Kore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</a:br>
                      <a:r>
                        <a:rPr lang="en" altLang="ko-Kore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addModel</a:t>
                      </a:r>
                      <a:r>
                        <a:rPr lang="en" altLang="ko-Kore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(MaxPooling2D)</a:t>
                      </a:r>
                      <a:br>
                        <a:rPr lang="en" altLang="ko-Kore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</a:br>
                      <a:r>
                        <a:rPr lang="en" altLang="ko-Kore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addModel</a:t>
                      </a:r>
                      <a:r>
                        <a:rPr lang="en" altLang="ko-Kore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(Flatten)</a:t>
                      </a:r>
                      <a:br>
                        <a:rPr lang="en" altLang="ko-Kore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</a:br>
                      <a:r>
                        <a:rPr lang="en" altLang="ko-Kore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addModel</a:t>
                      </a:r>
                      <a:r>
                        <a:rPr lang="en" altLang="ko-Kore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(Dense)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73863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</a:t>
            </a:r>
            <a:r>
              <a:rPr lang="ko-KR" altLang="en-US" sz="2500" b="1" kern="0" dirty="0" err="1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딥러닝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(CNN)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통한 음표 분류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(3/3)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3208920-66FF-5643-8929-B9356A76A482}"/>
              </a:ext>
            </a:extLst>
          </p:cNvPr>
          <p:cNvSpPr/>
          <p:nvPr/>
        </p:nvSpPr>
        <p:spPr>
          <a:xfrm>
            <a:off x="2605768" y="5498828"/>
            <a:ext cx="1690714" cy="499533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종료</a:t>
            </a:r>
          </a:p>
        </p:txBody>
      </p:sp>
      <p:sp>
        <p:nvSpPr>
          <p:cNvPr id="33" name="처리 32">
            <a:extLst>
              <a:ext uri="{FF2B5EF4-FFF2-40B4-BE49-F238E27FC236}">
                <a16:creationId xmlns:a16="http://schemas.microsoft.com/office/drawing/2014/main" id="{46A58C64-44E6-6D4B-AD7B-C91EC2D32BEA}"/>
              </a:ext>
            </a:extLst>
          </p:cNvPr>
          <p:cNvSpPr/>
          <p:nvPr/>
        </p:nvSpPr>
        <p:spPr>
          <a:xfrm>
            <a:off x="2051541" y="1631749"/>
            <a:ext cx="2799169" cy="643513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trainModel</a:t>
            </a:r>
            <a:r>
              <a:rPr lang="en-US" dirty="0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()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09D58A5-9CB1-9043-862C-E1E6C2AE1689}"/>
              </a:ext>
            </a:extLst>
          </p:cNvPr>
          <p:cNvCxnSpPr>
            <a:cxnSpLocks/>
            <a:stCxn id="33" idx="2"/>
            <a:endCxn id="28" idx="0"/>
          </p:cNvCxnSpPr>
          <p:nvPr/>
        </p:nvCxnSpPr>
        <p:spPr>
          <a:xfrm flipH="1">
            <a:off x="3451125" y="2275262"/>
            <a:ext cx="1" cy="3223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3C5F981-881F-E94E-9EE1-25B39766DA1B}"/>
              </a:ext>
            </a:extLst>
          </p:cNvPr>
          <p:cNvSpPr txBox="1"/>
          <p:nvPr/>
        </p:nvSpPr>
        <p:spPr>
          <a:xfrm>
            <a:off x="5302081" y="1703432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B3D71"/>
                </a:solidFill>
              </a:rPr>
              <a:t>……</a:t>
            </a:r>
            <a:endParaRPr lang="ko-Kore-KR" b="1">
              <a:solidFill>
                <a:srgbClr val="FB3D7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73537C24-D7BF-F549-BABC-BAB6BCDC86BE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3451126" y="515031"/>
            <a:ext cx="0" cy="11167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9DFAB51-6770-B84E-901F-D4B999D4FB54}"/>
              </a:ext>
            </a:extLst>
          </p:cNvPr>
          <p:cNvSpPr txBox="1"/>
          <p:nvPr/>
        </p:nvSpPr>
        <p:spPr>
          <a:xfrm>
            <a:off x="6096000" y="1487989"/>
            <a:ext cx="269496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모델 훈련</a:t>
            </a:r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데이터 학습 위한 모델 훈련 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074E65A1-AA8E-F34F-9BF9-2A1511C339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635887"/>
              </p:ext>
            </p:extLst>
          </p:nvPr>
        </p:nvGraphicFramePr>
        <p:xfrm>
          <a:off x="6105474" y="2335149"/>
          <a:ext cx="4034985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3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173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trainModel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model 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trainModel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(model)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훈련된 모델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CNN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위해 훈련할 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load.model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(trainModel.h5)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D692C13-476A-5745-97F4-78F943175C09}"/>
              </a:ext>
            </a:extLst>
          </p:cNvPr>
          <p:cNvSpPr txBox="1"/>
          <p:nvPr/>
        </p:nvSpPr>
        <p:spPr>
          <a:xfrm>
            <a:off x="6105474" y="4485433"/>
            <a:ext cx="3664721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latin typeface="NEXON Lv2 Gothic" pitchFamily="2" charset="-127"/>
                <a:ea typeface="NEXON Lv2 Gothic" pitchFamily="2" charset="-127"/>
              </a:rPr>
              <a:t>* </a:t>
            </a:r>
            <a:r>
              <a:rPr kumimoji="1" lang="en-US" altLang="ko-Kore-KR" sz="1500" u="sng" dirty="0">
                <a:latin typeface="NEXON Lv2 Gothic" pitchFamily="2" charset="-127"/>
                <a:ea typeface="NEXON Lv2 Gothic" pitchFamily="2" charset="-127"/>
              </a:rPr>
              <a:t>h5 </a:t>
            </a:r>
            <a:r>
              <a:rPr kumimoji="1" lang="ko-KR" altLang="en-US" sz="1500" u="sng" dirty="0">
                <a:latin typeface="NEXON Lv2 Gothic" pitchFamily="2" charset="-127"/>
                <a:ea typeface="NEXON Lv2 Gothic" pitchFamily="2" charset="-127"/>
              </a:rPr>
              <a:t>파일</a:t>
            </a:r>
            <a:endParaRPr kumimoji="1" lang="en-US" altLang="ko-KR" sz="1500" u="sng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en-US" altLang="ko-Kore-KR" sz="1300" dirty="0" err="1">
                <a:latin typeface="NEXON Lv2 Gothic" pitchFamily="2" charset="-127"/>
                <a:ea typeface="NEXON Lv2 Gothic" pitchFamily="2" charset="-127"/>
              </a:rPr>
              <a:t>keras</a:t>
            </a:r>
            <a:r>
              <a:rPr kumimoji="1" lang="en-US" altLang="ko-Kore-KR" sz="1300" dirty="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kumimoji="1" lang="ko-Kore-KR" altLang="en-US" sz="1300" dirty="0">
                <a:latin typeface="NEXON Lv2 Gothic" pitchFamily="2" charset="-127"/>
                <a:ea typeface="NEXON Lv2 Gothic" pitchFamily="2" charset="-127"/>
              </a:rPr>
              <a:t>통해 딥러닝 모델을 만들어 학습시킨 가중치와 </a:t>
            </a:r>
            <a:endParaRPr kumimoji="1" lang="en-US" altLang="ko-Kore-KR" sz="1300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ko-Kore-KR" altLang="en-US" sz="1300" dirty="0">
                <a:latin typeface="NEXON Lv2 Gothic" pitchFamily="2" charset="-127"/>
                <a:ea typeface="NEXON Lv2 Gothic" pitchFamily="2" charset="-127"/>
              </a:rPr>
              <a:t>훈련 모델을 저장한 파일</a:t>
            </a:r>
            <a:r>
              <a:rPr kumimoji="1" lang="en-US" altLang="ko-Kore-KR" sz="1300" dirty="0">
                <a:latin typeface="NEXON Lv2 Gothic" pitchFamily="2" charset="-127"/>
                <a:ea typeface="NEXON Lv2 Gothic" pitchFamily="2" charset="-127"/>
              </a:rPr>
              <a:t>, </a:t>
            </a:r>
            <a:r>
              <a:rPr kumimoji="1" lang="en-US" altLang="ko-KR" sz="1300" dirty="0">
                <a:latin typeface="NEXON Lv2 Gothic" pitchFamily="2" charset="-127"/>
                <a:ea typeface="NEXON Lv2 Gothic" pitchFamily="2" charset="-127"/>
              </a:rPr>
              <a:t>load </a:t>
            </a:r>
            <a:r>
              <a:rPr kumimoji="1" lang="ko-KR" altLang="en-US" sz="1300" dirty="0">
                <a:latin typeface="NEXON Lv2 Gothic" pitchFamily="2" charset="-127"/>
                <a:ea typeface="NEXON Lv2 Gothic" pitchFamily="2" charset="-127"/>
              </a:rPr>
              <a:t>통해 모델 재사용</a:t>
            </a:r>
            <a:endParaRPr kumimoji="1" lang="ko-Kore-KR" altLang="en-US" sz="1300" dirty="0">
              <a:latin typeface="NEXON Lv2 Gothic" pitchFamily="2" charset="-127"/>
              <a:ea typeface="NEXON Lv2 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92206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조 변환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(1/3)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B2FD6C8-BCEB-4B8A-A475-C0A56DAF5880}"/>
              </a:ext>
            </a:extLst>
          </p:cNvPr>
          <p:cNvSpPr/>
          <p:nvPr/>
        </p:nvSpPr>
        <p:spPr>
          <a:xfrm>
            <a:off x="1822000" y="2311065"/>
            <a:ext cx="3258256" cy="713712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baseChord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 = </a:t>
            </a:r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getBaseChord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()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8549B4-D68A-9146-B89A-EF97FF5C8EFA}"/>
              </a:ext>
            </a:extLst>
          </p:cNvPr>
          <p:cNvSpPr txBox="1"/>
          <p:nvPr/>
        </p:nvSpPr>
        <p:spPr>
          <a:xfrm>
            <a:off x="6438111" y="2138020"/>
            <a:ext cx="304762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입력한 악보의 코드 입력</a:t>
            </a:r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입력한 악보의 코드를 가져온다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.</a:t>
            </a:r>
            <a:endParaRPr lang="ko-Kore-KR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FFF7AF5-E318-43E4-9840-1B04C56A4888}"/>
              </a:ext>
            </a:extLst>
          </p:cNvPr>
          <p:cNvCxnSpPr>
            <a:cxnSpLocks/>
            <a:stCxn id="29" idx="4"/>
            <a:endCxn id="21" idx="0"/>
          </p:cNvCxnSpPr>
          <p:nvPr/>
        </p:nvCxnSpPr>
        <p:spPr>
          <a:xfrm>
            <a:off x="3451128" y="1582341"/>
            <a:ext cx="0" cy="728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5E49328F-8E0A-AF49-B076-002437C25A74}"/>
              </a:ext>
            </a:extLst>
          </p:cNvPr>
          <p:cNvSpPr/>
          <p:nvPr/>
        </p:nvSpPr>
        <p:spPr>
          <a:xfrm>
            <a:off x="2605771" y="1082808"/>
            <a:ext cx="1690714" cy="499533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시작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01F0C8-D990-3F42-8DE4-E1AAD3FF6D41}"/>
              </a:ext>
            </a:extLst>
          </p:cNvPr>
          <p:cNvSpPr txBox="1"/>
          <p:nvPr/>
        </p:nvSpPr>
        <p:spPr>
          <a:xfrm>
            <a:off x="5463269" y="243976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7E46536-B1A7-7243-92BD-EE63C7995B07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3451128" y="3024777"/>
            <a:ext cx="0" cy="4362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75D0EF9A-4A74-C54F-A45C-CE5EA15BA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515862"/>
              </p:ext>
            </p:extLst>
          </p:nvPr>
        </p:nvGraphicFramePr>
        <p:xfrm>
          <a:off x="6438111" y="3038343"/>
          <a:ext cx="5412652" cy="22353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77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94910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getBaseChord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getBaseChord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사용자가 입력한 기존 악보의 조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(chord)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조 변환을 위해 사용자가 입력한 </a:t>
                      </a:r>
                      <a:endParaRPr lang="en-US" altLang="ko-KR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기존 악보의 코드를 가져온다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.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baseChord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getBaseChord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(‘C’)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11848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조 변환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(2/3)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D422E51-341A-4EA5-BD49-B90A4B1D7811}"/>
              </a:ext>
            </a:extLst>
          </p:cNvPr>
          <p:cNvSpPr/>
          <p:nvPr/>
        </p:nvSpPr>
        <p:spPr>
          <a:xfrm>
            <a:off x="1511581" y="1906581"/>
            <a:ext cx="3879092" cy="61237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changeChord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 = </a:t>
            </a:r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getChangeChord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()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554493-C8E1-43C9-BA75-B9E6F23C566A}"/>
              </a:ext>
            </a:extLst>
          </p:cNvPr>
          <p:cNvSpPr txBox="1"/>
          <p:nvPr/>
        </p:nvSpPr>
        <p:spPr>
          <a:xfrm>
            <a:off x="6555641" y="1812659"/>
            <a:ext cx="506484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조 변환 </a:t>
            </a:r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사용자가 변환하고자 하는  조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(chord)</a:t>
            </a:r>
            <a:r>
              <a:rPr lang="ko-KR" altLang="en-US" dirty="0" err="1">
                <a:latin typeface="NEXON Lv2 Gothic" pitchFamily="2" charset="-127"/>
                <a:ea typeface="NEXON Lv2 Gothic" pitchFamily="2" charset="-127"/>
              </a:rPr>
              <a:t>를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 가져온다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.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40E9B5D-F61F-4D93-9FAC-1F01DFD07240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3451127" y="2518957"/>
            <a:ext cx="0" cy="5047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701F0C8-D990-3F42-8DE4-E1AAD3FF6D41}"/>
              </a:ext>
            </a:extLst>
          </p:cNvPr>
          <p:cNvSpPr txBox="1"/>
          <p:nvPr/>
        </p:nvSpPr>
        <p:spPr>
          <a:xfrm>
            <a:off x="5677243" y="1978325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7E46536-B1A7-7243-92BD-EE63C7995B07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3451127" y="545613"/>
            <a:ext cx="0" cy="1360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B88CD24C-6351-C64D-A395-9F708EADC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031107"/>
              </p:ext>
            </p:extLst>
          </p:nvPr>
        </p:nvGraphicFramePr>
        <p:xfrm>
          <a:off x="6438115" y="2667590"/>
          <a:ext cx="5412652" cy="22353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77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94910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getChangeChord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getChangeChord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사용자가 입력한 변환하려는  조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(chord)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조 변환을 위해 사용자가 입력한 </a:t>
                      </a:r>
                      <a:endParaRPr lang="en-US" altLang="ko-KR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변환하고자 하는 코드를 가져온다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.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changeChord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=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getChangeChord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(‘D’)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35286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조 변환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(3/3)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62B8B48-02D3-4676-9111-83033B7BE2CE}"/>
              </a:ext>
            </a:extLst>
          </p:cNvPr>
          <p:cNvSpPr/>
          <p:nvPr/>
        </p:nvSpPr>
        <p:spPr>
          <a:xfrm>
            <a:off x="1362125" y="1821947"/>
            <a:ext cx="4178004" cy="839099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changeNote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algn="ctr"/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(</a:t>
            </a:r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baseChord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, </a:t>
            </a:r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changeChord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, </a:t>
            </a:r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tempoList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3D06BC-BDE2-4435-8E24-AC86442FFC1D}"/>
              </a:ext>
            </a:extLst>
          </p:cNvPr>
          <p:cNvSpPr txBox="1"/>
          <p:nvPr/>
        </p:nvSpPr>
        <p:spPr>
          <a:xfrm>
            <a:off x="6651873" y="1583828"/>
            <a:ext cx="552448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조 옮김 데이터 변환</a:t>
            </a:r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sz="1000" b="1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기존 악보의 코드와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,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변환하고자하는 조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,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박자를 가져온다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.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40E9B5D-F61F-4D93-9FAC-1F01DFD07240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3451127" y="549973"/>
            <a:ext cx="0" cy="1271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701F0C8-D990-3F42-8DE4-E1AAD3FF6D41}"/>
              </a:ext>
            </a:extLst>
          </p:cNvPr>
          <p:cNvSpPr txBox="1"/>
          <p:nvPr/>
        </p:nvSpPr>
        <p:spPr>
          <a:xfrm>
            <a:off x="5828763" y="1996492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9D85B53-2B9E-664F-A797-A6C3E6813C9D}"/>
              </a:ext>
            </a:extLst>
          </p:cNvPr>
          <p:cNvSpPr/>
          <p:nvPr/>
        </p:nvSpPr>
        <p:spPr>
          <a:xfrm>
            <a:off x="2605770" y="6016228"/>
            <a:ext cx="1690714" cy="499533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종료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EF60C80-2F3F-8E4D-B41A-6534A696E337}"/>
              </a:ext>
            </a:extLst>
          </p:cNvPr>
          <p:cNvCxnSpPr>
            <a:cxnSpLocks/>
            <a:stCxn id="23" idx="2"/>
            <a:endCxn id="42" idx="0"/>
          </p:cNvCxnSpPr>
          <p:nvPr/>
        </p:nvCxnSpPr>
        <p:spPr>
          <a:xfrm>
            <a:off x="3451127" y="2661046"/>
            <a:ext cx="0" cy="3355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17D08177-7888-E248-9E78-09CADD4647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048153"/>
              </p:ext>
            </p:extLst>
          </p:nvPr>
        </p:nvGraphicFramePr>
        <p:xfrm>
          <a:off x="6651873" y="2521419"/>
          <a:ext cx="5412652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77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94910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changeNote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List </a:t>
                      </a:r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changeNote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()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조 옮김 된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조 변환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MIDI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생성 위한 데이터</a:t>
                      </a:r>
                      <a:endParaRPr lang="en-US" altLang="ko-KR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changeNote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(‘C’, ‘D’, ‘4’)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11172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MIDI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데이터 변환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(1/2)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71693E2-1294-7C4B-988D-104B7A45C3B3}"/>
              </a:ext>
            </a:extLst>
          </p:cNvPr>
          <p:cNvSpPr/>
          <p:nvPr/>
        </p:nvSpPr>
        <p:spPr>
          <a:xfrm>
            <a:off x="2605771" y="1082808"/>
            <a:ext cx="1690714" cy="499533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시작</a:t>
            </a:r>
          </a:p>
        </p:txBody>
      </p:sp>
      <p:sp>
        <p:nvSpPr>
          <p:cNvPr id="16" name="판단 15">
            <a:extLst>
              <a:ext uri="{FF2B5EF4-FFF2-40B4-BE49-F238E27FC236}">
                <a16:creationId xmlns:a16="http://schemas.microsoft.com/office/drawing/2014/main" id="{2D257582-8A45-B348-AB15-9D2FF195F636}"/>
              </a:ext>
            </a:extLst>
          </p:cNvPr>
          <p:cNvSpPr/>
          <p:nvPr/>
        </p:nvSpPr>
        <p:spPr>
          <a:xfrm>
            <a:off x="2199495" y="2182154"/>
            <a:ext cx="2503261" cy="848904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 dirty="0">
                <a:solidFill>
                  <a:schemeClr val="tx1"/>
                </a:solidFill>
                <a:latin typeface="NEXON Lv2 Gothic" pitchFamily="2" charset="-127"/>
                <a:ea typeface="NEXON Lv2 Gothic" pitchFamily="2" charset="-127"/>
              </a:rPr>
              <a:t>변환</a:t>
            </a:r>
            <a:endParaRPr lang="en-US" dirty="0">
              <a:solidFill>
                <a:schemeClr val="tx1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FDC595D-C40E-4542-A91B-7349B73FE7D1}"/>
              </a:ext>
            </a:extLst>
          </p:cNvPr>
          <p:cNvCxnSpPr>
            <a:cxnSpLocks/>
            <a:stCxn id="27" idx="4"/>
            <a:endCxn id="16" idx="0"/>
          </p:cNvCxnSpPr>
          <p:nvPr/>
        </p:nvCxnSpPr>
        <p:spPr>
          <a:xfrm flipH="1">
            <a:off x="3451126" y="1582341"/>
            <a:ext cx="2" cy="5998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AE41982-497B-054F-8F2B-E511EDF27981}"/>
              </a:ext>
            </a:extLst>
          </p:cNvPr>
          <p:cNvSpPr txBox="1"/>
          <p:nvPr/>
        </p:nvSpPr>
        <p:spPr>
          <a:xfrm>
            <a:off x="6055093" y="3568917"/>
            <a:ext cx="33906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파일 저장 </a:t>
            </a:r>
            <a:r>
              <a:rPr lang="en-US" altLang="ko-KR" b="1" dirty="0">
                <a:latin typeface="NEXON Lv2 Gothic" pitchFamily="2" charset="-127"/>
                <a:ea typeface="NEXON Lv2 Gothic" pitchFamily="2" charset="-127"/>
              </a:rPr>
              <a:t>- 1</a:t>
            </a:r>
          </a:p>
          <a:p>
            <a:endParaRPr lang="en-US" altLang="ko-KR" sz="1000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인식한 악보 음계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데이터 변경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6AB299D-D824-FB47-8C57-D0A4F052EA15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3451126" y="3031058"/>
            <a:ext cx="0" cy="49135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35030349-BEAA-5F4D-8B8B-141F73E99D58}"/>
              </a:ext>
            </a:extLst>
          </p:cNvPr>
          <p:cNvCxnSpPr>
            <a:cxnSpLocks/>
            <a:stCxn id="16" idx="3"/>
            <a:endCxn id="52" idx="1"/>
          </p:cNvCxnSpPr>
          <p:nvPr/>
        </p:nvCxnSpPr>
        <p:spPr>
          <a:xfrm flipV="1">
            <a:off x="4702756" y="2594446"/>
            <a:ext cx="1352337" cy="12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21">
            <a:extLst>
              <a:ext uri="{FF2B5EF4-FFF2-40B4-BE49-F238E27FC236}">
                <a16:creationId xmlns:a16="http://schemas.microsoft.com/office/drawing/2014/main" id="{3E863A5F-973A-D044-B566-C8AAB9C3B197}"/>
              </a:ext>
            </a:extLst>
          </p:cNvPr>
          <p:cNvSpPr/>
          <p:nvPr/>
        </p:nvSpPr>
        <p:spPr>
          <a:xfrm>
            <a:off x="6055093" y="2288258"/>
            <a:ext cx="3002914" cy="61237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saveBaseMIDI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()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4478C5A1-99A1-A44C-97A6-4987738E1A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016385"/>
              </p:ext>
            </p:extLst>
          </p:nvPr>
        </p:nvGraphicFramePr>
        <p:xfrm>
          <a:off x="6096000" y="4449794"/>
          <a:ext cx="4234564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44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60104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/>
                          <a:ea typeface="NEXON Lv2 Gothic"/>
                        </a:rPr>
                        <a:t>saveBaseMIDI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/>
                          <a:ea typeface="NEXON Lv2 Gothic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/>
                          <a:ea typeface="NEXON Lv2 Gothic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i="0">
                          <a:latin typeface="NEXON Lv2 Gothic"/>
                          <a:ea typeface="NEXON Lv2 Gothic"/>
                        </a:rPr>
                        <a:t>Midi </a:t>
                      </a:r>
                      <a:r>
                        <a:rPr lang="en-US" altLang="ko-KR" sz="1600" b="0" i="0" err="1">
                          <a:latin typeface="NEXON Lv2 Gothic"/>
                          <a:ea typeface="NEXON Lv2 Gothic"/>
                        </a:rPr>
                        <a:t>baseMidiList</a:t>
                      </a:r>
                      <a:r>
                        <a:rPr lang="en-US" altLang="ko-KR" sz="1600" b="0" i="0">
                          <a:latin typeface="NEXON Lv2 Gothic"/>
                          <a:ea typeface="NEXON Lv2 Gothic"/>
                        </a:rPr>
                        <a:t>()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기존 악보 </a:t>
                      </a:r>
                      <a:r>
                        <a:rPr lang="ko-KR" altLang="en-US" sz="1600" b="0" i="0" err="1">
                          <a:latin typeface="NEXON Lv2 Gothic"/>
                          <a:ea typeface="NEXON Lv2 Gothic"/>
                        </a:rPr>
                        <a:t>midi</a:t>
                      </a:r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 파일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기존 악보의 </a:t>
                      </a:r>
                      <a:r>
                        <a:rPr lang="en-US" altLang="ko-KR" sz="1600" b="0" i="0">
                          <a:latin typeface="NEXON Lv2 Gothic"/>
                          <a:ea typeface="NEXON Lv2 Gothic"/>
                        </a:rPr>
                        <a:t>MIDI </a:t>
                      </a:r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데이터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/>
                          <a:ea typeface="NEXON Lv2 Gothic"/>
                        </a:rPr>
                        <a:t>baseMidi</a:t>
                      </a:r>
                      <a:r>
                        <a:rPr lang="en-US" altLang="ko-KR" sz="1600" b="0" i="0" dirty="0">
                          <a:latin typeface="NEXON Lv2 Gothic"/>
                          <a:ea typeface="NEXON Lv2 Gothic"/>
                        </a:rPr>
                        <a:t> = </a:t>
                      </a:r>
                      <a:r>
                        <a:rPr lang="en-US" altLang="ko-KR" sz="1600" b="0" i="0" dirty="0" err="1">
                          <a:latin typeface="NEXON Lv2 Gothic"/>
                          <a:ea typeface="NEXON Lv2 Gothic"/>
                        </a:rPr>
                        <a:t>saveBaseMIDI</a:t>
                      </a:r>
                      <a:r>
                        <a:rPr lang="en-US" altLang="ko-KR" sz="1600" b="0" i="0" dirty="0">
                          <a:latin typeface="NEXON Lv2 Gothic"/>
                          <a:ea typeface="NEXON Lv2 Gothic"/>
                        </a:rPr>
                        <a:t>()</a:t>
                      </a:r>
                      <a:endParaRPr lang="ko-KR" altLang="en-US" sz="1600" b="0" i="0" dirty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462BDB19-013F-F449-B53F-5DBE76F50A56}"/>
              </a:ext>
            </a:extLst>
          </p:cNvPr>
          <p:cNvCxnSpPr>
            <a:cxnSpLocks/>
            <a:stCxn id="52" idx="3"/>
            <a:endCxn id="73" idx="2"/>
          </p:cNvCxnSpPr>
          <p:nvPr/>
        </p:nvCxnSpPr>
        <p:spPr>
          <a:xfrm>
            <a:off x="9058007" y="2594446"/>
            <a:ext cx="93449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1108849F-6DAB-AB4A-B90A-6EFFA039BD99}"/>
              </a:ext>
            </a:extLst>
          </p:cNvPr>
          <p:cNvSpPr/>
          <p:nvPr/>
        </p:nvSpPr>
        <p:spPr>
          <a:xfrm>
            <a:off x="9992505" y="2344680"/>
            <a:ext cx="1690714" cy="499533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끝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CCB0F5E-BA2E-0C4B-96D9-8FA80A73C956}"/>
              </a:ext>
            </a:extLst>
          </p:cNvPr>
          <p:cNvSpPr txBox="1"/>
          <p:nvPr/>
        </p:nvSpPr>
        <p:spPr>
          <a:xfrm>
            <a:off x="2199495" y="3090929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NEXON Lv2 Gothic" pitchFamily="2" charset="-127"/>
                <a:ea typeface="NEXON Lv2 Gothic" pitchFamily="2" charset="-127"/>
              </a:rPr>
              <a:t>조옮김 악보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4D3728-86A8-984E-A319-876E30654DE2}"/>
              </a:ext>
            </a:extLst>
          </p:cNvPr>
          <p:cNvSpPr txBox="1"/>
          <p:nvPr/>
        </p:nvSpPr>
        <p:spPr>
          <a:xfrm>
            <a:off x="4799454" y="2237505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NEXON Lv2 Gothic" pitchFamily="2" charset="-127"/>
                <a:ea typeface="NEXON Lv2 Gothic" pitchFamily="2" charset="-127"/>
              </a:rPr>
              <a:t>기존 악보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B96CE7E-5F6E-0F46-A57F-450D667AC1CA}"/>
              </a:ext>
            </a:extLst>
          </p:cNvPr>
          <p:cNvSpPr txBox="1"/>
          <p:nvPr/>
        </p:nvSpPr>
        <p:spPr>
          <a:xfrm rot="5400000">
            <a:off x="6038998" y="3090929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9119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 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- MIDI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데이터 변환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(2/2)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3208920-66FF-5643-8929-B9356A76A482}"/>
              </a:ext>
            </a:extLst>
          </p:cNvPr>
          <p:cNvSpPr/>
          <p:nvPr/>
        </p:nvSpPr>
        <p:spPr>
          <a:xfrm>
            <a:off x="2605769" y="5775187"/>
            <a:ext cx="1690714" cy="499533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끝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FDC595D-C40E-4542-A91B-7349B73FE7D1}"/>
              </a:ext>
            </a:extLst>
          </p:cNvPr>
          <p:cNvCxnSpPr>
            <a:cxnSpLocks/>
            <a:stCxn id="29" idx="2"/>
            <a:endCxn id="28" idx="0"/>
          </p:cNvCxnSpPr>
          <p:nvPr/>
        </p:nvCxnSpPr>
        <p:spPr>
          <a:xfrm>
            <a:off x="3451126" y="2831172"/>
            <a:ext cx="0" cy="29440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CB4E2547-06A9-5E49-9423-9B37E5616202}"/>
              </a:ext>
            </a:extLst>
          </p:cNvPr>
          <p:cNvSpPr txBox="1"/>
          <p:nvPr/>
        </p:nvSpPr>
        <p:spPr>
          <a:xfrm>
            <a:off x="5816421" y="2259764"/>
            <a:ext cx="318869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파일 저장 </a:t>
            </a:r>
            <a:r>
              <a:rPr lang="en-US" altLang="ko-KR" b="1" dirty="0">
                <a:latin typeface="NEXON Lv2 Gothic" pitchFamily="2" charset="-127"/>
                <a:ea typeface="NEXON Lv2 Gothic" pitchFamily="2" charset="-127"/>
              </a:rPr>
              <a:t>- 2</a:t>
            </a:r>
          </a:p>
          <a:p>
            <a:endParaRPr lang="en-US" altLang="ko-KR" sz="1000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조옮김 된 음계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데이터 저장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A10451E-F1C2-0643-BF21-E7AA8F4122F2}"/>
              </a:ext>
            </a:extLst>
          </p:cNvPr>
          <p:cNvSpPr txBox="1"/>
          <p:nvPr/>
        </p:nvSpPr>
        <p:spPr>
          <a:xfrm>
            <a:off x="5224592" y="2293308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B3D71"/>
                </a:solidFill>
              </a:rPr>
              <a:t>……</a:t>
            </a:r>
            <a:endParaRPr lang="ko-Kore-KR" b="1" dirty="0">
              <a:solidFill>
                <a:srgbClr val="FB3D71"/>
              </a:solidFill>
            </a:endParaRPr>
          </a:p>
        </p:txBody>
      </p:sp>
      <p:sp>
        <p:nvSpPr>
          <p:cNvPr id="29" name="사각형: 둥근 모서리 21">
            <a:extLst>
              <a:ext uri="{FF2B5EF4-FFF2-40B4-BE49-F238E27FC236}">
                <a16:creationId xmlns:a16="http://schemas.microsoft.com/office/drawing/2014/main" id="{92846A3F-C2B6-D844-8E65-0920F8A8E985}"/>
              </a:ext>
            </a:extLst>
          </p:cNvPr>
          <p:cNvSpPr/>
          <p:nvPr/>
        </p:nvSpPr>
        <p:spPr>
          <a:xfrm>
            <a:off x="1949669" y="2218796"/>
            <a:ext cx="3002914" cy="61237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EXON Lv2 Gothic" pitchFamily="2" charset="-127"/>
                <a:ea typeface="NEXON Lv2 Gothic" pitchFamily="2" charset="-127"/>
              </a:rPr>
              <a:t>saveChangeMIDI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()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9041F49-990A-9C4E-9B6F-633075B6867D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3451126" y="499533"/>
            <a:ext cx="0" cy="1719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B23AD574-7EB9-5C4A-8CAB-551F6A730D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409572"/>
              </p:ext>
            </p:extLst>
          </p:nvPr>
        </p:nvGraphicFramePr>
        <p:xfrm>
          <a:off x="5816421" y="3145404"/>
          <a:ext cx="4034985" cy="2070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3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1739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414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solidFill>
                            <a:schemeClr val="bg1"/>
                          </a:solidFill>
                          <a:latin typeface="NEXON Lv2 Gothic"/>
                          <a:ea typeface="NEXON Lv2 Gothic"/>
                        </a:rPr>
                        <a:t>saveChangeMIDI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/>
                          <a:ea typeface="NEXON Lv2 Gothic"/>
                        </a:rPr>
                        <a:t>()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i="0">
                          <a:latin typeface="NEXON Lv2 Gothic"/>
                          <a:ea typeface="NEXON Lv2 Gothic"/>
                        </a:rPr>
                        <a:t>Midi </a:t>
                      </a:r>
                      <a:r>
                        <a:rPr lang="en-US" altLang="ko-KR" sz="1600" b="0" i="0" err="1">
                          <a:latin typeface="NEXON Lv2 Gothic"/>
                          <a:ea typeface="NEXON Lv2 Gothic"/>
                        </a:rPr>
                        <a:t>changeMidi</a:t>
                      </a:r>
                      <a:r>
                        <a:rPr lang="en-US" altLang="ko-KR" sz="1600" b="0" i="0">
                          <a:latin typeface="NEXON Lv2 Gothic"/>
                          <a:ea typeface="NEXON Lv2 Gothic"/>
                        </a:rPr>
                        <a:t>(List)</a:t>
                      </a:r>
                      <a:endParaRPr lang="ko-KR" altLang="en-US" sz="16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리턴 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변환된 악보 </a:t>
                      </a:r>
                      <a:r>
                        <a:rPr lang="ko-KR" altLang="en-US" sz="1600" b="0" i="0" err="1">
                          <a:latin typeface="NEXON Lv2 Gothic"/>
                          <a:ea typeface="NEXON Lv2 Gothic"/>
                        </a:rPr>
                        <a:t>midi</a:t>
                      </a:r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 파일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조옮김 된 </a:t>
                      </a:r>
                      <a:r>
                        <a:rPr lang="en-US" altLang="ko-KR" sz="1600" b="0" i="0">
                          <a:latin typeface="NEXON Lv2 Gothic"/>
                          <a:ea typeface="NEXON Lv2 Gothic"/>
                        </a:rPr>
                        <a:t>MIDI </a:t>
                      </a:r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데이터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/>
                          <a:ea typeface="NEXON Lv2 Gothic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err="1">
                          <a:latin typeface="NEXON Lv2 Gothic"/>
                          <a:ea typeface="NEXON Lv2 Gothic"/>
                        </a:rPr>
                        <a:t>changeMidi</a:t>
                      </a:r>
                      <a:r>
                        <a:rPr lang="en-US" altLang="ko-KR" sz="1600" b="0" i="0" dirty="0">
                          <a:latin typeface="NEXON Lv2 Gothic"/>
                          <a:ea typeface="NEXON Lv2 Gothic"/>
                        </a:rPr>
                        <a:t> = </a:t>
                      </a:r>
                      <a:r>
                        <a:rPr lang="en-US" altLang="ko-KR" sz="1600" b="0" i="0" dirty="0" err="1">
                          <a:latin typeface="NEXON Lv2 Gothic"/>
                          <a:ea typeface="NEXON Lv2 Gothic"/>
                        </a:rPr>
                        <a:t>saveChangeMIDI</a:t>
                      </a:r>
                      <a:r>
                        <a:rPr lang="en-US" altLang="ko-KR" sz="1600" b="0" i="0" dirty="0">
                          <a:latin typeface="NEXON Lv2 Gothic"/>
                          <a:ea typeface="NEXON Lv2 Gothic"/>
                        </a:rPr>
                        <a:t>()</a:t>
                      </a:r>
                      <a:endParaRPr lang="ko-KR" altLang="en-US" sz="1600" b="0" i="0" dirty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15231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데이터베이스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(1/4)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8838ABC-416F-C246-A448-6CF49ADC66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455982"/>
              </p:ext>
            </p:extLst>
          </p:nvPr>
        </p:nvGraphicFramePr>
        <p:xfrm>
          <a:off x="2032000" y="611171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84737563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70698321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9672688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82893972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90061439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r>
                        <a:rPr lang="ko-Kore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회원</a:t>
                      </a:r>
                      <a:r>
                        <a:rPr lang="en-US" altLang="ko-Kore-KR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정보 저장소</a:t>
                      </a:r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(User)</a:t>
                      </a:r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3072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UserID</a:t>
                      </a:r>
                      <a:endParaRPr lang="ko-Kore-KR" altLang="en-US" sz="1500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Name</a:t>
                      </a:r>
                      <a:endParaRPr lang="ko-Kore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Password</a:t>
                      </a:r>
                      <a:endParaRPr lang="ko-Kore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Email</a:t>
                      </a:r>
                      <a:endParaRPr lang="ko-Kore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ScoreID</a:t>
                      </a:r>
                      <a:endParaRPr lang="ko-Kore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26979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A2FD4F5-04A8-A442-989D-66371B4563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78058"/>
              </p:ext>
            </p:extLst>
          </p:nvPr>
        </p:nvGraphicFramePr>
        <p:xfrm>
          <a:off x="2032000" y="1433762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0314">
                  <a:extLst>
                    <a:ext uri="{9D8B030D-6E8A-4147-A177-3AD203B41FA5}">
                      <a16:colId xmlns:a16="http://schemas.microsoft.com/office/drawing/2014/main" val="3399578496"/>
                    </a:ext>
                  </a:extLst>
                </a:gridCol>
                <a:gridCol w="2413686">
                  <a:extLst>
                    <a:ext uri="{9D8B030D-6E8A-4147-A177-3AD203B41FA5}">
                      <a16:colId xmlns:a16="http://schemas.microsoft.com/office/drawing/2014/main" val="428540262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8170354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0242342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r>
                        <a:rPr lang="ko-Kore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악보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 저장소</a:t>
                      </a:r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(Score)</a:t>
                      </a:r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297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ScoreID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6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 err="1">
                          <a:latin typeface="NEXON Lv2 Gothic" pitchFamily="2" charset="-127"/>
                          <a:ea typeface="NEXON Lv2 Gothic" pitchFamily="2" charset="-127"/>
                        </a:rPr>
                        <a:t>UserInputPDF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UserMIDI</a:t>
                      </a:r>
                      <a:endParaRPr lang="ko-Kore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ConversionMIDI</a:t>
                      </a:r>
                      <a:endParaRPr lang="ko-Kore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230602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A6FC74D-6D35-9A43-8466-21DE16A56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533126"/>
              </p:ext>
            </p:extLst>
          </p:nvPr>
        </p:nvGraphicFramePr>
        <p:xfrm>
          <a:off x="2032000" y="2254409"/>
          <a:ext cx="812800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9232">
                  <a:extLst>
                    <a:ext uri="{9D8B030D-6E8A-4147-A177-3AD203B41FA5}">
                      <a16:colId xmlns:a16="http://schemas.microsoft.com/office/drawing/2014/main" val="3399578496"/>
                    </a:ext>
                  </a:extLst>
                </a:gridCol>
                <a:gridCol w="1705233">
                  <a:extLst>
                    <a:ext uri="{9D8B030D-6E8A-4147-A177-3AD203B41FA5}">
                      <a16:colId xmlns:a16="http://schemas.microsoft.com/office/drawing/2014/main" val="4285402623"/>
                    </a:ext>
                  </a:extLst>
                </a:gridCol>
                <a:gridCol w="1118287">
                  <a:extLst>
                    <a:ext uri="{9D8B030D-6E8A-4147-A177-3AD203B41FA5}">
                      <a16:colId xmlns:a16="http://schemas.microsoft.com/office/drawing/2014/main" val="4281703544"/>
                    </a:ext>
                  </a:extLst>
                </a:gridCol>
                <a:gridCol w="1118287">
                  <a:extLst>
                    <a:ext uri="{9D8B030D-6E8A-4147-A177-3AD203B41FA5}">
                      <a16:colId xmlns:a16="http://schemas.microsoft.com/office/drawing/2014/main" val="2702423427"/>
                    </a:ext>
                  </a:extLst>
                </a:gridCol>
                <a:gridCol w="2226963">
                  <a:extLst>
                    <a:ext uri="{9D8B030D-6E8A-4147-A177-3AD203B41FA5}">
                      <a16:colId xmlns:a16="http://schemas.microsoft.com/office/drawing/2014/main" val="135344432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r>
                        <a:rPr lang="ko-Kore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음표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 인식 위한 저장소</a:t>
                      </a:r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(Note Recognition)</a:t>
                      </a:r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297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 err="1">
                          <a:latin typeface="NEXON Lv2 Gothic" pitchFamily="2" charset="-127"/>
                          <a:ea typeface="NEXON Lv2 Gothic" pitchFamily="2" charset="-127"/>
                        </a:rPr>
                        <a:t>UserInputPDF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ChangePNG</a:t>
                      </a:r>
                      <a:endParaRPr lang="ko-Kore-KR" altLang="en-US" sz="1500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Melody</a:t>
                      </a:r>
                      <a:endParaRPr lang="ko-Kore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Tempo</a:t>
                      </a:r>
                      <a:endParaRPr lang="ko-Kore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ConversionMelody</a:t>
                      </a:r>
                      <a:endParaRPr lang="ko-Kore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230602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A71C256-0DA8-4E46-BF20-A4D3ED77DE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459320"/>
              </p:ext>
            </p:extLst>
          </p:nvPr>
        </p:nvGraphicFramePr>
        <p:xfrm>
          <a:off x="2031999" y="3152339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39957849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8540262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8170354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534443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ko-Kore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음표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 데이터 저장소</a:t>
                      </a:r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(Note)</a:t>
                      </a:r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297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TemplateNo</a:t>
                      </a:r>
                      <a:endParaRPr lang="ko-Kore-KR" altLang="en-US" sz="1500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A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TrainingNo</a:t>
                      </a:r>
                      <a:endParaRPr lang="ko-Kore-KR" altLang="en-US" sz="1500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TestNo</a:t>
                      </a:r>
                      <a:endParaRPr lang="ko-Kore-KR" altLang="en-US" sz="1500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A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u="sng" dirty="0">
                          <a:latin typeface="NEXON Lv2 Gothic" pitchFamily="2" charset="-127"/>
                          <a:ea typeface="NEXON Lv2 Gothic" pitchFamily="2" charset="-127"/>
                        </a:rPr>
                        <a:t>Model</a:t>
                      </a:r>
                      <a:endParaRPr lang="ko-Kore-KR" altLang="en-US" sz="1500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230602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8A6E81D-D32C-2246-826A-DBF6318BF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984659"/>
              </p:ext>
            </p:extLst>
          </p:nvPr>
        </p:nvGraphicFramePr>
        <p:xfrm>
          <a:off x="2031999" y="4043211"/>
          <a:ext cx="8127995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2033">
                  <a:extLst>
                    <a:ext uri="{9D8B030D-6E8A-4147-A177-3AD203B41FA5}">
                      <a16:colId xmlns:a16="http://schemas.microsoft.com/office/drawing/2014/main" val="3399578496"/>
                    </a:ext>
                  </a:extLst>
                </a:gridCol>
                <a:gridCol w="1149179">
                  <a:extLst>
                    <a:ext uri="{9D8B030D-6E8A-4147-A177-3AD203B41FA5}">
                      <a16:colId xmlns:a16="http://schemas.microsoft.com/office/drawing/2014/main" val="486713356"/>
                    </a:ext>
                  </a:extLst>
                </a:gridCol>
                <a:gridCol w="1198605">
                  <a:extLst>
                    <a:ext uri="{9D8B030D-6E8A-4147-A177-3AD203B41FA5}">
                      <a16:colId xmlns:a16="http://schemas.microsoft.com/office/drawing/2014/main" val="2999015933"/>
                    </a:ext>
                  </a:extLst>
                </a:gridCol>
                <a:gridCol w="1087395">
                  <a:extLst>
                    <a:ext uri="{9D8B030D-6E8A-4147-A177-3AD203B41FA5}">
                      <a16:colId xmlns:a16="http://schemas.microsoft.com/office/drawing/2014/main" val="203645647"/>
                    </a:ext>
                  </a:extLst>
                </a:gridCol>
                <a:gridCol w="1037967">
                  <a:extLst>
                    <a:ext uri="{9D8B030D-6E8A-4147-A177-3AD203B41FA5}">
                      <a16:colId xmlns:a16="http://schemas.microsoft.com/office/drawing/2014/main" val="937048043"/>
                    </a:ext>
                  </a:extLst>
                </a:gridCol>
                <a:gridCol w="1050325">
                  <a:extLst>
                    <a:ext uri="{9D8B030D-6E8A-4147-A177-3AD203B41FA5}">
                      <a16:colId xmlns:a16="http://schemas.microsoft.com/office/drawing/2014/main" val="4285402623"/>
                    </a:ext>
                  </a:extLst>
                </a:gridCol>
                <a:gridCol w="155925">
                  <a:extLst>
                    <a:ext uri="{9D8B030D-6E8A-4147-A177-3AD203B41FA5}">
                      <a16:colId xmlns:a16="http://schemas.microsoft.com/office/drawing/2014/main" val="4281703544"/>
                    </a:ext>
                  </a:extLst>
                </a:gridCol>
                <a:gridCol w="946566">
                  <a:extLst>
                    <a:ext uri="{9D8B030D-6E8A-4147-A177-3AD203B41FA5}">
                      <a16:colId xmlns:a16="http://schemas.microsoft.com/office/drawing/2014/main" val="135344432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탬플릿 매칭</a:t>
                      </a:r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위한 데이터 저장소</a:t>
                      </a:r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(Template Matching)</a:t>
                      </a:r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297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TemplateNo</a:t>
                      </a:r>
                      <a:endParaRPr lang="ko-Kore-KR" altLang="en-US" sz="1500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A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 err="1">
                          <a:latin typeface="NEXON Lv2 Gothic" pitchFamily="2" charset="-127"/>
                          <a:ea typeface="NEXON Lv2 Gothic" pitchFamily="2" charset="-127"/>
                        </a:rPr>
                        <a:t>tem_full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tem_empty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rest2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rest4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rest8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rest16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423060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2E8D3BF8-69A4-984F-BD3F-F0C1921DE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419568"/>
              </p:ext>
            </p:extLst>
          </p:nvPr>
        </p:nvGraphicFramePr>
        <p:xfrm>
          <a:off x="2031999" y="4934799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1590">
                  <a:extLst>
                    <a:ext uri="{9D8B030D-6E8A-4147-A177-3AD203B41FA5}">
                      <a16:colId xmlns:a16="http://schemas.microsoft.com/office/drawing/2014/main" val="3399578496"/>
                    </a:ext>
                  </a:extLst>
                </a:gridCol>
                <a:gridCol w="1503405">
                  <a:extLst>
                    <a:ext uri="{9D8B030D-6E8A-4147-A177-3AD203B41FA5}">
                      <a16:colId xmlns:a16="http://schemas.microsoft.com/office/drawing/2014/main" val="4285402623"/>
                    </a:ext>
                  </a:extLst>
                </a:gridCol>
                <a:gridCol w="1503405">
                  <a:extLst>
                    <a:ext uri="{9D8B030D-6E8A-4147-A177-3AD203B41FA5}">
                      <a16:colId xmlns:a16="http://schemas.microsoft.com/office/drawing/2014/main" val="4281703544"/>
                    </a:ext>
                  </a:extLst>
                </a:gridCol>
                <a:gridCol w="1503405">
                  <a:extLst>
                    <a:ext uri="{9D8B030D-6E8A-4147-A177-3AD203B41FA5}">
                      <a16:colId xmlns:a16="http://schemas.microsoft.com/office/drawing/2014/main" val="3580601200"/>
                    </a:ext>
                  </a:extLst>
                </a:gridCol>
                <a:gridCol w="284489">
                  <a:extLst>
                    <a:ext uri="{9D8B030D-6E8A-4147-A177-3AD203B41FA5}">
                      <a16:colId xmlns:a16="http://schemas.microsoft.com/office/drawing/2014/main" val="186134323"/>
                    </a:ext>
                  </a:extLst>
                </a:gridCol>
                <a:gridCol w="1361706">
                  <a:extLst>
                    <a:ext uri="{9D8B030D-6E8A-4147-A177-3AD203B41FA5}">
                      <a16:colId xmlns:a16="http://schemas.microsoft.com/office/drawing/2014/main" val="135344432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CNN 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훈련 데이터 저장소</a:t>
                      </a:r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(Train)</a:t>
                      </a:r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297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TrainingID</a:t>
                      </a:r>
                      <a:endParaRPr lang="ko-Kore-KR" altLang="en-US" sz="1500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Note2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Note4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Note8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Note16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4230602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027C990-F1BF-2F43-8EF0-8E7C17624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184071"/>
              </p:ext>
            </p:extLst>
          </p:nvPr>
        </p:nvGraphicFramePr>
        <p:xfrm>
          <a:off x="2031999" y="5875989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3947">
                  <a:extLst>
                    <a:ext uri="{9D8B030D-6E8A-4147-A177-3AD203B41FA5}">
                      <a16:colId xmlns:a16="http://schemas.microsoft.com/office/drawing/2014/main" val="3399578496"/>
                    </a:ext>
                  </a:extLst>
                </a:gridCol>
                <a:gridCol w="1507524">
                  <a:extLst>
                    <a:ext uri="{9D8B030D-6E8A-4147-A177-3AD203B41FA5}">
                      <a16:colId xmlns:a16="http://schemas.microsoft.com/office/drawing/2014/main" val="4285402623"/>
                    </a:ext>
                  </a:extLst>
                </a:gridCol>
                <a:gridCol w="1495168">
                  <a:extLst>
                    <a:ext uri="{9D8B030D-6E8A-4147-A177-3AD203B41FA5}">
                      <a16:colId xmlns:a16="http://schemas.microsoft.com/office/drawing/2014/main" val="4281703544"/>
                    </a:ext>
                  </a:extLst>
                </a:gridCol>
                <a:gridCol w="167725">
                  <a:extLst>
                    <a:ext uri="{9D8B030D-6E8A-4147-A177-3AD203B41FA5}">
                      <a16:colId xmlns:a16="http://schemas.microsoft.com/office/drawing/2014/main" val="3580601200"/>
                    </a:ext>
                  </a:extLst>
                </a:gridCol>
                <a:gridCol w="1339799">
                  <a:extLst>
                    <a:ext uri="{9D8B030D-6E8A-4147-A177-3AD203B41FA5}">
                      <a16:colId xmlns:a16="http://schemas.microsoft.com/office/drawing/2014/main" val="135344432"/>
                    </a:ext>
                  </a:extLst>
                </a:gridCol>
                <a:gridCol w="1633837">
                  <a:extLst>
                    <a:ext uri="{9D8B030D-6E8A-4147-A177-3AD203B41FA5}">
                      <a16:colId xmlns:a16="http://schemas.microsoft.com/office/drawing/2014/main" val="3273457368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CNN 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테스트 데이터 저장소</a:t>
                      </a:r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(Test)</a:t>
                      </a:r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297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TestID</a:t>
                      </a:r>
                      <a:endParaRPr lang="ko-Kore-KR" altLang="en-US" sz="1500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A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Note2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Note4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Note8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Note16</a:t>
                      </a:r>
                      <a:endParaRPr lang="ko-Kore-KR" altLang="en-US" sz="1500" b="0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42306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9C8D6A7-9583-CB41-9D45-A16665B4C94E}"/>
              </a:ext>
            </a:extLst>
          </p:cNvPr>
          <p:cNvSpPr txBox="1"/>
          <p:nvPr/>
        </p:nvSpPr>
        <p:spPr>
          <a:xfrm>
            <a:off x="10762729" y="3709353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u="sng" dirty="0" err="1">
                <a:latin typeface="NEXON Lv2 Gothic" pitchFamily="2" charset="-127"/>
                <a:ea typeface="NEXON Lv2 Gothic" pitchFamily="2" charset="-127"/>
              </a:rPr>
              <a:t>기본키</a:t>
            </a:r>
            <a:endParaRPr kumimoji="1" lang="en-US" altLang="ko-KR" b="1" u="sng" dirty="0"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BAA0F78-5066-6F4D-9FAE-2535B9232D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719177"/>
              </p:ext>
            </p:extLst>
          </p:nvPr>
        </p:nvGraphicFramePr>
        <p:xfrm>
          <a:off x="10762734" y="4451846"/>
          <a:ext cx="79060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0602">
                  <a:extLst>
                    <a:ext uri="{9D8B030D-6E8A-4147-A177-3AD203B41FA5}">
                      <a16:colId xmlns:a16="http://schemas.microsoft.com/office/drawing/2014/main" val="2661161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484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246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541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38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43936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7ED2A163-0C2D-CE43-BB55-BBEED10B2CF7}"/>
              </a:ext>
            </a:extLst>
          </p:cNvPr>
          <p:cNvSpPr txBox="1"/>
          <p:nvPr/>
        </p:nvSpPr>
        <p:spPr>
          <a:xfrm>
            <a:off x="10762729" y="4092821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latin typeface="NEXON Lv2 Gothic" pitchFamily="2" charset="-127"/>
                <a:ea typeface="NEXON Lv2 Gothic" pitchFamily="2" charset="-127"/>
              </a:rPr>
              <a:t>외래키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0915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데이터베이스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(2/4)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795C18A-8301-A347-8E4A-726056CBE30B}"/>
              </a:ext>
            </a:extLst>
          </p:cNvPr>
          <p:cNvGrpSpPr/>
          <p:nvPr/>
        </p:nvGrpSpPr>
        <p:grpSpPr>
          <a:xfrm>
            <a:off x="1159107" y="1137826"/>
            <a:ext cx="1464138" cy="1792409"/>
            <a:chOff x="1159109" y="803507"/>
            <a:chExt cx="1152292" cy="1322253"/>
          </a:xfrm>
        </p:grpSpPr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586799A0-EF34-6642-A99D-730751BE5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9109" y="803507"/>
              <a:ext cx="1152292" cy="115229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56D133F-01F7-9841-83CF-5B8AEC47BEC6}"/>
                </a:ext>
              </a:extLst>
            </p:cNvPr>
            <p:cNvSpPr txBox="1"/>
            <p:nvPr/>
          </p:nvSpPr>
          <p:spPr>
            <a:xfrm>
              <a:off x="1295953" y="1853305"/>
              <a:ext cx="878604" cy="272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latin typeface="NEXON Lv2 Gothic" pitchFamily="2" charset="-127"/>
                  <a:ea typeface="NEXON Lv2 Gothic" pitchFamily="2" charset="-127"/>
                </a:rPr>
                <a:t>User</a:t>
              </a:r>
              <a:endParaRPr kumimoji="1" lang="ko-KR" altLang="en-US" b="1" dirty="0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B8CD6BE8-5C8D-E84E-BE12-BED44701A9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50844"/>
              </p:ext>
            </p:extLst>
          </p:nvPr>
        </p:nvGraphicFramePr>
        <p:xfrm>
          <a:off x="2457085" y="1154149"/>
          <a:ext cx="939368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7267">
                  <a:extLst>
                    <a:ext uri="{9D8B030D-6E8A-4147-A177-3AD203B41FA5}">
                      <a16:colId xmlns:a16="http://schemas.microsoft.com/office/drawing/2014/main" val="415871511"/>
                    </a:ext>
                  </a:extLst>
                </a:gridCol>
                <a:gridCol w="1141844">
                  <a:extLst>
                    <a:ext uri="{9D8B030D-6E8A-4147-A177-3AD203B41FA5}">
                      <a16:colId xmlns:a16="http://schemas.microsoft.com/office/drawing/2014/main" val="2351574909"/>
                    </a:ext>
                  </a:extLst>
                </a:gridCol>
                <a:gridCol w="1315903">
                  <a:extLst>
                    <a:ext uri="{9D8B030D-6E8A-4147-A177-3AD203B41FA5}">
                      <a16:colId xmlns:a16="http://schemas.microsoft.com/office/drawing/2014/main" val="1420446257"/>
                    </a:ext>
                  </a:extLst>
                </a:gridCol>
                <a:gridCol w="2908300">
                  <a:extLst>
                    <a:ext uri="{9D8B030D-6E8A-4147-A177-3AD203B41FA5}">
                      <a16:colId xmlns:a16="http://schemas.microsoft.com/office/drawing/2014/main" val="643887989"/>
                    </a:ext>
                  </a:extLst>
                </a:gridCol>
                <a:gridCol w="2300368">
                  <a:extLst>
                    <a:ext uri="{9D8B030D-6E8A-4147-A177-3AD203B41FA5}">
                      <a16:colId xmlns:a16="http://schemas.microsoft.com/office/drawing/2014/main" val="13070487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UserID</a:t>
                      </a:r>
                      <a:endParaRPr lang="ko-KR" altLang="en-US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>
                          <a:latin typeface="NEXON Lv2 Gothic" pitchFamily="2" charset="-127"/>
                          <a:ea typeface="NEXON Lv2 Gothic" pitchFamily="2" charset="-127"/>
                        </a:rPr>
                        <a:t>User</a:t>
                      </a:r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>
                          <a:latin typeface="NEXON Lv2 Gothic" pitchFamily="2" charset="-127"/>
                          <a:ea typeface="NEXON Lv2 Gothic" pitchFamily="2" charset="-127"/>
                        </a:rPr>
                        <a:t>Password</a:t>
                      </a:r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>
                          <a:latin typeface="NEXON Lv2 Gothic" pitchFamily="2" charset="-127"/>
                          <a:ea typeface="NEXON Lv2 Gothic" pitchFamily="2" charset="-127"/>
                        </a:rPr>
                        <a:t>Email</a:t>
                      </a:r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EXON Lv2 Gothic" pitchFamily="2" charset="-127"/>
                          <a:ea typeface="NEXON Lv2 Gothic" pitchFamily="2" charset="-127"/>
                        </a:rPr>
                        <a:t>ScoreID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829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</a:t>
                      </a:r>
                      <a:endParaRPr lang="ko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임영규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1***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yklim1@naver.com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yklim1_score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56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flottante301</a:t>
                      </a:r>
                      <a:endParaRPr lang="ko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김민지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0***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flottante301@naver.com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flottante301_score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345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zjisuoo</a:t>
                      </a:r>
                      <a:endParaRPr lang="ko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 err="1">
                          <a:latin typeface="NEXON Lv2 Gothic" pitchFamily="2" charset="-127"/>
                          <a:ea typeface="NEXON Lv2 Gothic" pitchFamily="2" charset="-127"/>
                        </a:rPr>
                        <a:t>문지수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0***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moonjs96@naver.com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err="1">
                          <a:latin typeface="NEXON Lv2 Gothic" pitchFamily="2" charset="-127"/>
                          <a:ea typeface="NEXON Lv2 Gothic" pitchFamily="2" charset="-127"/>
                        </a:rPr>
                        <a:t>zjisuoo_score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727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225951"/>
                  </a:ext>
                </a:extLst>
              </a:tr>
            </a:tbl>
          </a:graphicData>
        </a:graphic>
      </p:graphicFrame>
      <p:grpSp>
        <p:nvGrpSpPr>
          <p:cNvPr id="34" name="그룹 33">
            <a:extLst>
              <a:ext uri="{FF2B5EF4-FFF2-40B4-BE49-F238E27FC236}">
                <a16:creationId xmlns:a16="http://schemas.microsoft.com/office/drawing/2014/main" id="{D87DD0AD-DC54-2A4A-8ADC-2E02B67F7A7E}"/>
              </a:ext>
            </a:extLst>
          </p:cNvPr>
          <p:cNvGrpSpPr/>
          <p:nvPr/>
        </p:nvGrpSpPr>
        <p:grpSpPr>
          <a:xfrm>
            <a:off x="1159107" y="3770522"/>
            <a:ext cx="1464138" cy="1792409"/>
            <a:chOff x="1159109" y="803507"/>
            <a:chExt cx="1152292" cy="1322253"/>
          </a:xfrm>
        </p:grpSpPr>
        <p:pic>
          <p:nvPicPr>
            <p:cNvPr id="35" name="그래픽 34" descr="데이터베이스">
              <a:extLst>
                <a:ext uri="{FF2B5EF4-FFF2-40B4-BE49-F238E27FC236}">
                  <a16:creationId xmlns:a16="http://schemas.microsoft.com/office/drawing/2014/main" id="{0B033502-1A51-F242-A148-7C37BDED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9109" y="803507"/>
              <a:ext cx="1152292" cy="1152292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EC9D17-203A-6A47-8B5C-178F0917E244}"/>
                </a:ext>
              </a:extLst>
            </p:cNvPr>
            <p:cNvSpPr txBox="1"/>
            <p:nvPr/>
          </p:nvSpPr>
          <p:spPr>
            <a:xfrm>
              <a:off x="1295953" y="1853305"/>
              <a:ext cx="878604" cy="272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latin typeface="NEXON Lv2 Gothic" pitchFamily="2" charset="-127"/>
                  <a:ea typeface="NEXON Lv2 Gothic" pitchFamily="2" charset="-127"/>
                </a:rPr>
                <a:t>Score</a:t>
              </a:r>
              <a:endParaRPr kumimoji="1" lang="ko-KR" altLang="en-US" b="1" dirty="0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71DEFDD-62BE-0644-A279-32CE00C6E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944141"/>
              </p:ext>
            </p:extLst>
          </p:nvPr>
        </p:nvGraphicFramePr>
        <p:xfrm>
          <a:off x="2449370" y="3415548"/>
          <a:ext cx="9401397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7033">
                  <a:extLst>
                    <a:ext uri="{9D8B030D-6E8A-4147-A177-3AD203B41FA5}">
                      <a16:colId xmlns:a16="http://schemas.microsoft.com/office/drawing/2014/main" val="415871511"/>
                    </a:ext>
                  </a:extLst>
                </a:gridCol>
                <a:gridCol w="2544788">
                  <a:extLst>
                    <a:ext uri="{9D8B030D-6E8A-4147-A177-3AD203B41FA5}">
                      <a16:colId xmlns:a16="http://schemas.microsoft.com/office/drawing/2014/main" val="2351574909"/>
                    </a:ext>
                  </a:extLst>
                </a:gridCol>
                <a:gridCol w="2544788">
                  <a:extLst>
                    <a:ext uri="{9D8B030D-6E8A-4147-A177-3AD203B41FA5}">
                      <a16:colId xmlns:a16="http://schemas.microsoft.com/office/drawing/2014/main" val="1420446257"/>
                    </a:ext>
                  </a:extLst>
                </a:gridCol>
                <a:gridCol w="2544788">
                  <a:extLst>
                    <a:ext uri="{9D8B030D-6E8A-4147-A177-3AD203B41FA5}">
                      <a16:colId xmlns:a16="http://schemas.microsoft.com/office/drawing/2014/main" val="3217320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EXON Lv2 Gothic" pitchFamily="2" charset="-127"/>
                          <a:ea typeface="NEXON Lv2 Gothic" pitchFamily="2" charset="-127"/>
                        </a:rPr>
                        <a:t>ScoreID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BE6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UserInputPDF</a:t>
                      </a:r>
                      <a:endParaRPr lang="ko-KR" altLang="en-US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latin typeface="NEXON Lv2 Gothic" pitchFamily="2" charset="-127"/>
                          <a:ea typeface="NEXON Lv2 Gothic" pitchFamily="2" charset="-127"/>
                        </a:rPr>
                        <a:t>UserMIDI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latin typeface="NEXON Lv2 Gothic" pitchFamily="2" charset="-127"/>
                          <a:ea typeface="NEXON Lv2 Gothic" pitchFamily="2" charset="-127"/>
                        </a:rPr>
                        <a:t>ConversionMIDI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829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BE6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yklim1_score1.pdf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yklim1_score1.mid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yklim1_score1(D).mid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9456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BE6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yklim1_score2.pdf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yklim1_score2.mid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yklim1_score2(E).mid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84345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BE6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35727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flottante301_score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BE6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flottante301_score1.pdf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flottante301_score1.mid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flottante301_score1(D).mid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64233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zjisuoo_score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BE6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zjisuoo_score1.pdf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zjisuoo_score1.mid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zjisuoo_score1(C).mid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03969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6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549714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9F370A2-05FE-7342-B895-41604DB2CFF1}"/>
              </a:ext>
            </a:extLst>
          </p:cNvPr>
          <p:cNvSpPr txBox="1"/>
          <p:nvPr/>
        </p:nvSpPr>
        <p:spPr>
          <a:xfrm>
            <a:off x="1332985" y="6377329"/>
            <a:ext cx="58194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/>
              <a:t>* Primary Key</a:t>
            </a:r>
            <a:r>
              <a:rPr kumimoji="1" lang="ko-KR" altLang="en-US" sz="1500" dirty="0"/>
              <a:t> 는 밑줄 표시</a:t>
            </a:r>
            <a:r>
              <a:rPr kumimoji="1" lang="en-US" altLang="ko-KR" sz="1500" dirty="0"/>
              <a:t>, Foreign Key </a:t>
            </a:r>
            <a:r>
              <a:rPr kumimoji="1" lang="ko-KR" altLang="en-US" sz="1500" dirty="0"/>
              <a:t>관계는 같은 색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으로</a:t>
            </a:r>
            <a:r>
              <a:rPr kumimoji="1" lang="ko-KR" altLang="en-US" sz="1500" dirty="0"/>
              <a:t> 표시</a:t>
            </a:r>
            <a:endParaRPr kumimoji="1" lang="ko-Kore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761162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표 107">
            <a:extLst>
              <a:ext uri="{FF2B5EF4-FFF2-40B4-BE49-F238E27FC236}">
                <a16:creationId xmlns:a16="http://schemas.microsoft.com/office/drawing/2014/main" id="{DB63346C-F054-604F-BF43-326F2325E8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032052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목차</a:t>
            </a:r>
            <a:endParaRPr lang="en-US" altLang="ko-KR" sz="2500" b="1" kern="0">
              <a:solidFill>
                <a:srgbClr val="FA3C71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D8605D-C46C-5C47-B533-CD73FE9536A9}"/>
              </a:ext>
            </a:extLst>
          </p:cNvPr>
          <p:cNvGrpSpPr/>
          <p:nvPr/>
        </p:nvGrpSpPr>
        <p:grpSpPr>
          <a:xfrm>
            <a:off x="2090059" y="801921"/>
            <a:ext cx="3150111" cy="1226939"/>
            <a:chOff x="2098928" y="640244"/>
            <a:chExt cx="3150111" cy="1226939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FBA0C3B-314F-433D-8294-2E5B531AAF28}"/>
                </a:ext>
              </a:extLst>
            </p:cNvPr>
            <p:cNvSpPr/>
            <p:nvPr/>
          </p:nvSpPr>
          <p:spPr>
            <a:xfrm>
              <a:off x="2952833" y="640244"/>
              <a:ext cx="2296206" cy="12269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>
                  <a:latin typeface="NEXON Lv2 Gothic" pitchFamily="2" charset="-127"/>
                  <a:ea typeface="NEXON Lv2 Gothic" pitchFamily="2" charset="-127"/>
                </a:rPr>
                <a:t>졸업 연구 개요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00">
                  <a:latin typeface="NEXON Lv2 Gothic" pitchFamily="2" charset="-127"/>
                  <a:ea typeface="NEXON Lv2 Gothic" pitchFamily="2" charset="-127"/>
                </a:rPr>
                <a:t>개발 배경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00">
                  <a:latin typeface="NEXON Lv2 Gothic" pitchFamily="2" charset="-127"/>
                  <a:ea typeface="NEXON Lv2 Gothic" pitchFamily="2" charset="-127"/>
                </a:rPr>
                <a:t>연구 개발 목표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00">
                  <a:latin typeface="NEXON Lv2 Gothic" pitchFamily="2" charset="-127"/>
                  <a:ea typeface="NEXON Lv2 Gothic" pitchFamily="2" charset="-127"/>
                </a:rPr>
                <a:t>연구 개발 효과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EC93A0F7-0535-4629-945F-033BBEC41F5D}"/>
                </a:ext>
              </a:extLst>
            </p:cNvPr>
            <p:cNvSpPr/>
            <p:nvPr/>
          </p:nvSpPr>
          <p:spPr>
            <a:xfrm>
              <a:off x="2860050" y="1005689"/>
              <a:ext cx="28647" cy="63891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355AED34-DB19-4CB2-A720-04D3E2B2E5F1}"/>
                </a:ext>
              </a:extLst>
            </p:cNvPr>
            <p:cNvSpPr/>
            <p:nvPr/>
          </p:nvSpPr>
          <p:spPr>
            <a:xfrm>
              <a:off x="2098928" y="974794"/>
              <a:ext cx="104996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>
                  <a:solidFill>
                    <a:srgbClr val="FF0000"/>
                  </a:solidFill>
                  <a:latin typeface="NEXON Lv2 Gothic" pitchFamily="2" charset="-127"/>
                  <a:ea typeface="NEXON Lv2 Gothic" pitchFamily="2" charset="-127"/>
                </a:rPr>
                <a:t>01</a:t>
              </a:r>
              <a:endParaRPr lang="ko-KR" altLang="en-US" sz="40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sp>
        <p:nvSpPr>
          <p:cNvPr id="239" name="타원 238">
            <a:extLst>
              <a:ext uri="{FF2B5EF4-FFF2-40B4-BE49-F238E27FC236}">
                <a16:creationId xmlns:a16="http://schemas.microsoft.com/office/drawing/2014/main" id="{2A7C1D4E-C8EC-43F1-8B62-DBC278EF90F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F35AB9-C2FA-41F1-BA62-F7F35619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120F429-B013-7447-8B72-E00CD1F9F47F}"/>
              </a:ext>
            </a:extLst>
          </p:cNvPr>
          <p:cNvGrpSpPr/>
          <p:nvPr/>
        </p:nvGrpSpPr>
        <p:grpSpPr>
          <a:xfrm>
            <a:off x="2052406" y="2009530"/>
            <a:ext cx="3184276" cy="1226939"/>
            <a:chOff x="2098928" y="712522"/>
            <a:chExt cx="3184276" cy="1226939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E94E5B1-AA3A-C441-BF7A-DA86BC21A770}"/>
                </a:ext>
              </a:extLst>
            </p:cNvPr>
            <p:cNvSpPr/>
            <p:nvPr/>
          </p:nvSpPr>
          <p:spPr>
            <a:xfrm>
              <a:off x="2986998" y="712522"/>
              <a:ext cx="2296206" cy="12269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>
                  <a:latin typeface="NEXON Lv2 Gothic" pitchFamily="2" charset="-127"/>
                  <a:ea typeface="NEXON Lv2 Gothic" pitchFamily="2" charset="-127"/>
                </a:rPr>
                <a:t>관련 연구 및 사례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>
                  <a:latin typeface="NEXON Lv2 Gothic" pitchFamily="2" charset="-127"/>
                  <a:ea typeface="NEXON Lv2 Gothic" pitchFamily="2" charset="-127"/>
                </a:rPr>
                <a:t>관련 연구 사례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00">
                  <a:latin typeface="NEXON Lv2 Gothic" pitchFamily="2" charset="-127"/>
                  <a:ea typeface="NEXON Lv2 Gothic" pitchFamily="2" charset="-127"/>
                </a:rPr>
                <a:t>관련 연구 사례 비교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8B441C2-1DC1-9B49-BF8F-F4CF0417BE5E}"/>
                </a:ext>
              </a:extLst>
            </p:cNvPr>
            <p:cNvSpPr/>
            <p:nvPr/>
          </p:nvSpPr>
          <p:spPr>
            <a:xfrm>
              <a:off x="2898851" y="994931"/>
              <a:ext cx="28647" cy="63891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04EC75E-D46B-E842-A300-BA3A038E721A}"/>
                </a:ext>
              </a:extLst>
            </p:cNvPr>
            <p:cNvSpPr/>
            <p:nvPr/>
          </p:nvSpPr>
          <p:spPr>
            <a:xfrm>
              <a:off x="2098928" y="974794"/>
              <a:ext cx="104996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>
                  <a:solidFill>
                    <a:srgbClr val="FFC003"/>
                  </a:solidFill>
                  <a:latin typeface="NEXON Lv2 Gothic" pitchFamily="2" charset="-127"/>
                  <a:ea typeface="NEXON Lv2 Gothic" pitchFamily="2" charset="-127"/>
                </a:rPr>
                <a:t>02</a:t>
              </a:r>
              <a:endParaRPr lang="ko-KR" altLang="en-US" sz="4000" b="1">
                <a:solidFill>
                  <a:srgbClr val="FFC003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92E76F39-FD33-AD47-B19D-DE02ADD4AAC1}"/>
              </a:ext>
            </a:extLst>
          </p:cNvPr>
          <p:cNvGrpSpPr/>
          <p:nvPr/>
        </p:nvGrpSpPr>
        <p:grpSpPr>
          <a:xfrm>
            <a:off x="2057731" y="3102712"/>
            <a:ext cx="3279424" cy="1457771"/>
            <a:chOff x="2098928" y="663094"/>
            <a:chExt cx="3279424" cy="1457771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237EED3-21B5-3143-8752-EDD4D59C152F}"/>
                </a:ext>
              </a:extLst>
            </p:cNvPr>
            <p:cNvSpPr/>
            <p:nvPr/>
          </p:nvSpPr>
          <p:spPr>
            <a:xfrm>
              <a:off x="2986998" y="663094"/>
              <a:ext cx="2391354" cy="14577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>
                  <a:latin typeface="NEXON Lv2 Gothic" pitchFamily="2" charset="-127"/>
                  <a:ea typeface="NEXON Lv2 Gothic" pitchFamily="2" charset="-127"/>
                </a:rPr>
                <a:t>시스템 수행 시나리오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>
                  <a:latin typeface="NEXON Lv2 Gothic" pitchFamily="2" charset="-127"/>
                  <a:ea typeface="NEXON Lv2 Gothic" pitchFamily="2" charset="-127"/>
                </a:rPr>
                <a:t>전체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00">
                  <a:latin typeface="NEXON Lv2 Gothic" pitchFamily="2" charset="-127"/>
                  <a:ea typeface="NEXON Lv2 Gothic" pitchFamily="2" charset="-127"/>
                </a:rPr>
                <a:t>사용자 악보 파일 입력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00">
                  <a:latin typeface="NEXON Lv2 Gothic" pitchFamily="2" charset="-127"/>
                  <a:ea typeface="NEXON Lv2 Gothic" pitchFamily="2" charset="-127"/>
                </a:rPr>
                <a:t>악보 입력에 따른 코드 변환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6E55705-BAE4-464A-80F3-AAE59CEEB2A6}"/>
                </a:ext>
              </a:extLst>
            </p:cNvPr>
            <p:cNvSpPr/>
            <p:nvPr/>
          </p:nvSpPr>
          <p:spPr>
            <a:xfrm>
              <a:off x="2898851" y="994931"/>
              <a:ext cx="28647" cy="63891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43179B03-EBF3-7040-864E-4122973D1A1D}"/>
                </a:ext>
              </a:extLst>
            </p:cNvPr>
            <p:cNvSpPr/>
            <p:nvPr/>
          </p:nvSpPr>
          <p:spPr>
            <a:xfrm>
              <a:off x="2098928" y="974794"/>
              <a:ext cx="104996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>
                  <a:solidFill>
                    <a:srgbClr val="E1BC01"/>
                  </a:solidFill>
                  <a:latin typeface="NEXON Lv2 Gothic" pitchFamily="2" charset="-127"/>
                  <a:ea typeface="NEXON Lv2 Gothic" pitchFamily="2" charset="-127"/>
                </a:rPr>
                <a:t>03</a:t>
              </a:r>
              <a:endParaRPr lang="ko-KR" altLang="en-US" sz="4000" b="1">
                <a:solidFill>
                  <a:srgbClr val="E1BC01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sp>
        <p:nvSpPr>
          <p:cNvPr id="247" name="타원 246">
            <a:extLst>
              <a:ext uri="{FF2B5EF4-FFF2-40B4-BE49-F238E27FC236}">
                <a16:creationId xmlns:a16="http://schemas.microsoft.com/office/drawing/2014/main" id="{F94765DF-E4FC-483B-96EC-1E46C4CF4C47}"/>
              </a:ext>
            </a:extLst>
          </p:cNvPr>
          <p:cNvSpPr>
            <a:spLocks noChangeAspect="1"/>
          </p:cNvSpPr>
          <p:nvPr/>
        </p:nvSpPr>
        <p:spPr>
          <a:xfrm>
            <a:off x="341233" y="597256"/>
            <a:ext cx="180000" cy="180000"/>
          </a:xfrm>
          <a:prstGeom prst="ellipse">
            <a:avLst/>
          </a:prstGeom>
          <a:solidFill>
            <a:srgbClr val="FB3B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8685EF05-8E51-6641-95A7-2BED2B73095E}"/>
              </a:ext>
            </a:extLst>
          </p:cNvPr>
          <p:cNvGrpSpPr/>
          <p:nvPr/>
        </p:nvGrpSpPr>
        <p:grpSpPr>
          <a:xfrm>
            <a:off x="2064763" y="4555674"/>
            <a:ext cx="3279424" cy="765274"/>
            <a:chOff x="2098928" y="973878"/>
            <a:chExt cx="3279424" cy="765274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5EAD2EC-2A3F-884B-8ED8-19BD690C6A04}"/>
                </a:ext>
              </a:extLst>
            </p:cNvPr>
            <p:cNvSpPr/>
            <p:nvPr/>
          </p:nvSpPr>
          <p:spPr>
            <a:xfrm>
              <a:off x="2986998" y="973878"/>
              <a:ext cx="2391354" cy="7652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latin typeface="NEXON Lv2 Gothic" pitchFamily="2" charset="-127"/>
                  <a:ea typeface="NEXON Lv2 Gothic" pitchFamily="2" charset="-127"/>
                </a:rPr>
                <a:t>시스템 구성도</a:t>
              </a:r>
              <a:endParaRPr lang="en-US" altLang="ko-KR" sz="1000" dirty="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00" dirty="0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EA3A455-DC94-694B-B43E-E27CA5D06B4D}"/>
                </a:ext>
              </a:extLst>
            </p:cNvPr>
            <p:cNvSpPr/>
            <p:nvPr/>
          </p:nvSpPr>
          <p:spPr>
            <a:xfrm>
              <a:off x="2898851" y="994931"/>
              <a:ext cx="28647" cy="63891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076E1F8-A6BE-E543-9FE6-9A82B59F1D20}"/>
                </a:ext>
              </a:extLst>
            </p:cNvPr>
            <p:cNvSpPr/>
            <p:nvPr/>
          </p:nvSpPr>
          <p:spPr>
            <a:xfrm>
              <a:off x="2098928" y="974794"/>
              <a:ext cx="104996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>
                  <a:solidFill>
                    <a:srgbClr val="93CF51"/>
                  </a:solidFill>
                  <a:latin typeface="NEXON Lv2 Gothic" pitchFamily="2" charset="-127"/>
                  <a:ea typeface="NEXON Lv2 Gothic" pitchFamily="2" charset="-127"/>
                </a:rPr>
                <a:t>04</a:t>
              </a:r>
              <a:endParaRPr lang="ko-KR" altLang="en-US" sz="4000" b="1">
                <a:solidFill>
                  <a:srgbClr val="93CF51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DB6FE35-CA80-E340-BC48-E726AD2C0219}"/>
              </a:ext>
            </a:extLst>
          </p:cNvPr>
          <p:cNvGrpSpPr/>
          <p:nvPr/>
        </p:nvGrpSpPr>
        <p:grpSpPr>
          <a:xfrm>
            <a:off x="2064763" y="5245674"/>
            <a:ext cx="3620242" cy="1688604"/>
            <a:chOff x="2098928" y="623150"/>
            <a:chExt cx="3620242" cy="1688604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54C10B7-3C91-D044-A623-2B58401EC96B}"/>
                </a:ext>
              </a:extLst>
            </p:cNvPr>
            <p:cNvSpPr/>
            <p:nvPr/>
          </p:nvSpPr>
          <p:spPr>
            <a:xfrm>
              <a:off x="2986997" y="623150"/>
              <a:ext cx="2732173" cy="1688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latin typeface="NEXON Lv2 Gothic" pitchFamily="2" charset="-127"/>
                  <a:ea typeface="NEXON Lv2 Gothic" pitchFamily="2" charset="-127"/>
                </a:rPr>
                <a:t>시스템 모듈 상세 설계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PDF to PNG </a:t>
              </a: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모듈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, </a:t>
              </a: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음 출력 모듈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오선지 좌표 추출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, </a:t>
              </a: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템플릿 매칭 통한 음표 분류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딥러닝 통한 음표 분류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, </a:t>
              </a: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조 변환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, MIDI </a:t>
              </a: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데이터 변환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데이터 베이스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, </a:t>
              </a: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음표 데이터 </a:t>
              </a:r>
              <a:r>
                <a:rPr lang="ko-KR" altLang="en-US" sz="1000" dirty="0" err="1">
                  <a:latin typeface="NEXON Lv2 Gothic" pitchFamily="2" charset="-127"/>
                  <a:ea typeface="NEXON Lv2 Gothic" pitchFamily="2" charset="-127"/>
                </a:rPr>
                <a:t>라벨링</a:t>
              </a:r>
              <a:endParaRPr lang="en-US" altLang="ko-KR" sz="1000" dirty="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00" dirty="0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C807754-A291-CB44-9D98-EED85B040643}"/>
                </a:ext>
              </a:extLst>
            </p:cNvPr>
            <p:cNvSpPr/>
            <p:nvPr/>
          </p:nvSpPr>
          <p:spPr>
            <a:xfrm>
              <a:off x="2898851" y="994931"/>
              <a:ext cx="28647" cy="63891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BAABCB7-64F3-624D-A9F7-B63F74208892}"/>
                </a:ext>
              </a:extLst>
            </p:cNvPr>
            <p:cNvSpPr/>
            <p:nvPr/>
          </p:nvSpPr>
          <p:spPr>
            <a:xfrm>
              <a:off x="2098928" y="974794"/>
              <a:ext cx="104996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>
                  <a:solidFill>
                    <a:srgbClr val="00B050"/>
                  </a:solidFill>
                  <a:latin typeface="NEXON Lv2 Gothic" pitchFamily="2" charset="-127"/>
                  <a:ea typeface="NEXON Lv2 Gothic" pitchFamily="2" charset="-127"/>
                </a:rPr>
                <a:t>05</a:t>
              </a:r>
              <a:endParaRPr lang="ko-KR" altLang="en-US" sz="4000" b="1">
                <a:solidFill>
                  <a:srgbClr val="00B05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796387D-76B3-AF45-B796-C05B8FB1FC59}"/>
              </a:ext>
            </a:extLst>
          </p:cNvPr>
          <p:cNvGrpSpPr/>
          <p:nvPr/>
        </p:nvGrpSpPr>
        <p:grpSpPr>
          <a:xfrm>
            <a:off x="6452189" y="1138954"/>
            <a:ext cx="3408490" cy="786297"/>
            <a:chOff x="2098928" y="974794"/>
            <a:chExt cx="3408490" cy="786297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B2DCB9FF-BCC3-154F-A472-2823B303C9CB}"/>
                </a:ext>
              </a:extLst>
            </p:cNvPr>
            <p:cNvSpPr/>
            <p:nvPr/>
          </p:nvSpPr>
          <p:spPr>
            <a:xfrm>
              <a:off x="2986997" y="995817"/>
              <a:ext cx="2520421" cy="7652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latin typeface="NEXON Lv2 Gothic" pitchFamily="2" charset="-127"/>
                  <a:ea typeface="NEXON Lv2 Gothic" pitchFamily="2" charset="-127"/>
                </a:rPr>
                <a:t>개발 환경 및 개발 방법</a:t>
              </a:r>
              <a:endParaRPr lang="en-US" altLang="ko-KR" sz="1000" dirty="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00" dirty="0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CAA8CD8-3D45-3440-9711-AAF053CCC5C9}"/>
                </a:ext>
              </a:extLst>
            </p:cNvPr>
            <p:cNvSpPr/>
            <p:nvPr/>
          </p:nvSpPr>
          <p:spPr>
            <a:xfrm>
              <a:off x="2898851" y="994931"/>
              <a:ext cx="28647" cy="63891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1DE6D9D0-2808-CF44-AF0B-DD884632DB5F}"/>
                </a:ext>
              </a:extLst>
            </p:cNvPr>
            <p:cNvSpPr/>
            <p:nvPr/>
          </p:nvSpPr>
          <p:spPr>
            <a:xfrm>
              <a:off x="2098928" y="974794"/>
              <a:ext cx="104996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>
                  <a:solidFill>
                    <a:srgbClr val="00B1F0"/>
                  </a:solidFill>
                  <a:latin typeface="NEXON Lv2 Gothic" pitchFamily="2" charset="-127"/>
                  <a:ea typeface="NEXON Lv2 Gothic" pitchFamily="2" charset="-127"/>
                </a:rPr>
                <a:t>06</a:t>
              </a:r>
              <a:endParaRPr lang="ko-KR" altLang="en-US" sz="4000" b="1">
                <a:solidFill>
                  <a:srgbClr val="00B1F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F4DF9E53-1555-9F4B-AEBB-196C11115EBA}"/>
              </a:ext>
            </a:extLst>
          </p:cNvPr>
          <p:cNvGrpSpPr/>
          <p:nvPr/>
        </p:nvGrpSpPr>
        <p:grpSpPr>
          <a:xfrm>
            <a:off x="6460623" y="1983846"/>
            <a:ext cx="3408490" cy="1226939"/>
            <a:chOff x="2098928" y="765546"/>
            <a:chExt cx="3408490" cy="1226939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B7D2A2C1-00A8-0A4C-A516-518C2E98E353}"/>
                </a:ext>
              </a:extLst>
            </p:cNvPr>
            <p:cNvSpPr/>
            <p:nvPr/>
          </p:nvSpPr>
          <p:spPr>
            <a:xfrm>
              <a:off x="2986997" y="765546"/>
              <a:ext cx="2520421" cy="12269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latin typeface="NEXON Lv2 Gothic" pitchFamily="2" charset="-127"/>
                  <a:ea typeface="NEXON Lv2 Gothic" pitchFamily="2" charset="-127"/>
                </a:rPr>
                <a:t>졸업 연구 수행 일정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진행 상황</a:t>
              </a:r>
              <a:endParaRPr lang="en-US" altLang="ko-KR" sz="1000" dirty="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주차별 진행 상황</a:t>
              </a:r>
              <a:endParaRPr lang="en-US" altLang="ko-KR" sz="1000" dirty="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00" dirty="0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679FF87E-55B8-1740-A6DC-2E2C01C25C1A}"/>
                </a:ext>
              </a:extLst>
            </p:cNvPr>
            <p:cNvSpPr/>
            <p:nvPr/>
          </p:nvSpPr>
          <p:spPr>
            <a:xfrm>
              <a:off x="2898851" y="994931"/>
              <a:ext cx="28647" cy="63891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66B0C7B4-0BFE-674F-BCDA-6CE85AA94FBC}"/>
                </a:ext>
              </a:extLst>
            </p:cNvPr>
            <p:cNvSpPr/>
            <p:nvPr/>
          </p:nvSpPr>
          <p:spPr>
            <a:xfrm>
              <a:off x="2098928" y="974794"/>
              <a:ext cx="104996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>
                  <a:solidFill>
                    <a:srgbClr val="0070C0"/>
                  </a:solidFill>
                  <a:latin typeface="NEXON Lv2 Gothic" pitchFamily="2" charset="-127"/>
                  <a:ea typeface="NEXON Lv2 Gothic" pitchFamily="2" charset="-127"/>
                </a:rPr>
                <a:t>07</a:t>
              </a:r>
              <a:endParaRPr lang="ko-KR" altLang="en-US" sz="4000" b="1">
                <a:solidFill>
                  <a:srgbClr val="0070C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3737C25A-9DFD-8540-9983-429FDE922C66}"/>
              </a:ext>
            </a:extLst>
          </p:cNvPr>
          <p:cNvGrpSpPr/>
          <p:nvPr/>
        </p:nvGrpSpPr>
        <p:grpSpPr>
          <a:xfrm>
            <a:off x="6472980" y="3060125"/>
            <a:ext cx="3843023" cy="1457771"/>
            <a:chOff x="2098928" y="686287"/>
            <a:chExt cx="3843023" cy="1457771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CF52A50-8C86-1946-9148-DABD4C8305C7}"/>
                </a:ext>
              </a:extLst>
            </p:cNvPr>
            <p:cNvSpPr/>
            <p:nvPr/>
          </p:nvSpPr>
          <p:spPr>
            <a:xfrm>
              <a:off x="2986997" y="686287"/>
              <a:ext cx="2954954" cy="14577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latin typeface="NEXON Lv2 Gothic" pitchFamily="2" charset="-127"/>
                  <a:ea typeface="NEXON Lv2 Gothic" pitchFamily="2" charset="-127"/>
                </a:rPr>
                <a:t>데모 환경 설계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PDF to PNG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오선지 좌표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, </a:t>
              </a: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음표 좌표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, CNN </a:t>
              </a: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통한 음표 박자 추출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조 변환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, MIDI </a:t>
              </a: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파일 생성</a:t>
              </a:r>
              <a:endParaRPr lang="en-US" altLang="ko-KR" sz="1000" dirty="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00" dirty="0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B8325D1-483C-4F47-885F-210694A3635A}"/>
                </a:ext>
              </a:extLst>
            </p:cNvPr>
            <p:cNvSpPr/>
            <p:nvPr/>
          </p:nvSpPr>
          <p:spPr>
            <a:xfrm>
              <a:off x="2898851" y="994931"/>
              <a:ext cx="28647" cy="63891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BB520FD-62E3-D242-A500-6DCC1A593CB7}"/>
                </a:ext>
              </a:extLst>
            </p:cNvPr>
            <p:cNvSpPr/>
            <p:nvPr/>
          </p:nvSpPr>
          <p:spPr>
            <a:xfrm>
              <a:off x="2098928" y="974794"/>
              <a:ext cx="104996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>
                  <a:solidFill>
                    <a:srgbClr val="001F60"/>
                  </a:solidFill>
                  <a:latin typeface="NEXON Lv2 Gothic" pitchFamily="2" charset="-127"/>
                  <a:ea typeface="NEXON Lv2 Gothic" pitchFamily="2" charset="-127"/>
                </a:rPr>
                <a:t>08</a:t>
              </a:r>
              <a:endParaRPr lang="ko-KR" altLang="en-US" sz="4000" b="1">
                <a:solidFill>
                  <a:srgbClr val="001F6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313158B9-EA6E-A149-86C9-2E8DC2576EC5}"/>
              </a:ext>
            </a:extLst>
          </p:cNvPr>
          <p:cNvGrpSpPr/>
          <p:nvPr/>
        </p:nvGrpSpPr>
        <p:grpSpPr>
          <a:xfrm>
            <a:off x="6494638" y="4474902"/>
            <a:ext cx="3408490" cy="799567"/>
            <a:chOff x="2098928" y="974794"/>
            <a:chExt cx="3408490" cy="799567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6490945-648A-9740-A810-FDAC289FF80C}"/>
                </a:ext>
              </a:extLst>
            </p:cNvPr>
            <p:cNvSpPr/>
            <p:nvPr/>
          </p:nvSpPr>
          <p:spPr>
            <a:xfrm>
              <a:off x="2986997" y="1009087"/>
              <a:ext cx="2520421" cy="7652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>
                  <a:latin typeface="NEXON Lv2 Gothic" pitchFamily="2" charset="-127"/>
                  <a:ea typeface="NEXON Lv2 Gothic" pitchFamily="2" charset="-127"/>
                </a:rPr>
                <a:t>업무 분담</a:t>
              </a: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00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A27099BE-C07A-064F-9255-D76B220085EA}"/>
                </a:ext>
              </a:extLst>
            </p:cNvPr>
            <p:cNvSpPr/>
            <p:nvPr/>
          </p:nvSpPr>
          <p:spPr>
            <a:xfrm>
              <a:off x="2898851" y="994931"/>
              <a:ext cx="28647" cy="63891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AC978A7-7AF6-6F4C-908E-E6CE7E0A4A63}"/>
                </a:ext>
              </a:extLst>
            </p:cNvPr>
            <p:cNvSpPr/>
            <p:nvPr/>
          </p:nvSpPr>
          <p:spPr>
            <a:xfrm>
              <a:off x="2098928" y="974794"/>
              <a:ext cx="104996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>
                  <a:solidFill>
                    <a:srgbClr val="929292"/>
                  </a:solidFill>
                  <a:latin typeface="NEXON Lv2 Gothic" pitchFamily="2" charset="-127"/>
                  <a:ea typeface="NEXON Lv2 Gothic" pitchFamily="2" charset="-127"/>
                </a:rPr>
                <a:t>09</a:t>
              </a:r>
              <a:endParaRPr lang="ko-KR" altLang="en-US" sz="4000" b="1">
                <a:solidFill>
                  <a:srgbClr val="929292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41C875CB-57B5-524E-B6E7-B0EBDBE7F53E}"/>
              </a:ext>
            </a:extLst>
          </p:cNvPr>
          <p:cNvGrpSpPr/>
          <p:nvPr/>
        </p:nvGrpSpPr>
        <p:grpSpPr>
          <a:xfrm>
            <a:off x="6506995" y="5465939"/>
            <a:ext cx="3871670" cy="996107"/>
            <a:chOff x="2098928" y="873329"/>
            <a:chExt cx="3871670" cy="996107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F20F5873-6819-B24F-B77F-CE70E163C9C2}"/>
                </a:ext>
              </a:extLst>
            </p:cNvPr>
            <p:cNvSpPr/>
            <p:nvPr/>
          </p:nvSpPr>
          <p:spPr>
            <a:xfrm>
              <a:off x="2986997" y="873329"/>
              <a:ext cx="2983601" cy="996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latin typeface="NEXON Lv2 Gothic" pitchFamily="2" charset="-127"/>
                  <a:ea typeface="NEXON Lv2 Gothic" pitchFamily="2" charset="-127"/>
                </a:rPr>
                <a:t>참고 문헌</a:t>
              </a:r>
              <a:endParaRPr lang="en-US" altLang="ko-KR" sz="2000" b="1" dirty="0">
                <a:latin typeface="NEXON Lv2 Gothic" pitchFamily="2" charset="-127"/>
                <a:ea typeface="NEXON Lv2 Gothic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MIDI, </a:t>
              </a:r>
              <a:r>
                <a:rPr lang="en-US" altLang="ko-KR" sz="1000" dirty="0" err="1">
                  <a:latin typeface="NEXON Lv2 Gothic" pitchFamily="2" charset="-127"/>
                  <a:ea typeface="NEXON Lv2 Gothic" pitchFamily="2" charset="-127"/>
                </a:rPr>
                <a:t>MuseScore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, OpenCV, </a:t>
              </a: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악보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 </a:t>
              </a:r>
              <a:r>
                <a:rPr lang="ko-KR" altLang="en-US" sz="1000" dirty="0">
                  <a:latin typeface="NEXON Lv2 Gothic" pitchFamily="2" charset="-127"/>
                  <a:ea typeface="NEXON Lv2 Gothic" pitchFamily="2" charset="-127"/>
                </a:rPr>
                <a:t>관련</a:t>
              </a:r>
              <a:r>
                <a:rPr lang="en-US" altLang="ko-KR" sz="1000" dirty="0">
                  <a:latin typeface="NEXON Lv2 Gothic" pitchFamily="2" charset="-127"/>
                  <a:ea typeface="NEXON Lv2 Gothic" pitchFamily="2" charset="-127"/>
                </a:rPr>
                <a:t>, OMR</a:t>
              </a:r>
            </a:p>
            <a:p>
              <a:pPr>
                <a:lnSpc>
                  <a:spcPct val="150000"/>
                </a:lnSpc>
              </a:pPr>
              <a:endParaRPr lang="en-US" altLang="ko-KR" sz="1000" dirty="0"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818DDDA5-6B06-2C48-A3D7-AEEA12F402D6}"/>
                </a:ext>
              </a:extLst>
            </p:cNvPr>
            <p:cNvSpPr/>
            <p:nvPr/>
          </p:nvSpPr>
          <p:spPr>
            <a:xfrm>
              <a:off x="2898851" y="994931"/>
              <a:ext cx="28647" cy="63891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FF0000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480AD0EC-01DA-E640-AD2A-26FB914D3470}"/>
                </a:ext>
              </a:extLst>
            </p:cNvPr>
            <p:cNvSpPr/>
            <p:nvPr/>
          </p:nvSpPr>
          <p:spPr>
            <a:xfrm>
              <a:off x="2098928" y="974794"/>
              <a:ext cx="104996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>
                  <a:solidFill>
                    <a:srgbClr val="424242"/>
                  </a:solidFill>
                  <a:latin typeface="NEXON Lv2 Gothic" pitchFamily="2" charset="-127"/>
                  <a:ea typeface="NEXON Lv2 Gothic" pitchFamily="2" charset="-127"/>
                </a:rPr>
                <a:t>10</a:t>
              </a:r>
              <a:endParaRPr lang="ko-KR" altLang="en-US" sz="4000" b="1">
                <a:solidFill>
                  <a:srgbClr val="424242"/>
                </a:solidFill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sp>
        <p:nvSpPr>
          <p:cNvPr id="109" name="타원 108">
            <a:extLst>
              <a:ext uri="{FF2B5EF4-FFF2-40B4-BE49-F238E27FC236}">
                <a16:creationId xmlns:a16="http://schemas.microsoft.com/office/drawing/2014/main" id="{4E2AF46E-FAB1-0446-9DFD-9E0765924B81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51B27E86-0587-4B49-B5D7-1BF7C8674556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3B3EA3DD-02E8-9F43-8A61-2E20BA22BCF5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361FD12C-4339-F84D-A08F-B890F9D53FA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E14E952C-D3FE-4046-A91F-85443030520D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3F0F21B2-A6AF-A945-8D87-945BBD561BE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E2E4BA79-6348-8248-B28D-7955CAAEF17C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20C33F0D-809D-9F45-8946-E7AB292E0100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8EBEE7A0-563B-434F-8696-1CB7716E6798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3516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데이터베이스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(3/4)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795C18A-8301-A347-8E4A-726056CBE30B}"/>
              </a:ext>
            </a:extLst>
          </p:cNvPr>
          <p:cNvGrpSpPr/>
          <p:nvPr/>
        </p:nvGrpSpPr>
        <p:grpSpPr>
          <a:xfrm>
            <a:off x="957468" y="1521646"/>
            <a:ext cx="1867415" cy="2069253"/>
            <a:chOff x="1000417" y="803507"/>
            <a:chExt cx="1469675" cy="1526480"/>
          </a:xfrm>
        </p:grpSpPr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586799A0-EF34-6642-A99D-730751BE5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9109" y="803507"/>
              <a:ext cx="1152292" cy="115229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56D133F-01F7-9841-83CF-5B8AEC47BEC6}"/>
                </a:ext>
              </a:extLst>
            </p:cNvPr>
            <p:cNvSpPr txBox="1"/>
            <p:nvPr/>
          </p:nvSpPr>
          <p:spPr>
            <a:xfrm>
              <a:off x="1000417" y="1853191"/>
              <a:ext cx="1469675" cy="476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latin typeface="NEXON Lv2 Gothic" pitchFamily="2" charset="-127"/>
                  <a:ea typeface="NEXON Lv2 Gothic" pitchFamily="2" charset="-127"/>
                </a:rPr>
                <a:t>Note</a:t>
              </a:r>
            </a:p>
            <a:p>
              <a:pPr algn="ctr"/>
              <a:r>
                <a:rPr kumimoji="1" lang="en-US" altLang="ko-KR" b="1" dirty="0">
                  <a:latin typeface="NEXON Lv2 Gothic" pitchFamily="2" charset="-127"/>
                  <a:ea typeface="NEXON Lv2 Gothic" pitchFamily="2" charset="-127"/>
                </a:rPr>
                <a:t>Recognition</a:t>
              </a:r>
              <a:endParaRPr kumimoji="1" lang="ko-KR" altLang="en-US" b="1" dirty="0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B8CD6BE8-5C8D-E84E-BE12-BED44701A9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646785"/>
              </p:ext>
            </p:extLst>
          </p:nvPr>
        </p:nvGraphicFramePr>
        <p:xfrm>
          <a:off x="2464804" y="1475643"/>
          <a:ext cx="9393681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0796">
                  <a:extLst>
                    <a:ext uri="{9D8B030D-6E8A-4147-A177-3AD203B41FA5}">
                      <a16:colId xmlns:a16="http://schemas.microsoft.com/office/drawing/2014/main" val="415871511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351574909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1420446257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643887989"/>
                    </a:ext>
                  </a:extLst>
                </a:gridCol>
                <a:gridCol w="2523985">
                  <a:extLst>
                    <a:ext uri="{9D8B030D-6E8A-4147-A177-3AD203B41FA5}">
                      <a16:colId xmlns:a16="http://schemas.microsoft.com/office/drawing/2014/main" val="13070487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none" dirty="0" err="1">
                          <a:latin typeface="NEXON Lv2 Gothic" pitchFamily="2" charset="-127"/>
                          <a:ea typeface="NEXON Lv2 Gothic" pitchFamily="2" charset="-127"/>
                        </a:rPr>
                        <a:t>UserInputPDF</a:t>
                      </a:r>
                      <a:endParaRPr lang="ko-KR" altLang="en-US" b="1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ChangePNG</a:t>
                      </a:r>
                      <a:endParaRPr lang="ko-KR" altLang="en-US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EXON Lv2 Gothic" pitchFamily="2" charset="-127"/>
                          <a:ea typeface="NEXON Lv2 Gothic" pitchFamily="2" charset="-127"/>
                        </a:rPr>
                        <a:t>Melody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EXON Lv2 Gothic" pitchFamily="2" charset="-127"/>
                          <a:ea typeface="NEXON Lv2 Gothic" pitchFamily="2" charset="-127"/>
                        </a:rPr>
                        <a:t>Tempo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latin typeface="NEXON Lv2 Gothic" pitchFamily="2" charset="-127"/>
                          <a:ea typeface="NEXON Lv2 Gothic" pitchFamily="2" charset="-127"/>
                        </a:rPr>
                        <a:t>ConversionMelody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829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yklim1_score1.pdf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yklim1_score1(1).</a:t>
                      </a:r>
                      <a:r>
                        <a:rPr lang="en-US" altLang="ko-KR" sz="13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png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[C, D, E, F …]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[4, 2, 8, 8 …]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[D, E, F, G …]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56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yklim1_score1.pdf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yklim1_score1(2).</a:t>
                      </a:r>
                      <a:r>
                        <a:rPr lang="en-US" altLang="ko-KR" sz="13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png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[G, A, B, C …]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[2, 16, 16, 8 …]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[A, B, C, D …]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4345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yklim1_score1.pdf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yklim1_score1(3).</a:t>
                      </a:r>
                      <a:r>
                        <a:rPr lang="en-US" altLang="ko-KR" sz="13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png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[E, F, G, A …]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[4, 4, 2, 16 …]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[F, G, A, B …]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5727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225951"/>
                  </a:ext>
                </a:extLst>
              </a:tr>
            </a:tbl>
          </a:graphicData>
        </a:graphic>
      </p:graphicFrame>
      <p:grpSp>
        <p:nvGrpSpPr>
          <p:cNvPr id="34" name="그룹 33">
            <a:extLst>
              <a:ext uri="{FF2B5EF4-FFF2-40B4-BE49-F238E27FC236}">
                <a16:creationId xmlns:a16="http://schemas.microsoft.com/office/drawing/2014/main" id="{D87DD0AD-DC54-2A4A-8ADC-2E02B67F7A7E}"/>
              </a:ext>
            </a:extLst>
          </p:cNvPr>
          <p:cNvGrpSpPr/>
          <p:nvPr/>
        </p:nvGrpSpPr>
        <p:grpSpPr>
          <a:xfrm>
            <a:off x="1159107" y="4035056"/>
            <a:ext cx="1464138" cy="1792409"/>
            <a:chOff x="1159109" y="803507"/>
            <a:chExt cx="1152292" cy="1322253"/>
          </a:xfrm>
        </p:grpSpPr>
        <p:pic>
          <p:nvPicPr>
            <p:cNvPr id="35" name="그래픽 34" descr="데이터베이스">
              <a:extLst>
                <a:ext uri="{FF2B5EF4-FFF2-40B4-BE49-F238E27FC236}">
                  <a16:creationId xmlns:a16="http://schemas.microsoft.com/office/drawing/2014/main" id="{0B033502-1A51-F242-A148-7C37BDED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9109" y="803507"/>
              <a:ext cx="1152292" cy="1152292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EC9D17-203A-6A47-8B5C-178F0917E244}"/>
                </a:ext>
              </a:extLst>
            </p:cNvPr>
            <p:cNvSpPr txBox="1"/>
            <p:nvPr/>
          </p:nvSpPr>
          <p:spPr>
            <a:xfrm>
              <a:off x="1295953" y="1853305"/>
              <a:ext cx="878604" cy="272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latin typeface="NEXON Lv2 Gothic" pitchFamily="2" charset="-127"/>
                  <a:ea typeface="NEXON Lv2 Gothic" pitchFamily="2" charset="-127"/>
                </a:rPr>
                <a:t>NOTE</a:t>
              </a:r>
              <a:endParaRPr kumimoji="1" lang="ko-KR" altLang="en-US" b="1" dirty="0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71DEFDD-62BE-0644-A279-32CE00C6E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611443"/>
              </p:ext>
            </p:extLst>
          </p:nvPr>
        </p:nvGraphicFramePr>
        <p:xfrm>
          <a:off x="2464804" y="4086721"/>
          <a:ext cx="9401396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0349">
                  <a:extLst>
                    <a:ext uri="{9D8B030D-6E8A-4147-A177-3AD203B41FA5}">
                      <a16:colId xmlns:a16="http://schemas.microsoft.com/office/drawing/2014/main" val="415871511"/>
                    </a:ext>
                  </a:extLst>
                </a:gridCol>
                <a:gridCol w="2350349">
                  <a:extLst>
                    <a:ext uri="{9D8B030D-6E8A-4147-A177-3AD203B41FA5}">
                      <a16:colId xmlns:a16="http://schemas.microsoft.com/office/drawing/2014/main" val="2351574909"/>
                    </a:ext>
                  </a:extLst>
                </a:gridCol>
                <a:gridCol w="2350349">
                  <a:extLst>
                    <a:ext uri="{9D8B030D-6E8A-4147-A177-3AD203B41FA5}">
                      <a16:colId xmlns:a16="http://schemas.microsoft.com/office/drawing/2014/main" val="1420446257"/>
                    </a:ext>
                  </a:extLst>
                </a:gridCol>
                <a:gridCol w="2350349">
                  <a:extLst>
                    <a:ext uri="{9D8B030D-6E8A-4147-A177-3AD203B41FA5}">
                      <a16:colId xmlns:a16="http://schemas.microsoft.com/office/drawing/2014/main" val="3217320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TemplateNo</a:t>
                      </a:r>
                      <a:endParaRPr lang="ko-KR" altLang="en-US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FD9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TrainingNo</a:t>
                      </a:r>
                      <a:endParaRPr lang="ko-KR" altLang="en-US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TestNo</a:t>
                      </a:r>
                      <a:endParaRPr lang="ko-KR" altLang="en-US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 dirty="0">
                          <a:latin typeface="NEXON Lv2 Gothic" pitchFamily="2" charset="-127"/>
                          <a:ea typeface="NEXON Lv2 Gothic" pitchFamily="2" charset="-127"/>
                        </a:rPr>
                        <a:t>Model</a:t>
                      </a:r>
                      <a:endParaRPr lang="ko-KR" altLang="en-US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829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FD9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train1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test1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1.H5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9456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FD9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train2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test2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2.H5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84345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tem3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FD9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train3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test3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3.H5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35727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9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4233592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6095C3AE-D35A-9241-9C4D-3641C4E2E6B9}"/>
              </a:ext>
            </a:extLst>
          </p:cNvPr>
          <p:cNvSpPr txBox="1"/>
          <p:nvPr/>
        </p:nvSpPr>
        <p:spPr>
          <a:xfrm>
            <a:off x="1332985" y="6377329"/>
            <a:ext cx="58194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/>
              <a:t>* Primary Key</a:t>
            </a:r>
            <a:r>
              <a:rPr kumimoji="1" lang="ko-KR" altLang="en-US" sz="1500" dirty="0"/>
              <a:t> 는 밑줄 표시</a:t>
            </a:r>
            <a:r>
              <a:rPr kumimoji="1" lang="en-US" altLang="ko-KR" sz="1500" dirty="0"/>
              <a:t>, Foreign Key </a:t>
            </a:r>
            <a:r>
              <a:rPr kumimoji="1" lang="ko-KR" altLang="en-US" sz="1500" dirty="0"/>
              <a:t>관계는 같은 색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으로</a:t>
            </a:r>
            <a:r>
              <a:rPr kumimoji="1" lang="ko-KR" altLang="en-US" sz="1500" dirty="0"/>
              <a:t> 표시</a:t>
            </a:r>
            <a:endParaRPr kumimoji="1" lang="ko-Kore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7247421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데이터베이스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(4/4)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795C18A-8301-A347-8E4A-726056CBE30B}"/>
              </a:ext>
            </a:extLst>
          </p:cNvPr>
          <p:cNvGrpSpPr/>
          <p:nvPr/>
        </p:nvGrpSpPr>
        <p:grpSpPr>
          <a:xfrm>
            <a:off x="957468" y="615413"/>
            <a:ext cx="1867415" cy="2069253"/>
            <a:chOff x="1000417" y="803507"/>
            <a:chExt cx="1469675" cy="1526480"/>
          </a:xfrm>
        </p:grpSpPr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586799A0-EF34-6642-A99D-730751BE5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9109" y="803507"/>
              <a:ext cx="1152292" cy="115229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56D133F-01F7-9841-83CF-5B8AEC47BEC6}"/>
                </a:ext>
              </a:extLst>
            </p:cNvPr>
            <p:cNvSpPr txBox="1"/>
            <p:nvPr/>
          </p:nvSpPr>
          <p:spPr>
            <a:xfrm>
              <a:off x="1000417" y="1853191"/>
              <a:ext cx="1469675" cy="476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latin typeface="NEXON Lv2 Gothic" pitchFamily="2" charset="-127"/>
                  <a:ea typeface="NEXON Lv2 Gothic" pitchFamily="2" charset="-127"/>
                </a:rPr>
                <a:t>Template</a:t>
              </a:r>
            </a:p>
            <a:p>
              <a:pPr algn="ctr"/>
              <a:r>
                <a:rPr kumimoji="1" lang="en-US" altLang="ko-KR" b="1" dirty="0">
                  <a:latin typeface="NEXON Lv2 Gothic" pitchFamily="2" charset="-127"/>
                  <a:ea typeface="NEXON Lv2 Gothic" pitchFamily="2" charset="-127"/>
                </a:rPr>
                <a:t>Matching</a:t>
              </a:r>
              <a:endParaRPr kumimoji="1" lang="ko-KR" altLang="en-US" b="1" dirty="0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B8CD6BE8-5C8D-E84E-BE12-BED44701A9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961871"/>
              </p:ext>
            </p:extLst>
          </p:nvPr>
        </p:nvGraphicFramePr>
        <p:xfrm>
          <a:off x="2457083" y="927116"/>
          <a:ext cx="9393684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3796">
                  <a:extLst>
                    <a:ext uri="{9D8B030D-6E8A-4147-A177-3AD203B41FA5}">
                      <a16:colId xmlns:a16="http://schemas.microsoft.com/office/drawing/2014/main" val="415871511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351574909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1420446257"/>
                    </a:ext>
                  </a:extLst>
                </a:gridCol>
                <a:gridCol w="1212022">
                  <a:extLst>
                    <a:ext uri="{9D8B030D-6E8A-4147-A177-3AD203B41FA5}">
                      <a16:colId xmlns:a16="http://schemas.microsoft.com/office/drawing/2014/main" val="643887989"/>
                    </a:ext>
                  </a:extLst>
                </a:gridCol>
                <a:gridCol w="1212022">
                  <a:extLst>
                    <a:ext uri="{9D8B030D-6E8A-4147-A177-3AD203B41FA5}">
                      <a16:colId xmlns:a16="http://schemas.microsoft.com/office/drawing/2014/main" val="628502014"/>
                    </a:ext>
                  </a:extLst>
                </a:gridCol>
                <a:gridCol w="1212022">
                  <a:extLst>
                    <a:ext uri="{9D8B030D-6E8A-4147-A177-3AD203B41FA5}">
                      <a16:colId xmlns:a16="http://schemas.microsoft.com/office/drawing/2014/main" val="1307048703"/>
                    </a:ext>
                  </a:extLst>
                </a:gridCol>
                <a:gridCol w="1212022">
                  <a:extLst>
                    <a:ext uri="{9D8B030D-6E8A-4147-A177-3AD203B41FA5}">
                      <a16:colId xmlns:a16="http://schemas.microsoft.com/office/drawing/2014/main" val="676052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TemplateNo</a:t>
                      </a:r>
                      <a:endParaRPr lang="ko-KR" altLang="en-US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FD9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none" dirty="0">
                          <a:latin typeface="NEXON Lv2 Gothic" pitchFamily="2" charset="-127"/>
                          <a:ea typeface="NEXON Lv2 Gothic" pitchFamily="2" charset="-127"/>
                        </a:rPr>
                        <a:t>tem_full</a:t>
                      </a:r>
                      <a:endParaRPr lang="ko-KR" altLang="en-US" b="1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EXON Lv2 Gothic" pitchFamily="2" charset="-127"/>
                          <a:ea typeface="NEXON Lv2 Gothic" pitchFamily="2" charset="-127"/>
                        </a:rPr>
                        <a:t>tem_empty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EXON Lv2 Gothic" pitchFamily="2" charset="-127"/>
                          <a:ea typeface="NEXON Lv2 Gothic" pitchFamily="2" charset="-127"/>
                        </a:rPr>
                        <a:t>rest2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EXON Lv2 Gothic" pitchFamily="2" charset="-127"/>
                          <a:ea typeface="NEXON Lv2 Gothic" pitchFamily="2" charset="-127"/>
                        </a:rPr>
                        <a:t>rest4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EXON Lv2 Gothic" pitchFamily="2" charset="-127"/>
                          <a:ea typeface="NEXON Lv2 Gothic" pitchFamily="2" charset="-127"/>
                        </a:rPr>
                        <a:t>rest8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EXON Lv2 Gothic" pitchFamily="2" charset="-127"/>
                          <a:ea typeface="NEXON Lv2 Gothic" pitchFamily="2" charset="-127"/>
                        </a:rPr>
                        <a:t>rest16</a:t>
                      </a:r>
                      <a:endParaRPr lang="ko-KR" alt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829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FD9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tem_full_1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tem_empty_1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rest2_1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rest4_1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rest8_1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rest16_1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56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FD9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tem_full_2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tem_empty_2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rest2_2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rest4_2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rest8_2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rest16_2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4345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9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225951"/>
                  </a:ext>
                </a:extLst>
              </a:tr>
            </a:tbl>
          </a:graphicData>
        </a:graphic>
      </p:graphicFrame>
      <p:grpSp>
        <p:nvGrpSpPr>
          <p:cNvPr id="34" name="그룹 33">
            <a:extLst>
              <a:ext uri="{FF2B5EF4-FFF2-40B4-BE49-F238E27FC236}">
                <a16:creationId xmlns:a16="http://schemas.microsoft.com/office/drawing/2014/main" id="{D87DD0AD-DC54-2A4A-8ADC-2E02B67F7A7E}"/>
              </a:ext>
            </a:extLst>
          </p:cNvPr>
          <p:cNvGrpSpPr/>
          <p:nvPr/>
        </p:nvGrpSpPr>
        <p:grpSpPr>
          <a:xfrm>
            <a:off x="1159106" y="2704144"/>
            <a:ext cx="1464138" cy="1792409"/>
            <a:chOff x="1159109" y="803507"/>
            <a:chExt cx="1152292" cy="1322253"/>
          </a:xfrm>
        </p:grpSpPr>
        <p:pic>
          <p:nvPicPr>
            <p:cNvPr id="35" name="그래픽 34" descr="데이터베이스">
              <a:extLst>
                <a:ext uri="{FF2B5EF4-FFF2-40B4-BE49-F238E27FC236}">
                  <a16:creationId xmlns:a16="http://schemas.microsoft.com/office/drawing/2014/main" id="{0B033502-1A51-F242-A148-7C37BDED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9109" y="803507"/>
              <a:ext cx="1152292" cy="1152292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EC9D17-203A-6A47-8B5C-178F0917E244}"/>
                </a:ext>
              </a:extLst>
            </p:cNvPr>
            <p:cNvSpPr txBox="1"/>
            <p:nvPr/>
          </p:nvSpPr>
          <p:spPr>
            <a:xfrm>
              <a:off x="1295953" y="1853305"/>
              <a:ext cx="878604" cy="272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latin typeface="NEXON Lv2 Gothic" pitchFamily="2" charset="-127"/>
                  <a:ea typeface="NEXON Lv2 Gothic" pitchFamily="2" charset="-127"/>
                </a:rPr>
                <a:t>Training</a:t>
              </a:r>
              <a:endParaRPr kumimoji="1" lang="ko-KR" altLang="en-US" b="1" dirty="0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71DEFDD-62BE-0644-A279-32CE00C6E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099896"/>
              </p:ext>
            </p:extLst>
          </p:nvPr>
        </p:nvGraphicFramePr>
        <p:xfrm>
          <a:off x="2441655" y="2833878"/>
          <a:ext cx="9401395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0279">
                  <a:extLst>
                    <a:ext uri="{9D8B030D-6E8A-4147-A177-3AD203B41FA5}">
                      <a16:colId xmlns:a16="http://schemas.microsoft.com/office/drawing/2014/main" val="415871511"/>
                    </a:ext>
                  </a:extLst>
                </a:gridCol>
                <a:gridCol w="1880279">
                  <a:extLst>
                    <a:ext uri="{9D8B030D-6E8A-4147-A177-3AD203B41FA5}">
                      <a16:colId xmlns:a16="http://schemas.microsoft.com/office/drawing/2014/main" val="2351574909"/>
                    </a:ext>
                  </a:extLst>
                </a:gridCol>
                <a:gridCol w="1880279">
                  <a:extLst>
                    <a:ext uri="{9D8B030D-6E8A-4147-A177-3AD203B41FA5}">
                      <a16:colId xmlns:a16="http://schemas.microsoft.com/office/drawing/2014/main" val="1420446257"/>
                    </a:ext>
                  </a:extLst>
                </a:gridCol>
                <a:gridCol w="1880279">
                  <a:extLst>
                    <a:ext uri="{9D8B030D-6E8A-4147-A177-3AD203B41FA5}">
                      <a16:colId xmlns:a16="http://schemas.microsoft.com/office/drawing/2014/main" val="3217320370"/>
                    </a:ext>
                  </a:extLst>
                </a:gridCol>
                <a:gridCol w="1880279">
                  <a:extLst>
                    <a:ext uri="{9D8B030D-6E8A-4147-A177-3AD203B41FA5}">
                      <a16:colId xmlns:a16="http://schemas.microsoft.com/office/drawing/2014/main" val="18986050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TrainNo</a:t>
                      </a:r>
                      <a:endParaRPr lang="ko-KR" altLang="en-US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note2</a:t>
                      </a:r>
                      <a:endParaRPr lang="ko-KR" altLang="en-US" b="1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note4</a:t>
                      </a:r>
                      <a:endParaRPr lang="ko-KR" altLang="en-US" b="1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note8</a:t>
                      </a:r>
                      <a:endParaRPr lang="ko-KR" altLang="en-US" b="1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note16</a:t>
                      </a:r>
                      <a:endParaRPr lang="ko-KR" altLang="en-US" b="1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829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train1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note2_up_1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note4_up_1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note8_up_1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note16_up_1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9456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train2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note2_down_1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note4_down_1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note8_down_1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note16_down_1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84345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4233592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53296D80-5D28-8944-8BBC-2516D9422F33}"/>
              </a:ext>
            </a:extLst>
          </p:cNvPr>
          <p:cNvGrpSpPr/>
          <p:nvPr/>
        </p:nvGrpSpPr>
        <p:grpSpPr>
          <a:xfrm>
            <a:off x="1139424" y="4514886"/>
            <a:ext cx="1464138" cy="1792409"/>
            <a:chOff x="1159109" y="803507"/>
            <a:chExt cx="1152292" cy="1322253"/>
          </a:xfrm>
        </p:grpSpPr>
        <p:pic>
          <p:nvPicPr>
            <p:cNvPr id="29" name="그래픽 28" descr="데이터베이스">
              <a:extLst>
                <a:ext uri="{FF2B5EF4-FFF2-40B4-BE49-F238E27FC236}">
                  <a16:creationId xmlns:a16="http://schemas.microsoft.com/office/drawing/2014/main" id="{EE20BF85-F8EE-8B43-A894-0106F0C02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9109" y="803507"/>
              <a:ext cx="1152292" cy="1152292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3542D0E-3C5E-754B-9C44-466B51C0CA01}"/>
                </a:ext>
              </a:extLst>
            </p:cNvPr>
            <p:cNvSpPr txBox="1"/>
            <p:nvPr/>
          </p:nvSpPr>
          <p:spPr>
            <a:xfrm>
              <a:off x="1295953" y="1853305"/>
              <a:ext cx="878604" cy="272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latin typeface="NEXON Lv2 Gothic" pitchFamily="2" charset="-127"/>
                  <a:ea typeface="NEXON Lv2 Gothic" pitchFamily="2" charset="-127"/>
                </a:rPr>
                <a:t>Test</a:t>
              </a:r>
              <a:endParaRPr kumimoji="1" lang="ko-KR" altLang="en-US" b="1" dirty="0">
                <a:latin typeface="NEXON Lv2 Gothic" pitchFamily="2" charset="-127"/>
                <a:ea typeface="NEXON Lv2 Gothic" pitchFamily="2" charset="-127"/>
              </a:endParaRPr>
            </a:p>
          </p:txBody>
        </p:sp>
      </p:grp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3A7307D1-2194-F34C-8080-01E6B7E05B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054944"/>
              </p:ext>
            </p:extLst>
          </p:nvPr>
        </p:nvGraphicFramePr>
        <p:xfrm>
          <a:off x="2451765" y="4689561"/>
          <a:ext cx="9401395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0279">
                  <a:extLst>
                    <a:ext uri="{9D8B030D-6E8A-4147-A177-3AD203B41FA5}">
                      <a16:colId xmlns:a16="http://schemas.microsoft.com/office/drawing/2014/main" val="415871511"/>
                    </a:ext>
                  </a:extLst>
                </a:gridCol>
                <a:gridCol w="1880279">
                  <a:extLst>
                    <a:ext uri="{9D8B030D-6E8A-4147-A177-3AD203B41FA5}">
                      <a16:colId xmlns:a16="http://schemas.microsoft.com/office/drawing/2014/main" val="2351574909"/>
                    </a:ext>
                  </a:extLst>
                </a:gridCol>
                <a:gridCol w="1880279">
                  <a:extLst>
                    <a:ext uri="{9D8B030D-6E8A-4147-A177-3AD203B41FA5}">
                      <a16:colId xmlns:a16="http://schemas.microsoft.com/office/drawing/2014/main" val="1420446257"/>
                    </a:ext>
                  </a:extLst>
                </a:gridCol>
                <a:gridCol w="1880279">
                  <a:extLst>
                    <a:ext uri="{9D8B030D-6E8A-4147-A177-3AD203B41FA5}">
                      <a16:colId xmlns:a16="http://schemas.microsoft.com/office/drawing/2014/main" val="3217320370"/>
                    </a:ext>
                  </a:extLst>
                </a:gridCol>
                <a:gridCol w="1880279">
                  <a:extLst>
                    <a:ext uri="{9D8B030D-6E8A-4147-A177-3AD203B41FA5}">
                      <a16:colId xmlns:a16="http://schemas.microsoft.com/office/drawing/2014/main" val="18986050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 dirty="0" err="1">
                          <a:latin typeface="NEXON Lv2 Gothic" pitchFamily="2" charset="-127"/>
                          <a:ea typeface="NEXON Lv2 Gothic" pitchFamily="2" charset="-127"/>
                        </a:rPr>
                        <a:t>TestNo</a:t>
                      </a:r>
                      <a:endParaRPr lang="ko-KR" altLang="en-US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note2</a:t>
                      </a:r>
                      <a:endParaRPr lang="ko-KR" altLang="en-US" b="1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note4</a:t>
                      </a:r>
                      <a:endParaRPr lang="ko-KR" altLang="en-US" b="1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note8</a:t>
                      </a:r>
                      <a:endParaRPr lang="ko-KR" altLang="en-US" b="1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none" dirty="0">
                          <a:latin typeface="NEXON Lv2 Gothic" pitchFamily="2" charset="-127"/>
                          <a:ea typeface="NEXON Lv2 Gothic" pitchFamily="2" charset="-127"/>
                        </a:rPr>
                        <a:t>note16</a:t>
                      </a:r>
                      <a:endParaRPr lang="ko-KR" altLang="en-US" b="1" i="0" u="none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829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test1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note2_up_1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note4_up_1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note8_up_1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note16_up_1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9456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test2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note2_down_1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note4_down_1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note8_down_1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note16_down_1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84345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R" altLang="en-US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4233592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48C446AE-BE10-6348-B1CA-490ED9EAF8E4}"/>
              </a:ext>
            </a:extLst>
          </p:cNvPr>
          <p:cNvSpPr txBox="1"/>
          <p:nvPr/>
        </p:nvSpPr>
        <p:spPr>
          <a:xfrm>
            <a:off x="1332985" y="6377329"/>
            <a:ext cx="58194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/>
              <a:t>* Primary Key</a:t>
            </a:r>
            <a:r>
              <a:rPr kumimoji="1" lang="ko-KR" altLang="en-US" sz="1500" dirty="0"/>
              <a:t> 는 밑줄 표시</a:t>
            </a:r>
            <a:r>
              <a:rPr kumimoji="1" lang="en-US" altLang="ko-KR" sz="1500" dirty="0"/>
              <a:t>, Foreign Key </a:t>
            </a:r>
            <a:r>
              <a:rPr kumimoji="1" lang="ko-KR" altLang="en-US" sz="1500" dirty="0"/>
              <a:t>관계는 같은 색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으로</a:t>
            </a:r>
            <a:r>
              <a:rPr kumimoji="1" lang="ko-KR" altLang="en-US" sz="1500" dirty="0"/>
              <a:t> 표시</a:t>
            </a:r>
            <a:endParaRPr kumimoji="1" lang="ko-Kore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126376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음표 데이터 </a:t>
            </a:r>
            <a:r>
              <a:rPr lang="ko-KR" altLang="en-US" sz="2500" b="1" kern="0" dirty="0" err="1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라벨링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(1/2)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8BBE079-6378-1148-8CE2-96E54C87F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373558"/>
              </p:ext>
            </p:extLst>
          </p:nvPr>
        </p:nvGraphicFramePr>
        <p:xfrm>
          <a:off x="1750541" y="2259764"/>
          <a:ext cx="9068649" cy="43886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0858">
                  <a:extLst>
                    <a:ext uri="{9D8B030D-6E8A-4147-A177-3AD203B41FA5}">
                      <a16:colId xmlns:a16="http://schemas.microsoft.com/office/drawing/2014/main" val="2531994312"/>
                    </a:ext>
                  </a:extLst>
                </a:gridCol>
                <a:gridCol w="2060476">
                  <a:extLst>
                    <a:ext uri="{9D8B030D-6E8A-4147-A177-3AD203B41FA5}">
                      <a16:colId xmlns:a16="http://schemas.microsoft.com/office/drawing/2014/main" val="3667960262"/>
                    </a:ext>
                  </a:extLst>
                </a:gridCol>
                <a:gridCol w="880316">
                  <a:extLst>
                    <a:ext uri="{9D8B030D-6E8A-4147-A177-3AD203B41FA5}">
                      <a16:colId xmlns:a16="http://schemas.microsoft.com/office/drawing/2014/main" val="3012457685"/>
                    </a:ext>
                  </a:extLst>
                </a:gridCol>
                <a:gridCol w="5166999">
                  <a:extLst>
                    <a:ext uri="{9D8B030D-6E8A-4147-A177-3AD203B41FA5}">
                      <a16:colId xmlns:a16="http://schemas.microsoft.com/office/drawing/2014/main" val="1432619662"/>
                    </a:ext>
                  </a:extLst>
                </a:gridCol>
              </a:tblGrid>
              <a:tr h="313473">
                <a:tc rowSpan="14">
                  <a:txBody>
                    <a:bodyPr/>
                    <a:lstStyle/>
                    <a:p>
                      <a:endParaRPr 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endParaRPr lang="en-US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b="1" i="0" dirty="0">
                          <a:latin typeface="NEXON Lv2 Gothic" pitchFamily="2" charset="-127"/>
                          <a:ea typeface="NEXON Lv2 Gothic" pitchFamily="2" charset="-127"/>
                        </a:rPr>
                        <a:t>NOTE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탬플릿 매칭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ko-Kore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Template Matching</a:t>
                      </a:r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endParaRPr lang="ko-Kore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b="0" i="0">
                          <a:latin typeface="NEXON Lv2 Gothic" pitchFamily="2" charset="-127"/>
                          <a:ea typeface="NEXON Lv2 Gothic" pitchFamily="2" charset="-127"/>
                        </a:rPr>
                        <a:t>빈 음표</a:t>
                      </a:r>
                      <a:endParaRPr lang="ko-Kore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ore-KR" sz="1100" b="0" i="0">
                          <a:latin typeface="NEXON Lv2 Gothic" pitchFamily="2" charset="-127"/>
                          <a:ea typeface="NEXON Lv2 Gothic" pitchFamily="2" charset="-127"/>
                        </a:rPr>
                        <a:t>tem_empty_1, tem_empty_2, ten_empty_3</a:t>
                      </a:r>
                      <a:r>
                        <a:rPr lang="en-US" altLang="ko-KR" sz="1100" b="0" i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ore-KR" sz="11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636532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꽉 찬 음표</a:t>
                      </a:r>
                      <a:endParaRPr lang="ko-Kore-KR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ore-KR" sz="1100" b="0" i="0">
                          <a:latin typeface="NEXON Lv2 Gothic" pitchFamily="2" charset="-127"/>
                          <a:ea typeface="NEXON Lv2 Gothic" pitchFamily="2" charset="-127"/>
                        </a:rPr>
                        <a:t>tem_full_1, tem_full_2, tem_full_3 </a:t>
                      </a:r>
                      <a:r>
                        <a:rPr lang="en-US" altLang="ko-KR" sz="1100" b="0" i="0">
                          <a:latin typeface="NEXON Lv2 Gothic" pitchFamily="2" charset="-127"/>
                          <a:ea typeface="NEXON Lv2 Gothic" pitchFamily="2" charset="-127"/>
                        </a:rPr>
                        <a:t>…</a:t>
                      </a:r>
                      <a:endParaRPr lang="ko-Kore-KR" sz="11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7386869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2</a:t>
                      </a:r>
                      <a:r>
                        <a:rPr lang="ko-KR" altLang="en-US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분 쉼표</a:t>
                      </a:r>
                      <a:endParaRPr lang="ko-Kore-KR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rest2_01, rest2_02, rest2_03, rest2_04 …</a:t>
                      </a:r>
                      <a:endParaRPr lang="ko-Kore-KR" sz="11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0490347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4</a:t>
                      </a:r>
                      <a:r>
                        <a:rPr lang="ko-KR" altLang="en-US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분 쉼표</a:t>
                      </a:r>
                      <a:endParaRPr lang="ko-Kore-KR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rest4_01, rest4_02, rest4_03, rest4_04 …</a:t>
                      </a:r>
                      <a:endParaRPr lang="ko-Kore-KR" sz="11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5423166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8</a:t>
                      </a:r>
                      <a:r>
                        <a:rPr lang="ko-KR" altLang="en-US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분 쉼표</a:t>
                      </a:r>
                      <a:endParaRPr lang="ko-Kore-KR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rest8_01, rest8_02, rest8_03, rest8_04 …</a:t>
                      </a:r>
                      <a:endParaRPr lang="ko-Kore-KR" sz="11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1142082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1</a:t>
                      </a:r>
                      <a:r>
                        <a:rPr lang="en-US" altLang="ko-KR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6</a:t>
                      </a:r>
                      <a:r>
                        <a:rPr lang="ko-KR" altLang="en-US" sz="1300" b="0" i="0" dirty="0">
                          <a:latin typeface="NEXON Lv2 Gothic" pitchFamily="2" charset="-127"/>
                          <a:ea typeface="NEXON Lv2 Gothic" pitchFamily="2" charset="-127"/>
                        </a:rPr>
                        <a:t>분 쉼표</a:t>
                      </a:r>
                      <a:endParaRPr lang="ko-Kore-KR" sz="13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b="0" i="0" dirty="0">
                          <a:latin typeface="NEXON Lv2 Gothic" pitchFamily="2" charset="-127"/>
                          <a:ea typeface="NEXON Lv2 Gothic" pitchFamily="2" charset="-127"/>
                        </a:rPr>
                        <a:t>rest16_01, rest16_02, rest16_03, rest16_04 …</a:t>
                      </a:r>
                      <a:endParaRPr lang="ko-Kore-KR" sz="11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9585567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훈련 위한 데이터</a:t>
                      </a:r>
                      <a:endParaRPr lang="ko-Kore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ko-Kore-KR" sz="1500" b="0" i="0">
                          <a:latin typeface="NEXON Lv2 Gothic" pitchFamily="2" charset="-127"/>
                          <a:ea typeface="NEXON Lv2 Gothic" pitchFamily="2" charset="-127"/>
                        </a:rPr>
                        <a:t>Training Data</a:t>
                      </a:r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endParaRPr lang="ko-Kore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ore-KR" sz="1300" b="0" i="0">
                          <a:latin typeface="NEXON Lv2 Gothic" pitchFamily="2" charset="-127"/>
                          <a:ea typeface="NEXON Lv2 Gothic" pitchFamily="2" charset="-127"/>
                        </a:rPr>
                        <a:t>2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 pitchFamily="2" charset="-127"/>
                        </a:rPr>
                        <a:t>분 음표</a:t>
                      </a:r>
                      <a:endParaRPr lang="ko-Kore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note2_up_001, note2_up_002, note2_down_001, note2_down_002 …</a:t>
                      </a:r>
                      <a:endParaRPr lang="ko-Kore-KR" sz="11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498685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300" b="0" i="0">
                          <a:latin typeface="NEXON Lv2 Gothic" pitchFamily="2" charset="-127"/>
                          <a:ea typeface="NEXON Lv2 Gothic" pitchFamily="2" charset="-127"/>
                        </a:rPr>
                        <a:t>4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 pitchFamily="2" charset="-127"/>
                        </a:rPr>
                        <a:t>분 음표</a:t>
                      </a:r>
                      <a:endParaRPr lang="ko-Kore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>
                          <a:latin typeface="NEXON Lv2 Gothic" pitchFamily="2" charset="-127"/>
                          <a:ea typeface="NEXON Lv2 Gothic" pitchFamily="2" charset="-127"/>
                        </a:rPr>
                        <a:t>note4_up_001, note4_up_002, note4_down_001, note4_down_002 …</a:t>
                      </a:r>
                      <a:endParaRPr lang="ko-Kore-KR" sz="11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8608576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300" b="0" i="0">
                          <a:latin typeface="NEXON Lv2 Gothic" pitchFamily="2" charset="-127"/>
                          <a:ea typeface="NEXON Lv2 Gothic" pitchFamily="2" charset="-127"/>
                        </a:rPr>
                        <a:t>8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 pitchFamily="2" charset="-127"/>
                        </a:rPr>
                        <a:t>분 음표</a:t>
                      </a:r>
                      <a:endParaRPr lang="ko-Kore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>
                          <a:latin typeface="NEXON Lv2 Gothic" pitchFamily="2" charset="-127"/>
                          <a:ea typeface="NEXON Lv2 Gothic" pitchFamily="2" charset="-127"/>
                        </a:rPr>
                        <a:t>note8_up_001, note8_up_002, note8_down_001, note8_down_002 …</a:t>
                      </a:r>
                      <a:endParaRPr lang="ko-Kore-KR" sz="11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308193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300" b="0" i="0">
                          <a:latin typeface="NEXON Lv2 Gothic" pitchFamily="2" charset="-127"/>
                          <a:ea typeface="NEXON Lv2 Gothic" pitchFamily="2" charset="-127"/>
                        </a:rPr>
                        <a:t>16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 pitchFamily="2" charset="-127"/>
                        </a:rPr>
                        <a:t>분 음표</a:t>
                      </a:r>
                      <a:endParaRPr lang="ko-Kore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>
                          <a:latin typeface="NEXON Lv2 Gothic" pitchFamily="2" charset="-127"/>
                          <a:ea typeface="NEXON Lv2 Gothic" pitchFamily="2" charset="-127"/>
                        </a:rPr>
                        <a:t>note16_up_001, note16_up_002, note16_down_003, note16_down_002 …</a:t>
                      </a:r>
                      <a:endParaRPr lang="ko-Kore-KR" sz="11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678329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r>
                        <a:rPr lang="ko-KR" altLang="en-US" sz="1500" b="0" i="0">
                          <a:latin typeface="NEXON Lv2 Gothic" pitchFamily="2" charset="-127"/>
                          <a:ea typeface="NEXON Lv2 Gothic" pitchFamily="2" charset="-127"/>
                        </a:rPr>
                        <a:t>검증 위한 데이터</a:t>
                      </a:r>
                      <a:endParaRPr lang="ko-Kore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ko-Kore-KR" sz="1500" b="0" i="0">
                          <a:latin typeface="NEXON Lv2 Gothic" pitchFamily="2" charset="-127"/>
                          <a:ea typeface="NEXON Lv2 Gothic" pitchFamily="2" charset="-127"/>
                        </a:rPr>
                        <a:t>Test Data</a:t>
                      </a:r>
                      <a:r>
                        <a:rPr lang="en-US" altLang="ko-KR" sz="1500" b="0" i="0"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endParaRPr lang="ko-Kore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="0" i="0">
                          <a:latin typeface="NEXON Lv2 Gothic" pitchFamily="2" charset="-127"/>
                          <a:ea typeface="NEXON Lv2 Gothic" pitchFamily="2" charset="-127"/>
                        </a:rPr>
                        <a:t>2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 pitchFamily="2" charset="-127"/>
                        </a:rPr>
                        <a:t>분 음표</a:t>
                      </a:r>
                      <a:endParaRPr lang="ko-Kore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>
                          <a:latin typeface="NEXON Lv2 Gothic" pitchFamily="2" charset="-127"/>
                          <a:ea typeface="NEXON Lv2 Gothic" pitchFamily="2" charset="-127"/>
                        </a:rPr>
                        <a:t>note2_up_001, note2_up_002, note2_down_001, note2_down_002 …</a:t>
                      </a:r>
                      <a:endParaRPr lang="ko-Kore-KR" sz="11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209392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300" b="0" i="0">
                          <a:latin typeface="NEXON Lv2 Gothic" pitchFamily="2" charset="-127"/>
                          <a:ea typeface="NEXON Lv2 Gothic" pitchFamily="2" charset="-127"/>
                        </a:rPr>
                        <a:t>4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 pitchFamily="2" charset="-127"/>
                        </a:rPr>
                        <a:t>분 음표</a:t>
                      </a:r>
                      <a:endParaRPr lang="ko-Kore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>
                          <a:latin typeface="NEXON Lv2 Gothic" pitchFamily="2" charset="-127"/>
                          <a:ea typeface="NEXON Lv2 Gothic" pitchFamily="2" charset="-127"/>
                        </a:rPr>
                        <a:t>note4_up_001, note4_up_002, note4_down_001, note4_down_002 …</a:t>
                      </a:r>
                      <a:endParaRPr lang="ko-Kore-KR" sz="11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6620517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300" b="0" i="0">
                          <a:latin typeface="NEXON Lv2 Gothic" pitchFamily="2" charset="-127"/>
                          <a:ea typeface="NEXON Lv2 Gothic" pitchFamily="2" charset="-127"/>
                        </a:rPr>
                        <a:t>8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 pitchFamily="2" charset="-127"/>
                        </a:rPr>
                        <a:t>분 음표</a:t>
                      </a:r>
                      <a:endParaRPr lang="ko-Kore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>
                          <a:latin typeface="NEXON Lv2 Gothic" pitchFamily="2" charset="-127"/>
                          <a:ea typeface="NEXON Lv2 Gothic" pitchFamily="2" charset="-127"/>
                        </a:rPr>
                        <a:t>note8_up_001, note8_up_002, note8_down_001, note8_down_002 …</a:t>
                      </a:r>
                      <a:endParaRPr lang="ko-Kore-KR" sz="11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937477"/>
                  </a:ext>
                </a:extLst>
              </a:tr>
              <a:tr h="31347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300" b="0" i="0">
                          <a:latin typeface="NEXON Lv2 Gothic" pitchFamily="2" charset="-127"/>
                          <a:ea typeface="NEXON Lv2 Gothic" pitchFamily="2" charset="-127"/>
                        </a:rPr>
                        <a:t>16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 pitchFamily="2" charset="-127"/>
                        </a:rPr>
                        <a:t>분 음표</a:t>
                      </a:r>
                      <a:endParaRPr lang="ko-Kore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NEXON Lv2 Gothic" pitchFamily="2" charset="-127"/>
                          <a:ea typeface="NEXON Lv2 Gothic" pitchFamily="2" charset="-127"/>
                        </a:rPr>
                        <a:t>note16_up_001, note16_up_002, note16_down_001, note16_down_002 …</a:t>
                      </a:r>
                      <a:endParaRPr lang="ko-Kore-KR" sz="11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9487415"/>
                  </a:ext>
                </a:extLst>
              </a:tr>
            </a:tbl>
          </a:graphicData>
        </a:graphic>
      </p:graphicFrame>
      <p:pic>
        <p:nvPicPr>
          <p:cNvPr id="26" name="그래픽 25" descr="열린 폴더">
            <a:extLst>
              <a:ext uri="{FF2B5EF4-FFF2-40B4-BE49-F238E27FC236}">
                <a16:creationId xmlns:a16="http://schemas.microsoft.com/office/drawing/2014/main" id="{63C941FC-C723-F04C-B46D-10945DCFB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0541" y="2098312"/>
            <a:ext cx="914400" cy="914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6F20266-6396-5F41-A3D7-BC5E9C8D65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540" y="780536"/>
            <a:ext cx="9068649" cy="9203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62A6FB-286F-CD4F-8483-6EE67A65F460}"/>
              </a:ext>
            </a:extLst>
          </p:cNvPr>
          <p:cNvSpPr txBox="1"/>
          <p:nvPr/>
        </p:nvSpPr>
        <p:spPr>
          <a:xfrm>
            <a:off x="1529313" y="1686961"/>
            <a:ext cx="10326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tem_empty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8FB342-6AB8-FE47-90FA-A9AAFAAD9F1B}"/>
              </a:ext>
            </a:extLst>
          </p:cNvPr>
          <p:cNvSpPr txBox="1"/>
          <p:nvPr/>
        </p:nvSpPr>
        <p:spPr>
          <a:xfrm>
            <a:off x="2401330" y="604588"/>
            <a:ext cx="80021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300" u="sng" dirty="0">
                <a:latin typeface="NEXON Lv2 Gothic" pitchFamily="2" charset="-127"/>
                <a:ea typeface="NEXON Lv2 Gothic" pitchFamily="2" charset="-127"/>
              </a:rPr>
              <a:t>tem_full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23779-4F13-E847-93C2-6E420BF3DD03}"/>
              </a:ext>
            </a:extLst>
          </p:cNvPr>
          <p:cNvSpPr txBox="1"/>
          <p:nvPr/>
        </p:nvSpPr>
        <p:spPr>
          <a:xfrm>
            <a:off x="3336325" y="1657643"/>
            <a:ext cx="57740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rest2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4FA160-E46B-E04F-811D-E67436C853A6}"/>
              </a:ext>
            </a:extLst>
          </p:cNvPr>
          <p:cNvSpPr txBox="1"/>
          <p:nvPr/>
        </p:nvSpPr>
        <p:spPr>
          <a:xfrm>
            <a:off x="3942543" y="585980"/>
            <a:ext cx="57740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rest4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BA12E8-3BD5-BE44-8326-11BA47F27A8B}"/>
              </a:ext>
            </a:extLst>
          </p:cNvPr>
          <p:cNvSpPr txBox="1"/>
          <p:nvPr/>
        </p:nvSpPr>
        <p:spPr>
          <a:xfrm>
            <a:off x="4614908" y="1646520"/>
            <a:ext cx="57740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rest8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4F891-AD5F-764E-AF29-0B21C0C507A3}"/>
              </a:ext>
            </a:extLst>
          </p:cNvPr>
          <p:cNvSpPr txBox="1"/>
          <p:nvPr/>
        </p:nvSpPr>
        <p:spPr>
          <a:xfrm>
            <a:off x="5199154" y="585980"/>
            <a:ext cx="67678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rest16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987527-5311-D747-8933-BA688FBB0AE1}"/>
              </a:ext>
            </a:extLst>
          </p:cNvPr>
          <p:cNvSpPr txBox="1"/>
          <p:nvPr/>
        </p:nvSpPr>
        <p:spPr>
          <a:xfrm>
            <a:off x="5673809" y="1627356"/>
            <a:ext cx="89319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note4_up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DD750A-0297-4245-AEFE-248ABB2DE18E}"/>
              </a:ext>
            </a:extLst>
          </p:cNvPr>
          <p:cNvSpPr txBox="1"/>
          <p:nvPr/>
        </p:nvSpPr>
        <p:spPr>
          <a:xfrm>
            <a:off x="6284864" y="585980"/>
            <a:ext cx="112562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note4_down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DBBF84-2359-A342-B2BD-33E51C4CC2A4}"/>
              </a:ext>
            </a:extLst>
          </p:cNvPr>
          <p:cNvSpPr txBox="1"/>
          <p:nvPr/>
        </p:nvSpPr>
        <p:spPr>
          <a:xfrm>
            <a:off x="6899333" y="1621336"/>
            <a:ext cx="89319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note2_up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EBAED9-677F-4F4F-A92B-723FFB4CB608}"/>
              </a:ext>
            </a:extLst>
          </p:cNvPr>
          <p:cNvSpPr txBox="1"/>
          <p:nvPr/>
        </p:nvSpPr>
        <p:spPr>
          <a:xfrm>
            <a:off x="7426397" y="585980"/>
            <a:ext cx="112562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note2_down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221CB7-B01E-0C48-BCA4-03C4DA258F92}"/>
              </a:ext>
            </a:extLst>
          </p:cNvPr>
          <p:cNvSpPr txBox="1"/>
          <p:nvPr/>
        </p:nvSpPr>
        <p:spPr>
          <a:xfrm>
            <a:off x="8065328" y="1621336"/>
            <a:ext cx="89319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note8_up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067396-7033-E745-B59E-B0419FABFA22}"/>
              </a:ext>
            </a:extLst>
          </p:cNvPr>
          <p:cNvSpPr txBox="1"/>
          <p:nvPr/>
        </p:nvSpPr>
        <p:spPr>
          <a:xfrm>
            <a:off x="8627970" y="585980"/>
            <a:ext cx="112562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note8_down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823A4C-1692-1644-9229-B4941DA11E09}"/>
              </a:ext>
            </a:extLst>
          </p:cNvPr>
          <p:cNvSpPr txBox="1"/>
          <p:nvPr/>
        </p:nvSpPr>
        <p:spPr>
          <a:xfrm>
            <a:off x="9257309" y="1607202"/>
            <a:ext cx="9925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note16_up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657152-4B31-7148-ACE5-21432E17F927}"/>
              </a:ext>
            </a:extLst>
          </p:cNvPr>
          <p:cNvSpPr txBox="1"/>
          <p:nvPr/>
        </p:nvSpPr>
        <p:spPr>
          <a:xfrm>
            <a:off x="9927516" y="587984"/>
            <a:ext cx="122501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u="sng" dirty="0">
                <a:latin typeface="NEXON Lv2 Gothic" pitchFamily="2" charset="-127"/>
                <a:ea typeface="NEXON Lv2 Gothic" pitchFamily="2" charset="-127"/>
              </a:rPr>
              <a:t>note16_down</a:t>
            </a:r>
            <a:endParaRPr kumimoji="1" lang="ko-Kore-KR" altLang="en-US" sz="1300" u="sng" dirty="0">
              <a:latin typeface="NEXON Lv2 Gothic" pitchFamily="2" charset="-127"/>
              <a:ea typeface="NEXON Lv2 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65495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6778-8621-4749-BA7A-6043E58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D255017-D3F4-ED4C-A173-C0D258042BA1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DD2D090-6A69-6044-82B8-7C84CD6022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93A183D-812B-224B-983B-FE7A56DE3A1E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95F713D-FF5F-0A43-A9EC-DF98F5F72642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CDD19A-ECB1-BD4E-B92E-E21CD194742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8C3E453-265A-FB4C-A9D3-CE45C0ECCB92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0593570-BB37-6F4E-92C5-A39E0597C3D3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94C7B43-EED9-9D4D-B2F2-7857C5315C10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ACC9A4-A5DB-B640-BA2B-C8D82BAF9BF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2782F8A-555B-7447-AE02-6D5621A58F0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2F12C13-FBAD-1146-B38A-A65E27B089B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DF2B2D-852C-B943-B5E5-39524461FA73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시스템 모듈 상세 설계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- </a:t>
            </a: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음표 데이터 </a:t>
            </a:r>
            <a:r>
              <a:rPr lang="ko-KR" altLang="en-US" sz="2500" b="1" kern="0" dirty="0" err="1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라벨링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(2/2)</a:t>
            </a:r>
            <a:endParaRPr lang="en-US" altLang="ko-KR" sz="2500" b="1" kern="0" dirty="0">
              <a:latin typeface="NEXON Lv2 Gothic" pitchFamily="2" charset="-127"/>
              <a:ea typeface="NEXON Lv2 Gothic" pitchFamily="2" charset="-127"/>
            </a:endParaRPr>
          </a:p>
        </p:txBody>
      </p:sp>
      <p:pic>
        <p:nvPicPr>
          <p:cNvPr id="21" name="그림 20" descr="시계이(가) 표시된 사진&#10;&#10;자동 생성된 설명">
            <a:extLst>
              <a:ext uri="{FF2B5EF4-FFF2-40B4-BE49-F238E27FC236}">
                <a16:creationId xmlns:a16="http://schemas.microsoft.com/office/drawing/2014/main" id="{B4570BC2-9F7B-E04A-9F22-435BF4D93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15" y="1605714"/>
            <a:ext cx="4445000" cy="1308100"/>
          </a:xfrm>
          <a:prstGeom prst="rect">
            <a:avLst/>
          </a:prstGeom>
        </p:spPr>
      </p:pic>
      <p:pic>
        <p:nvPicPr>
          <p:cNvPr id="23" name="그림 22" descr="개체, 시계, 손목시계이(가) 표시된 사진&#10;&#10;자동 생성된 설명">
            <a:extLst>
              <a:ext uri="{FF2B5EF4-FFF2-40B4-BE49-F238E27FC236}">
                <a16:creationId xmlns:a16="http://schemas.microsoft.com/office/drawing/2014/main" id="{7923CB9A-D095-C94D-ACDC-DB71DEB47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611" y="3783024"/>
            <a:ext cx="5080000" cy="13335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76B3DF6-DDAC-7642-8848-A07367230A59}"/>
              </a:ext>
            </a:extLst>
          </p:cNvPr>
          <p:cNvSpPr txBox="1"/>
          <p:nvPr/>
        </p:nvSpPr>
        <p:spPr>
          <a:xfrm>
            <a:off x="1663715" y="938234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NEXON Lv2 Gothic" pitchFamily="2" charset="-127"/>
                <a:ea typeface="NEXON Lv2 Gothic" pitchFamily="2" charset="-127"/>
              </a:rPr>
              <a:t>- </a:t>
            </a:r>
            <a:r>
              <a:rPr kumimoji="1" lang="ko-Kore-KR" altLang="en-US" dirty="0">
                <a:latin typeface="NEXON Lv2 Gothic" pitchFamily="2" charset="-127"/>
                <a:ea typeface="NEXON Lv2 Gothic" pitchFamily="2" charset="-127"/>
              </a:rPr>
              <a:t>탬플릿 매칭 </a:t>
            </a:r>
            <a:r>
              <a:rPr kumimoji="1" lang="en-US" altLang="ko-Kore-KR" dirty="0">
                <a:latin typeface="NEXON Lv2 Gothic" pitchFamily="2" charset="-127"/>
                <a:ea typeface="NEXON Lv2 Gothic" pitchFamily="2" charset="-127"/>
              </a:rPr>
              <a:t>(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악보 배경 없는 투명 데이터</a:t>
            </a:r>
            <a:r>
              <a:rPr kumimoji="1" lang="en-US" altLang="ko-KR" dirty="0">
                <a:latin typeface="NEXON Lv2 Gothic" pitchFamily="2" charset="-127"/>
                <a:ea typeface="NEXON Lv2 Gothic" pitchFamily="2" charset="-127"/>
              </a:rPr>
              <a:t>)</a:t>
            </a:r>
            <a:endParaRPr kumimoji="1" lang="ko-Kore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B405EC-17AB-C949-BD10-D59F1DB778F9}"/>
              </a:ext>
            </a:extLst>
          </p:cNvPr>
          <p:cNvSpPr txBox="1"/>
          <p:nvPr/>
        </p:nvSpPr>
        <p:spPr>
          <a:xfrm>
            <a:off x="1663715" y="3262206"/>
            <a:ext cx="8509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NEXON Lv2 Gothic" pitchFamily="2" charset="-127"/>
                <a:ea typeface="NEXON Lv2 Gothic" pitchFamily="2" charset="-127"/>
              </a:rPr>
              <a:t>- 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훈련 위한 데이터 </a:t>
            </a:r>
            <a:r>
              <a:rPr kumimoji="1" lang="en-US" altLang="ko-KR" dirty="0">
                <a:latin typeface="NEXON Lv2 Gothic" pitchFamily="2" charset="-127"/>
                <a:ea typeface="NEXON Lv2 Gothic" pitchFamily="2" charset="-127"/>
              </a:rPr>
              <a:t>(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악보 배경 없는 투명 데이터</a:t>
            </a:r>
            <a:r>
              <a:rPr kumimoji="1" lang="en-US" altLang="ko-KR" dirty="0">
                <a:latin typeface="NEXON Lv2 Gothic" pitchFamily="2" charset="-127"/>
                <a:ea typeface="NEXON Lv2 Gothic" pitchFamily="2" charset="-127"/>
              </a:rPr>
              <a:t>) / 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검증 위한 데이터 </a:t>
            </a:r>
            <a:r>
              <a:rPr kumimoji="1" lang="en-US" altLang="ko-KR" dirty="0">
                <a:latin typeface="NEXON Lv2 Gothic" pitchFamily="2" charset="-127"/>
                <a:ea typeface="NEXON Lv2 Gothic" pitchFamily="2" charset="-127"/>
              </a:rPr>
              <a:t>(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악보 배경 있는 데이터</a:t>
            </a:r>
            <a:r>
              <a:rPr kumimoji="1" lang="en-US" altLang="ko-KR" dirty="0">
                <a:latin typeface="NEXON Lv2 Gothic" pitchFamily="2" charset="-127"/>
                <a:ea typeface="NEXON Lv2 Gothic" pitchFamily="2" charset="-127"/>
              </a:rPr>
              <a:t>)</a:t>
            </a:r>
            <a:endParaRPr kumimoji="1" lang="ko-Kore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7" name="액자 26">
            <a:extLst>
              <a:ext uri="{FF2B5EF4-FFF2-40B4-BE49-F238E27FC236}">
                <a16:creationId xmlns:a16="http://schemas.microsoft.com/office/drawing/2014/main" id="{BC9B127F-C253-954A-AAF9-4D58A8C4BB9B}"/>
              </a:ext>
            </a:extLst>
          </p:cNvPr>
          <p:cNvSpPr/>
          <p:nvPr/>
        </p:nvSpPr>
        <p:spPr>
          <a:xfrm>
            <a:off x="1788077" y="1836071"/>
            <a:ext cx="689919" cy="967727"/>
          </a:xfrm>
          <a:prstGeom prst="frame">
            <a:avLst>
              <a:gd name="adj1" fmla="val 5336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CCE276A1-969E-034C-90B3-F881BC876645}"/>
              </a:ext>
            </a:extLst>
          </p:cNvPr>
          <p:cNvCxnSpPr>
            <a:cxnSpLocks/>
          </p:cNvCxnSpPr>
          <p:nvPr/>
        </p:nvCxnSpPr>
        <p:spPr>
          <a:xfrm flipV="1">
            <a:off x="2477996" y="1637833"/>
            <a:ext cx="4478985" cy="228000"/>
          </a:xfrm>
          <a:prstGeom prst="line">
            <a:avLst/>
          </a:prstGeom>
          <a:ln w="476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E5A50AA5-1A16-784D-B628-E888F8651A2B}"/>
              </a:ext>
            </a:extLst>
          </p:cNvPr>
          <p:cNvCxnSpPr>
            <a:cxnSpLocks/>
          </p:cNvCxnSpPr>
          <p:nvPr/>
        </p:nvCxnSpPr>
        <p:spPr>
          <a:xfrm>
            <a:off x="2477996" y="2793140"/>
            <a:ext cx="4478985" cy="100827"/>
          </a:xfrm>
          <a:prstGeom prst="line">
            <a:avLst/>
          </a:prstGeom>
          <a:ln w="539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그리기이(가) 표시된 사진&#10;&#10;자동 생성된 설명">
            <a:extLst>
              <a:ext uri="{FF2B5EF4-FFF2-40B4-BE49-F238E27FC236}">
                <a16:creationId xmlns:a16="http://schemas.microsoft.com/office/drawing/2014/main" id="{655C5AEB-5268-9A4E-B378-D675945CD1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070" y="1779636"/>
            <a:ext cx="643121" cy="1001147"/>
          </a:xfrm>
          <a:prstGeom prst="rect">
            <a:avLst/>
          </a:prstGeom>
        </p:spPr>
      </p:pic>
      <p:sp>
        <p:nvSpPr>
          <p:cNvPr id="28" name="액자 27">
            <a:extLst>
              <a:ext uri="{FF2B5EF4-FFF2-40B4-BE49-F238E27FC236}">
                <a16:creationId xmlns:a16="http://schemas.microsoft.com/office/drawing/2014/main" id="{8EAA7EC7-C4BA-0447-BE72-3918BA95269D}"/>
              </a:ext>
            </a:extLst>
          </p:cNvPr>
          <p:cNvSpPr/>
          <p:nvPr/>
        </p:nvSpPr>
        <p:spPr>
          <a:xfrm>
            <a:off x="6925272" y="1616419"/>
            <a:ext cx="943008" cy="1297395"/>
          </a:xfrm>
          <a:prstGeom prst="frame">
            <a:avLst>
              <a:gd name="adj1" fmla="val 5336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pic>
        <p:nvPicPr>
          <p:cNvPr id="16" name="그림 15" descr="하얀색, 빨간색이(가) 표시된 사진&#10;&#10;자동 생성된 설명">
            <a:extLst>
              <a:ext uri="{FF2B5EF4-FFF2-40B4-BE49-F238E27FC236}">
                <a16:creationId xmlns:a16="http://schemas.microsoft.com/office/drawing/2014/main" id="{9D4C0E51-5081-7545-810A-8288EE33AA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520" y="3972139"/>
            <a:ext cx="889000" cy="1333500"/>
          </a:xfrm>
          <a:prstGeom prst="rect">
            <a:avLst/>
          </a:prstGeom>
        </p:spPr>
      </p:pic>
      <p:sp>
        <p:nvSpPr>
          <p:cNvPr id="36" name="액자 35">
            <a:extLst>
              <a:ext uri="{FF2B5EF4-FFF2-40B4-BE49-F238E27FC236}">
                <a16:creationId xmlns:a16="http://schemas.microsoft.com/office/drawing/2014/main" id="{7F98B9CA-CCD9-4146-8680-090BA07EB11B}"/>
              </a:ext>
            </a:extLst>
          </p:cNvPr>
          <p:cNvSpPr/>
          <p:nvPr/>
        </p:nvSpPr>
        <p:spPr>
          <a:xfrm>
            <a:off x="1795089" y="3979930"/>
            <a:ext cx="689919" cy="967727"/>
          </a:xfrm>
          <a:prstGeom prst="frame">
            <a:avLst>
              <a:gd name="adj1" fmla="val 5336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7" name="액자 36">
            <a:extLst>
              <a:ext uri="{FF2B5EF4-FFF2-40B4-BE49-F238E27FC236}">
                <a16:creationId xmlns:a16="http://schemas.microsoft.com/office/drawing/2014/main" id="{01CC2D3E-0518-014F-B0DD-67191C56C8F5}"/>
              </a:ext>
            </a:extLst>
          </p:cNvPr>
          <p:cNvSpPr/>
          <p:nvPr/>
        </p:nvSpPr>
        <p:spPr>
          <a:xfrm>
            <a:off x="6295706" y="3955181"/>
            <a:ext cx="689919" cy="967727"/>
          </a:xfrm>
          <a:prstGeom prst="frame">
            <a:avLst>
              <a:gd name="adj1" fmla="val 5336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AC22FE7-EC13-CA43-B01C-CD246ED8CB96}"/>
              </a:ext>
            </a:extLst>
          </p:cNvPr>
          <p:cNvGrpSpPr/>
          <p:nvPr/>
        </p:nvGrpSpPr>
        <p:grpSpPr>
          <a:xfrm>
            <a:off x="2705590" y="5117665"/>
            <a:ext cx="943008" cy="1297395"/>
            <a:chOff x="2685760" y="5240508"/>
            <a:chExt cx="943008" cy="1297395"/>
          </a:xfrm>
        </p:grpSpPr>
        <p:pic>
          <p:nvPicPr>
            <p:cNvPr id="6" name="그림 5" descr="그리기, 음식이(가) 표시된 사진&#10;&#10;자동 생성된 설명">
              <a:extLst>
                <a:ext uri="{FF2B5EF4-FFF2-40B4-BE49-F238E27FC236}">
                  <a16:creationId xmlns:a16="http://schemas.microsoft.com/office/drawing/2014/main" id="{FC894EC6-497E-9240-BFC7-2E255C9B5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4064" y="5368510"/>
              <a:ext cx="506401" cy="1073088"/>
            </a:xfrm>
            <a:prstGeom prst="rect">
              <a:avLst/>
            </a:prstGeom>
          </p:spPr>
        </p:pic>
        <p:sp>
          <p:nvSpPr>
            <p:cNvPr id="38" name="액자 37">
              <a:extLst>
                <a:ext uri="{FF2B5EF4-FFF2-40B4-BE49-F238E27FC236}">
                  <a16:creationId xmlns:a16="http://schemas.microsoft.com/office/drawing/2014/main" id="{93E15037-ECD5-C74E-B545-ED7D4D2130FB}"/>
                </a:ext>
              </a:extLst>
            </p:cNvPr>
            <p:cNvSpPr/>
            <p:nvPr/>
          </p:nvSpPr>
          <p:spPr>
            <a:xfrm>
              <a:off x="2685760" y="5240508"/>
              <a:ext cx="943008" cy="1297395"/>
            </a:xfrm>
            <a:prstGeom prst="frame">
              <a:avLst>
                <a:gd name="adj1" fmla="val 5336"/>
              </a:avLst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9" name="액자 38">
            <a:extLst>
              <a:ext uri="{FF2B5EF4-FFF2-40B4-BE49-F238E27FC236}">
                <a16:creationId xmlns:a16="http://schemas.microsoft.com/office/drawing/2014/main" id="{8E123E8F-DBA6-3E4E-865F-BA0865405B25}"/>
              </a:ext>
            </a:extLst>
          </p:cNvPr>
          <p:cNvSpPr/>
          <p:nvPr/>
        </p:nvSpPr>
        <p:spPr>
          <a:xfrm>
            <a:off x="8050064" y="3999777"/>
            <a:ext cx="943008" cy="1297395"/>
          </a:xfrm>
          <a:prstGeom prst="frame">
            <a:avLst>
              <a:gd name="adj1" fmla="val 5336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B92A9D95-BF70-D04E-B5AC-754ECABFCA1F}"/>
              </a:ext>
            </a:extLst>
          </p:cNvPr>
          <p:cNvCxnSpPr>
            <a:cxnSpLocks/>
          </p:cNvCxnSpPr>
          <p:nvPr/>
        </p:nvCxnSpPr>
        <p:spPr>
          <a:xfrm>
            <a:off x="1797980" y="4930310"/>
            <a:ext cx="920515" cy="1480744"/>
          </a:xfrm>
          <a:prstGeom prst="line">
            <a:avLst/>
          </a:prstGeom>
          <a:ln w="539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507800C7-6EDC-BC43-8C45-61C6BB851B8E}"/>
              </a:ext>
            </a:extLst>
          </p:cNvPr>
          <p:cNvCxnSpPr>
            <a:cxnSpLocks/>
          </p:cNvCxnSpPr>
          <p:nvPr/>
        </p:nvCxnSpPr>
        <p:spPr>
          <a:xfrm>
            <a:off x="2485008" y="3999777"/>
            <a:ext cx="1171019" cy="1182468"/>
          </a:xfrm>
          <a:prstGeom prst="line">
            <a:avLst/>
          </a:prstGeom>
          <a:ln w="539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75FB72C8-35B5-7145-BB12-3BB66E606467}"/>
              </a:ext>
            </a:extLst>
          </p:cNvPr>
          <p:cNvCxnSpPr>
            <a:cxnSpLocks/>
          </p:cNvCxnSpPr>
          <p:nvPr/>
        </p:nvCxnSpPr>
        <p:spPr>
          <a:xfrm>
            <a:off x="6925272" y="4891268"/>
            <a:ext cx="1175248" cy="389088"/>
          </a:xfrm>
          <a:prstGeom prst="line">
            <a:avLst/>
          </a:prstGeom>
          <a:ln w="539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42BA4621-1DED-5D44-9DD9-0C611277D40A}"/>
              </a:ext>
            </a:extLst>
          </p:cNvPr>
          <p:cNvCxnSpPr>
            <a:cxnSpLocks/>
          </p:cNvCxnSpPr>
          <p:nvPr/>
        </p:nvCxnSpPr>
        <p:spPr>
          <a:xfrm>
            <a:off x="6973713" y="3978051"/>
            <a:ext cx="1182590" cy="49428"/>
          </a:xfrm>
          <a:prstGeom prst="line">
            <a:avLst/>
          </a:prstGeom>
          <a:ln w="539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B09749C-65A4-8A40-86EC-48B6E5531E72}"/>
              </a:ext>
            </a:extLst>
          </p:cNvPr>
          <p:cNvSpPr txBox="1"/>
          <p:nvPr/>
        </p:nvSpPr>
        <p:spPr>
          <a:xfrm>
            <a:off x="7877663" y="1866346"/>
            <a:ext cx="33586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NEXON Lv2 Gothic" pitchFamily="2" charset="-127"/>
                <a:ea typeface="NEXON Lv2 Gothic" pitchFamily="2" charset="-127"/>
              </a:rPr>
              <a:t>PNG 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로 변환 된 악보 파일에서 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음표 템플릿 매칭할 것 이기 때문에 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투명 데이터 변환</a:t>
            </a:r>
            <a:endParaRPr kumimoji="1" lang="ko-Kore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DFF90A9-DF70-F745-BA28-CC214BC1562F}"/>
              </a:ext>
            </a:extLst>
          </p:cNvPr>
          <p:cNvSpPr txBox="1"/>
          <p:nvPr/>
        </p:nvSpPr>
        <p:spPr>
          <a:xfrm>
            <a:off x="3702560" y="5043622"/>
            <a:ext cx="2103461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훈련 위한 데이터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endParaRPr kumimoji="1" lang="en-US" altLang="ko-KR" sz="1000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정확도 높이기 위해 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악보 배경 제외한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음표 데이터만 훈련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en-US" altLang="ko-KR" sz="1300" dirty="0">
                <a:latin typeface="NEXON Lv2 Gothic" pitchFamily="2" charset="-127"/>
                <a:ea typeface="NEXON Lv2 Gothic" pitchFamily="2" charset="-127"/>
              </a:rPr>
              <a:t>(</a:t>
            </a:r>
            <a:r>
              <a:rPr kumimoji="1" lang="ko-KR" altLang="en-US" sz="1300" dirty="0">
                <a:latin typeface="NEXON Lv2 Gothic" pitchFamily="2" charset="-127"/>
                <a:ea typeface="NEXON Lv2 Gothic" pitchFamily="2" charset="-127"/>
              </a:rPr>
              <a:t>훈련 시 데이터 사이즈 변환</a:t>
            </a:r>
            <a:r>
              <a:rPr kumimoji="1" lang="en-US" altLang="ko-KR" sz="1300" dirty="0">
                <a:latin typeface="NEXON Lv2 Gothic" pitchFamily="2" charset="-127"/>
                <a:ea typeface="NEXON Lv2 Gothic" pitchFamily="2" charset="-127"/>
              </a:rPr>
              <a:t>)</a:t>
            </a:r>
            <a:r>
              <a:rPr kumimoji="1" lang="ko-KR" altLang="en-US" sz="1300" dirty="0">
                <a:latin typeface="NEXON Lv2 Gothic" pitchFamily="2" charset="-127"/>
                <a:ea typeface="NEXON Lv2 Gothic" pitchFamily="2" charset="-127"/>
              </a:rPr>
              <a:t> </a:t>
            </a:r>
            <a:endParaRPr kumimoji="1" lang="en-US" altLang="ko-KR" sz="1300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9344ED-4679-F847-8960-33B626BCDDD9}"/>
              </a:ext>
            </a:extLst>
          </p:cNvPr>
          <p:cNvSpPr txBox="1"/>
          <p:nvPr/>
        </p:nvSpPr>
        <p:spPr>
          <a:xfrm>
            <a:off x="9108694" y="3871332"/>
            <a:ext cx="2579552" cy="18312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검증 위한 데이터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endParaRPr kumimoji="1" lang="en-US" altLang="ko-KR" sz="1000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악보데이터에서 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음표 분류할 것이기 때문에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악보 배경 유지한 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음표 데이터 훈련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en-US" altLang="ko-KR" sz="1300" dirty="0">
                <a:latin typeface="NEXON Lv2 Gothic" pitchFamily="2" charset="-127"/>
                <a:ea typeface="NEXON Lv2 Gothic" pitchFamily="2" charset="-127"/>
              </a:rPr>
              <a:t>(</a:t>
            </a:r>
            <a:r>
              <a:rPr kumimoji="1" lang="ko-KR" altLang="en-US" sz="1300" dirty="0">
                <a:latin typeface="NEXON Lv2 Gothic" pitchFamily="2" charset="-127"/>
                <a:ea typeface="NEXON Lv2 Gothic" pitchFamily="2" charset="-127"/>
              </a:rPr>
              <a:t>검증 시 데이터 사이즈 변환</a:t>
            </a:r>
            <a:r>
              <a:rPr kumimoji="1" lang="en-US" altLang="ko-KR" sz="1300" dirty="0">
                <a:latin typeface="NEXON Lv2 Gothic" pitchFamily="2" charset="-127"/>
                <a:ea typeface="NEXON Lv2 Gothic" pitchFamily="2" charset="-127"/>
              </a:rPr>
              <a:t>)</a:t>
            </a:r>
            <a:r>
              <a:rPr kumimoji="1" lang="ko-KR" altLang="en-US" sz="1300" dirty="0">
                <a:latin typeface="NEXON Lv2 Gothic" pitchFamily="2" charset="-127"/>
                <a:ea typeface="NEXON Lv2 Gothic" pitchFamily="2" charset="-127"/>
              </a:rPr>
              <a:t>  </a:t>
            </a:r>
            <a:endParaRPr kumimoji="1" lang="en-US" altLang="ko-KR" sz="1300" dirty="0">
              <a:latin typeface="NEXON Lv2 Gothic" pitchFamily="2" charset="-127"/>
              <a:ea typeface="NEXON Lv2 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25712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FE52A68-6B5B-4695-BB5F-09F959D48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D6CB1A9-192D-6748-950F-0992DE5F70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807782"/>
              </p:ext>
            </p:extLst>
          </p:nvPr>
        </p:nvGraphicFramePr>
        <p:xfrm>
          <a:off x="559402" y="3029875"/>
          <a:ext cx="3990320" cy="2606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90320">
                  <a:extLst>
                    <a:ext uri="{9D8B030D-6E8A-4147-A177-3AD203B41FA5}">
                      <a16:colId xmlns:a16="http://schemas.microsoft.com/office/drawing/2014/main" val="1120901899"/>
                    </a:ext>
                  </a:extLst>
                </a:gridCol>
              </a:tblGrid>
              <a:tr h="292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>
                          <a:latin typeface="NEXON Lv2 Gothic" pitchFamily="2" charset="-127"/>
                          <a:ea typeface="NEXON Lv2 Gothic" pitchFamily="2" charset="-127"/>
                        </a:rPr>
                        <a:t>PyCharm</a:t>
                      </a:r>
                      <a:endParaRPr lang="ko-KR" altLang="en-US" b="1" i="0" u="sng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027000"/>
                  </a:ext>
                </a:extLst>
              </a:tr>
              <a:tr h="1733879">
                <a:tc>
                  <a:txBody>
                    <a:bodyPr/>
                    <a:lstStyle/>
                    <a:p>
                      <a:pPr algn="ctr" latinLnBrk="1"/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PyCharm CE 2019.3</a:t>
                      </a:r>
                    </a:p>
                    <a:p>
                      <a:pPr algn="ctr" latinLnBrk="1"/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Python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3.7.0</a:t>
                      </a:r>
                    </a:p>
                    <a:p>
                      <a:pPr algn="ctr" latinLnBrk="1"/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영상처리 개발 환경</a:t>
                      </a:r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딥러닝 개발 환경</a:t>
                      </a:r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6825494"/>
                  </a:ext>
                </a:extLst>
              </a:tr>
            </a:tbl>
          </a:graphicData>
        </a:graphic>
      </p:graphicFrame>
      <p:pic>
        <p:nvPicPr>
          <p:cNvPr id="50" name="그림 49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6B2DA245-CCA1-C84E-9A54-6DDA95C461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434" y="907279"/>
            <a:ext cx="1581817" cy="1963636"/>
          </a:xfrm>
          <a:prstGeom prst="rect">
            <a:avLst/>
          </a:prstGeom>
        </p:spPr>
      </p:pic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30BA7066-940B-2347-B0ED-1C2E73B3CD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60576"/>
              </p:ext>
            </p:extLst>
          </p:nvPr>
        </p:nvGraphicFramePr>
        <p:xfrm>
          <a:off x="8381183" y="3037614"/>
          <a:ext cx="3990320" cy="23937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90320">
                  <a:extLst>
                    <a:ext uri="{9D8B030D-6E8A-4147-A177-3AD203B41FA5}">
                      <a16:colId xmlns:a16="http://schemas.microsoft.com/office/drawing/2014/main" val="1120901899"/>
                    </a:ext>
                  </a:extLst>
                </a:gridCol>
              </a:tblGrid>
              <a:tr h="3419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>
                          <a:latin typeface="NEXON Lv2 Gothic" pitchFamily="2" charset="-127"/>
                          <a:ea typeface="NEXON Lv2 Gothic" pitchFamily="2" charset="-127"/>
                        </a:rPr>
                        <a:t>OpenCV</a:t>
                      </a:r>
                      <a:endParaRPr lang="ko-KR" altLang="en-US" b="1" i="0" u="sng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027000"/>
                  </a:ext>
                </a:extLst>
              </a:tr>
              <a:tr h="2027994">
                <a:tc>
                  <a:txBody>
                    <a:bodyPr/>
                    <a:lstStyle/>
                    <a:p>
                      <a:pPr algn="ctr" latinLnBrk="1"/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OpenCV 4.1.0</a:t>
                      </a:r>
                    </a:p>
                    <a:p>
                      <a:pPr algn="ctr" latinLnBrk="1"/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악보 이미지 전 처리 후 </a:t>
                      </a:r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음표 인식 구현</a:t>
                      </a:r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6825494"/>
                  </a:ext>
                </a:extLst>
              </a:tr>
            </a:tbl>
          </a:graphicData>
        </a:graphic>
      </p:graphicFrame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2102B00D-8584-408F-99D2-D01E9BA9C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602" y="698960"/>
            <a:ext cx="2295920" cy="2262212"/>
          </a:xfrm>
          <a:prstGeom prst="rect">
            <a:avLst/>
          </a:prstGeom>
        </p:spPr>
      </p:pic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5757ADE-8771-624B-B99A-AD53400CF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951890"/>
              </p:ext>
            </p:extLst>
          </p:nvPr>
        </p:nvGraphicFramePr>
        <p:xfrm>
          <a:off x="4396704" y="3017742"/>
          <a:ext cx="3990320" cy="23439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90320">
                  <a:extLst>
                    <a:ext uri="{9D8B030D-6E8A-4147-A177-3AD203B41FA5}">
                      <a16:colId xmlns:a16="http://schemas.microsoft.com/office/drawing/2014/main" val="1120901899"/>
                    </a:ext>
                  </a:extLst>
                </a:gridCol>
              </a:tblGrid>
              <a:tr h="3336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 dirty="0">
                          <a:latin typeface="NEXON Lv2 Gothic" pitchFamily="2" charset="-127"/>
                          <a:ea typeface="NEXON Lv2 Gothic" pitchFamily="2" charset="-127"/>
                        </a:rPr>
                        <a:t>TensorFlow + Keras</a:t>
                      </a:r>
                      <a:endParaRPr lang="ko-KR" altLang="en-US" b="1" i="0" u="sng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027000"/>
                  </a:ext>
                </a:extLst>
              </a:tr>
              <a:tr h="1978199">
                <a:tc>
                  <a:txBody>
                    <a:bodyPr/>
                    <a:lstStyle/>
                    <a:p>
                      <a:pPr algn="ctr" latinLnBrk="1"/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TensorFlow 2</a:t>
                      </a:r>
                    </a:p>
                    <a:p>
                      <a:pPr algn="ctr" latinLnBrk="1"/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TensorFlow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와 </a:t>
                      </a:r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Keras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 활용하여</a:t>
                      </a:r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음표 분류 위한 모델 레이어 추가</a:t>
                      </a:r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CNN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R" altLang="en-US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딥러닝</a:t>
                      </a:r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음표 분류</a:t>
                      </a:r>
                      <a:r>
                        <a:rPr lang="en-US" altLang="ko-KR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 pitchFamily="2" charset="-127"/>
                        </a:rPr>
                        <a:t>모델 구현</a:t>
                      </a:r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6825494"/>
                  </a:ext>
                </a:extLst>
              </a:tr>
            </a:tbl>
          </a:graphicData>
        </a:graphic>
      </p:graphicFrame>
      <p:pic>
        <p:nvPicPr>
          <p:cNvPr id="12" name="그림 11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AE87F88E-E80F-E44C-BCA7-E67D795622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405" y="1043960"/>
            <a:ext cx="2028329" cy="1690274"/>
          </a:xfrm>
          <a:prstGeom prst="rect">
            <a:avLst/>
          </a:prstGeom>
        </p:spPr>
      </p:pic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3E46FD9E-FFF9-5745-8FFD-EC207A9FE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868556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36" name="타원 35">
            <a:extLst>
              <a:ext uri="{FF2B5EF4-FFF2-40B4-BE49-F238E27FC236}">
                <a16:creationId xmlns:a16="http://schemas.microsoft.com/office/drawing/2014/main" id="{516F619E-BB5A-7344-BA4F-84479F61B86C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D39F62D-FC1A-E04D-9F43-CDD45BE3E0B8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CE503F1-3FC4-8D4E-8F65-A0C07D648181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F41A3B1-CC53-FF45-8E7E-BC36D59F3879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C7207A8-38C2-7C40-AF56-D77E3378DF26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BC2789D-345C-2B4E-8A16-4E18E240458F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rgbClr val="02B2F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B86EB0E-A588-214A-9935-6040F337A21D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236CDA7-310F-F94B-A402-2AE447B563DA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D2BC21C-DEF1-9146-868D-ED1DB686F41D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B00F467F-7AFC-6C4B-B317-1AA09A757021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801C930F-5598-AB4F-B59A-74B93A5BDFC0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500" b="1" kern="0" err="1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개발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환경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및 개발 방법 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(1/3)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 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575467-D526-B640-8F0E-573BCF872A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599" y="5431368"/>
            <a:ext cx="1314923" cy="13149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ACE36E-6CE5-C449-86A7-94F992D12294}"/>
              </a:ext>
            </a:extLst>
          </p:cNvPr>
          <p:cNvSpPr txBox="1"/>
          <p:nvPr/>
        </p:nvSpPr>
        <p:spPr>
          <a:xfrm>
            <a:off x="3810818" y="5421662"/>
            <a:ext cx="6561412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NEXON Lv2 Gothic" pitchFamily="2" charset="-127"/>
                <a:ea typeface="NEXON Lv2 Gothic" pitchFamily="2" charset="-127"/>
              </a:rPr>
              <a:t>* 서버 구축 전 딥러닝 시 </a:t>
            </a:r>
            <a:r>
              <a:rPr kumimoji="1" lang="en-US" altLang="ko-Kore-KR" b="1" dirty="0">
                <a:latin typeface="NEXON Lv2 Gothic" pitchFamily="2" charset="-127"/>
                <a:ea typeface="NEXON Lv2 Gothic" pitchFamily="2" charset="-127"/>
              </a:rPr>
              <a:t>Google </a:t>
            </a:r>
            <a:r>
              <a:rPr kumimoji="1" lang="en-US" altLang="ko-Kore-KR" b="1" dirty="0" err="1">
                <a:latin typeface="NEXON Lv2 Gothic" pitchFamily="2" charset="-127"/>
                <a:ea typeface="NEXON Lv2 Gothic" pitchFamily="2" charset="-127"/>
              </a:rPr>
              <a:t>Colaboratory</a:t>
            </a:r>
            <a:r>
              <a:rPr kumimoji="1" lang="en-US" altLang="ko-Kore-KR" b="1" dirty="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사용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en-US" altLang="ko-KR" sz="1500" dirty="0">
                <a:latin typeface="NEXON Lv2 Gothic" pitchFamily="2" charset="-127"/>
                <a:ea typeface="NEXON Lv2 Gothic" pitchFamily="2" charset="-127"/>
              </a:rPr>
              <a:t>Google 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클라우드 서버에서 코드 실행하기 때문에 사용 중인 컴퓨터 성능과 관계 없이</a:t>
            </a:r>
            <a:endParaRPr kumimoji="1" lang="en-US" altLang="ko-KR" sz="1500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en-US" altLang="ko-KR" sz="1500" dirty="0">
                <a:latin typeface="NEXON Lv2 Gothic" pitchFamily="2" charset="-127"/>
                <a:ea typeface="NEXON Lv2 Gothic" pitchFamily="2" charset="-127"/>
              </a:rPr>
              <a:t>GPU(Graphics Processing Unit), TPU(</a:t>
            </a:r>
            <a:r>
              <a:rPr lang="en" altLang="ko-Kore-KR" sz="1500" dirty="0">
                <a:latin typeface="NEXON Lv2 Gothic" pitchFamily="2" charset="-127"/>
                <a:ea typeface="NEXON Lv2 Gothic" pitchFamily="2" charset="-127"/>
              </a:rPr>
              <a:t>Tensor Processing Unit)</a:t>
            </a:r>
            <a:r>
              <a:rPr kumimoji="1" lang="en-US" altLang="ko-KR" sz="1500" dirty="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포함한 </a:t>
            </a:r>
            <a:endParaRPr kumimoji="1" lang="en-US" altLang="ko-KR" sz="1500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en-US" altLang="ko-KR" sz="1500" dirty="0">
                <a:latin typeface="NEXON Lv2 Gothic" pitchFamily="2" charset="-127"/>
                <a:ea typeface="NEXON Lv2 Gothic" pitchFamily="2" charset="-127"/>
              </a:rPr>
              <a:t>Google 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하드웨어 성능 활용 가능</a:t>
            </a:r>
            <a:endParaRPr kumimoji="1" lang="en-US" altLang="ko-KR" sz="1500" dirty="0">
              <a:latin typeface="NEXON Lv2 Gothic" pitchFamily="2" charset="-127"/>
              <a:ea typeface="NEXON Lv2 Gothic" pitchFamily="2" charset="-127"/>
            </a:endParaRPr>
          </a:p>
          <a:p>
            <a:r>
              <a:rPr kumimoji="1" lang="en-US" altLang="ko-KR" sz="1300" dirty="0">
                <a:latin typeface="NEXON Lv2 Gothic" pitchFamily="2" charset="-127"/>
                <a:ea typeface="NEXON Lv2 Gothic" pitchFamily="2" charset="-127"/>
              </a:rPr>
              <a:t>(TPU – </a:t>
            </a:r>
            <a:r>
              <a:rPr kumimoji="1" lang="ko-KR" altLang="en-US" sz="1300" dirty="0">
                <a:latin typeface="NEXON Lv2 Gothic" pitchFamily="2" charset="-127"/>
                <a:ea typeface="NEXON Lv2 Gothic" pitchFamily="2" charset="-127"/>
              </a:rPr>
              <a:t>인공 지능에 적합 하도록 개발한 컴퓨터 주 </a:t>
            </a:r>
            <a:r>
              <a:rPr kumimoji="1" lang="ko-KR" altLang="en-US" sz="1300" dirty="0" err="1">
                <a:latin typeface="NEXON Lv2 Gothic" pitchFamily="2" charset="-127"/>
                <a:ea typeface="NEXON Lv2 Gothic" pitchFamily="2" charset="-127"/>
              </a:rPr>
              <a:t>연산장치</a:t>
            </a:r>
            <a:r>
              <a:rPr kumimoji="1" lang="en-US" altLang="ko-KR" sz="1300" dirty="0">
                <a:latin typeface="NEXON Lv2 Gothic" pitchFamily="2" charset="-127"/>
                <a:ea typeface="NEXON Lv2 Gothic" pitchFamily="2" charset="-127"/>
              </a:rPr>
              <a:t>/</a:t>
            </a:r>
            <a:r>
              <a:rPr kumimoji="1" lang="ko-KR" altLang="en-US" sz="1300" dirty="0">
                <a:latin typeface="NEXON Lv2 Gothic" pitchFamily="2" charset="-127"/>
                <a:ea typeface="NEXON Lv2 Gothic" pitchFamily="2" charset="-127"/>
              </a:rPr>
              <a:t>구글 최초 개발</a:t>
            </a:r>
            <a:r>
              <a:rPr kumimoji="1" lang="en-US" altLang="ko-KR" sz="1300" dirty="0">
                <a:latin typeface="NEXON Lv2 Gothic" pitchFamily="2" charset="-127"/>
                <a:ea typeface="NEXON Lv2 Gothic" pitchFamily="2" charset="-127"/>
              </a:rPr>
              <a:t>)</a:t>
            </a:r>
          </a:p>
          <a:p>
            <a:r>
              <a:rPr kumimoji="1" lang="ko-Kore-KR" altLang="en-US" dirty="0">
                <a:latin typeface="NEXON Lv2 Gothic" pitchFamily="2" charset="-127"/>
                <a:ea typeface="NEXON Lv2 Gothic" pitchFamily="2" charset="-127"/>
              </a:rPr>
              <a:t>  </a:t>
            </a:r>
          </a:p>
        </p:txBody>
      </p:sp>
      <p:pic>
        <p:nvPicPr>
          <p:cNvPr id="7" name="그림 6" descr="텍스트, 표지판, 그리기, 플레이트이(가) 표시된 사진&#10;&#10;자동 생성된 설명">
            <a:extLst>
              <a:ext uri="{FF2B5EF4-FFF2-40B4-BE49-F238E27FC236}">
                <a16:creationId xmlns:a16="http://schemas.microsoft.com/office/drawing/2014/main" id="{3DBB68E5-89ED-CD44-89BB-76011A5E1C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617" y="1126567"/>
            <a:ext cx="1581817" cy="1581817"/>
          </a:xfrm>
          <a:prstGeom prst="rect">
            <a:avLst/>
          </a:prstGeom>
        </p:spPr>
      </p:pic>
      <p:sp>
        <p:nvSpPr>
          <p:cNvPr id="8" name="십자형[C] 7">
            <a:extLst>
              <a:ext uri="{FF2B5EF4-FFF2-40B4-BE49-F238E27FC236}">
                <a16:creationId xmlns:a16="http://schemas.microsoft.com/office/drawing/2014/main" id="{895C080D-DDCC-5742-A808-8DBBDAD1C80D}"/>
              </a:ext>
            </a:extLst>
          </p:cNvPr>
          <p:cNvSpPr/>
          <p:nvPr/>
        </p:nvSpPr>
        <p:spPr>
          <a:xfrm>
            <a:off x="6268746" y="1652773"/>
            <a:ext cx="598488" cy="588724"/>
          </a:xfrm>
          <a:prstGeom prst="plus">
            <a:avLst>
              <a:gd name="adj" fmla="val 41324"/>
            </a:avLst>
          </a:prstGeom>
          <a:solidFill>
            <a:srgbClr val="8497AF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50219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표지판이(가) 표시된 사진&#10;&#10;자동 생성된 설명">
            <a:extLst>
              <a:ext uri="{FF2B5EF4-FFF2-40B4-BE49-F238E27FC236}">
                <a16:creationId xmlns:a16="http://schemas.microsoft.com/office/drawing/2014/main" id="{1CCAF82D-9475-194E-AF02-8E07978D93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513" y="1298085"/>
            <a:ext cx="2073114" cy="1883809"/>
          </a:xfrm>
          <a:prstGeom prst="rect">
            <a:avLst/>
          </a:prstGeom>
        </p:spPr>
      </p:pic>
      <p:pic>
        <p:nvPicPr>
          <p:cNvPr id="37" name="그림 36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862EDE6F-4784-462D-ACA5-88C880CD20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774" y="1298085"/>
            <a:ext cx="2045606" cy="1923358"/>
          </a:xfrm>
          <a:prstGeom prst="rect">
            <a:avLst/>
          </a:prstGeom>
        </p:spPr>
      </p:pic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8F0C3244-0E15-514C-B993-1497393949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759157"/>
              </p:ext>
            </p:extLst>
          </p:nvPr>
        </p:nvGraphicFramePr>
        <p:xfrm>
          <a:off x="1075133" y="3609000"/>
          <a:ext cx="3990320" cy="28382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90320">
                  <a:extLst>
                    <a:ext uri="{9D8B030D-6E8A-4147-A177-3AD203B41FA5}">
                      <a16:colId xmlns:a16="http://schemas.microsoft.com/office/drawing/2014/main" val="1120901899"/>
                    </a:ext>
                  </a:extLst>
                </a:gridCol>
              </a:tblGrid>
              <a:tr h="4095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>
                          <a:latin typeface="NEXON Lv2 Gothic" pitchFamily="2" charset="-127"/>
                          <a:ea typeface="NEXON Lv2 Gothic" pitchFamily="2" charset="-127"/>
                        </a:rPr>
                        <a:t>MySQL</a:t>
                      </a:r>
                      <a:endParaRPr lang="ko-KR" altLang="en-US" b="1" i="0" u="sng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027000"/>
                  </a:ext>
                </a:extLst>
              </a:tr>
              <a:tr h="2428714">
                <a:tc>
                  <a:txBody>
                    <a:bodyPr/>
                    <a:lstStyle/>
                    <a:p>
                      <a:pPr algn="ctr" latinLnBrk="1"/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en-US" altLang="ko-KR" b="0" i="0">
                          <a:latin typeface="NEXON Lv2 Gothic" pitchFamily="2" charset="-127"/>
                          <a:ea typeface="NEXON Lv2 Gothic" pitchFamily="2" charset="-127"/>
                        </a:rPr>
                        <a:t>MySQL Workbench 8.0</a:t>
                      </a:r>
                    </a:p>
                    <a:p>
                      <a:pPr algn="ctr" latinLnBrk="1"/>
                      <a:endParaRPr lang="en-US" altLang="ko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사용자 정보 저장</a:t>
                      </a:r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 err="1">
                          <a:latin typeface="NEXON Lv2 Gothic" pitchFamily="2" charset="-127"/>
                          <a:ea typeface="NEXON Lv2 Gothic" pitchFamily="2" charset="-127"/>
                        </a:rPr>
                        <a:t>라벨링</a:t>
                      </a:r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 된 음표 데이터 저장</a:t>
                      </a:r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악보 데이터 저장</a:t>
                      </a:r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682549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48C91899-30FD-AA49-AA09-3CA4BD929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27126"/>
              </p:ext>
            </p:extLst>
          </p:nvPr>
        </p:nvGraphicFramePr>
        <p:xfrm>
          <a:off x="4562626" y="3609000"/>
          <a:ext cx="3990320" cy="2606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90320">
                  <a:extLst>
                    <a:ext uri="{9D8B030D-6E8A-4147-A177-3AD203B41FA5}">
                      <a16:colId xmlns:a16="http://schemas.microsoft.com/office/drawing/2014/main" val="1120901899"/>
                    </a:ext>
                  </a:extLst>
                </a:gridCol>
              </a:tblGrid>
              <a:tr h="323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>
                          <a:latin typeface="NEXON Lv2 Gothic" pitchFamily="2" charset="-127"/>
                          <a:ea typeface="NEXON Lv2 Gothic" pitchFamily="2" charset="-127"/>
                        </a:rPr>
                        <a:t>Android</a:t>
                      </a:r>
                      <a:r>
                        <a:rPr lang="ko-KR" altLang="en-US" b="1" i="0" u="sng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b="1" i="0" u="sng">
                          <a:latin typeface="NEXON Lv2 Gothic" pitchFamily="2" charset="-127"/>
                          <a:ea typeface="NEXON Lv2 Gothic" pitchFamily="2" charset="-127"/>
                        </a:rPr>
                        <a:t>Studio</a:t>
                      </a:r>
                      <a:endParaRPr lang="ko-KR" altLang="en-US" b="1" i="0" u="sng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027000"/>
                  </a:ext>
                </a:extLst>
              </a:tr>
              <a:tr h="2235617">
                <a:tc>
                  <a:txBody>
                    <a:bodyPr/>
                    <a:lstStyle/>
                    <a:p>
                      <a:pPr algn="ctr" latinLnBrk="1"/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en-US" altLang="ko-KR" b="0" i="0">
                          <a:latin typeface="NEXON Lv2 Gothic" pitchFamily="2" charset="-127"/>
                          <a:ea typeface="NEXON Lv2 Gothic" pitchFamily="2" charset="-127"/>
                        </a:rPr>
                        <a:t>Android Studio 3.5</a:t>
                      </a:r>
                    </a:p>
                    <a:p>
                      <a:pPr algn="ctr" latinLnBrk="1"/>
                      <a:r>
                        <a:rPr lang="en-US" altLang="ko-KR" b="0" i="0">
                          <a:latin typeface="NEXON Lv2 Gothic" pitchFamily="2" charset="-127"/>
                          <a:ea typeface="NEXON Lv2 Gothic" pitchFamily="2" charset="-127"/>
                        </a:rPr>
                        <a:t>Android 9.0(API 28),</a:t>
                      </a:r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b="0" i="0">
                          <a:latin typeface="NEXON Lv2 Gothic" pitchFamily="2" charset="-127"/>
                          <a:ea typeface="NEXON Lv2 Gothic" pitchFamily="2" charset="-127"/>
                        </a:rPr>
                        <a:t>NDK 19</a:t>
                      </a:r>
                    </a:p>
                    <a:p>
                      <a:pPr algn="ctr" latinLnBrk="1"/>
                      <a:endParaRPr lang="en-US" altLang="ko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서버를 통한 </a:t>
                      </a:r>
                      <a:r>
                        <a:rPr lang="en-US" altLang="ko-KR" b="0" i="0">
                          <a:latin typeface="NEXON Lv2 Gothic" pitchFamily="2" charset="-127"/>
                          <a:ea typeface="NEXON Lv2 Gothic" pitchFamily="2" charset="-127"/>
                        </a:rPr>
                        <a:t>DB </a:t>
                      </a:r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연동</a:t>
                      </a:r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입력 받은 악보 서버로 전송</a:t>
                      </a:r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사용자 인터페이스 어플리케이션 구현</a:t>
                      </a:r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6825494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1267E55-F0A4-6949-BA30-DD8832BE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A9F4BEF-33CF-2447-9A1C-3572D6FF5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028508"/>
              </p:ext>
            </p:extLst>
          </p:nvPr>
        </p:nvGraphicFramePr>
        <p:xfrm>
          <a:off x="7973704" y="3609000"/>
          <a:ext cx="3990320" cy="3154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90320">
                  <a:extLst>
                    <a:ext uri="{9D8B030D-6E8A-4147-A177-3AD203B41FA5}">
                      <a16:colId xmlns:a16="http://schemas.microsoft.com/office/drawing/2014/main" val="1120901899"/>
                    </a:ext>
                  </a:extLst>
                </a:gridCol>
              </a:tblGrid>
              <a:tr h="2634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u="sng">
                          <a:latin typeface="NEXON Lv2 Gothic" pitchFamily="2" charset="-127"/>
                          <a:ea typeface="NEXON Lv2 Gothic" pitchFamily="2" charset="-127"/>
                        </a:rPr>
                        <a:t>Visual Studio Code</a:t>
                      </a:r>
                      <a:endParaRPr lang="ko-KR" altLang="en-US" b="1" i="0" u="sng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027000"/>
                  </a:ext>
                </a:extLst>
              </a:tr>
              <a:tr h="2008430">
                <a:tc>
                  <a:txBody>
                    <a:bodyPr/>
                    <a:lstStyle/>
                    <a:p>
                      <a:pPr algn="ctr" latinLnBrk="1"/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en-US" altLang="ko-KR" b="0" i="0">
                          <a:latin typeface="NEXON Lv2 Gothic" pitchFamily="2" charset="-127"/>
                          <a:ea typeface="NEXON Lv2 Gothic" pitchFamily="2" charset="-127"/>
                        </a:rPr>
                        <a:t>Visual Studio Code 1.31</a:t>
                      </a:r>
                    </a:p>
                    <a:p>
                      <a:pPr algn="ctr" latinLnBrk="1"/>
                      <a:endParaRPr lang="en-US" altLang="ko-KR" sz="15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악보 데이터 </a:t>
                      </a:r>
                      <a:r>
                        <a:rPr lang="en-US" altLang="ko-KR" b="0" i="0">
                          <a:latin typeface="NEXON Lv2 Gothic" pitchFamily="2" charset="-127"/>
                          <a:ea typeface="NEXON Lv2 Gothic" pitchFamily="2" charset="-127"/>
                        </a:rPr>
                        <a:t>MIDI </a:t>
                      </a:r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구조 변환</a:t>
                      </a:r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en-US" altLang="ko-KR" b="0" i="0">
                          <a:latin typeface="NEXON Lv2 Gothic" pitchFamily="2" charset="-127"/>
                          <a:ea typeface="NEXON Lv2 Gothic" pitchFamily="2" charset="-127"/>
                        </a:rPr>
                        <a:t>MIDI </a:t>
                      </a:r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데이터 활용한</a:t>
                      </a:r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b="0" i="0">
                          <a:latin typeface="NEXON Lv2 Gothic" pitchFamily="2" charset="-127"/>
                          <a:ea typeface="NEXON Lv2 Gothic" pitchFamily="2" charset="-127"/>
                        </a:rPr>
                        <a:t>MIDI </a:t>
                      </a:r>
                      <a:r>
                        <a:rPr lang="ko-KR" altLang="en-US" b="0" i="0">
                          <a:latin typeface="NEXON Lv2 Gothic" pitchFamily="2" charset="-127"/>
                          <a:ea typeface="NEXON Lv2 Gothic" pitchFamily="2" charset="-127"/>
                        </a:rPr>
                        <a:t>파일 생성</a:t>
                      </a:r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endParaRPr lang="en-US" altLang="ko-KR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682549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43A9453-71B3-6640-92C0-2BEA326ADC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680" y="1259904"/>
            <a:ext cx="1890555" cy="1890555"/>
          </a:xfrm>
          <a:prstGeom prst="rect">
            <a:avLst/>
          </a:prstGeom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0689EB5-60CC-2C4A-B91A-27480654BF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953152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A4F47FD-36D7-9E4A-A537-3886EE9A497A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18FE469-38C0-3441-ABE8-0FEAC5C0BC15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5826F86-815B-E642-A314-5E46857ABC4A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8559FA9-F68E-6749-B35B-B61CFF0A24E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1341627-937A-6B4D-A830-74C5D59B1FA3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1087003-9555-6440-8E52-A84E4F8DDB5A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rgbClr val="02B2F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2D2CCD3-8ED1-304A-BC64-A2C76EC6C325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88BCB93-2864-F44F-A782-B6C6933EECF4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8E6E31A-F5B0-4A40-A788-84349D3FFA3A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35ABF68-05B1-0D44-88D7-2AD5972F3E75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4EA8D1E-7B75-6447-8161-F8979D1F35BF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500" b="1" kern="0" err="1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개발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 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환경 및 개발 방법 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(2/3) </a:t>
            </a:r>
          </a:p>
        </p:txBody>
      </p:sp>
    </p:spTree>
    <p:extLst>
      <p:ext uri="{BB962C8B-B14F-4D97-AF65-F5344CB8AC3E}">
        <p14:creationId xmlns:p14="http://schemas.microsoft.com/office/powerpoint/2010/main" val="13551763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1267E55-F0A4-6949-BA30-DD8832BE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5B7F512-7BAD-4FEE-9819-7239E28EA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402467"/>
              </p:ext>
            </p:extLst>
          </p:nvPr>
        </p:nvGraphicFramePr>
        <p:xfrm>
          <a:off x="4068576" y="957119"/>
          <a:ext cx="3858266" cy="15607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58266">
                  <a:extLst>
                    <a:ext uri="{9D8B030D-6E8A-4147-A177-3AD203B41FA5}">
                      <a16:colId xmlns:a16="http://schemas.microsoft.com/office/drawing/2014/main" val="1120901899"/>
                    </a:ext>
                  </a:extLst>
                </a:gridCol>
              </a:tblGrid>
              <a:tr h="21726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i="0" u="sng" dirty="0">
                          <a:latin typeface="NEXON Lv2 Gothic" pitchFamily="2" charset="-127"/>
                          <a:ea typeface="NEXON Lv2 Gothic"/>
                        </a:rPr>
                        <a:t>SERVER</a:t>
                      </a:r>
                      <a:endParaRPr lang="ko-KR" altLang="en-US" b="1" i="0" u="sng" dirty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027000"/>
                  </a:ext>
                </a:extLst>
              </a:tr>
              <a:tr h="119495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i="0" dirty="0">
                          <a:latin typeface="NEXON Lv2 Gothic" pitchFamily="2" charset="-127"/>
                          <a:ea typeface="NEXON Lv2 Gothic"/>
                        </a:rPr>
                        <a:t>OS : Window10</a:t>
                      </a:r>
                    </a:p>
                    <a:p>
                      <a:pPr lvl="0" algn="l">
                        <a:buNone/>
                      </a:pPr>
                      <a:r>
                        <a:rPr lang="en-US" altLang="ko-KR" b="0" i="0" dirty="0">
                          <a:latin typeface="NEXON Lv2 Gothic" pitchFamily="2" charset="-127"/>
                          <a:ea typeface="NEXON Lv2 Gothic"/>
                        </a:rPr>
                        <a:t>php 5.2.12</a:t>
                      </a:r>
                      <a:endParaRPr lang="en-US" altLang="ko-KR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l" latinLnBrk="1"/>
                      <a:r>
                        <a:rPr lang="en-US" altLang="ko-KR" b="0" i="0" dirty="0">
                          <a:latin typeface="NEXON Lv2 Gothic" pitchFamily="2" charset="-127"/>
                          <a:ea typeface="NEXON Lv2 Gothic"/>
                        </a:rPr>
                        <a:t>MySQL 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/>
                        </a:rPr>
                        <a:t>사이의 악보 파일 데이터 송수신</a:t>
                      </a:r>
                      <a:endParaRPr lang="en-US" altLang="ko-KR" b="0" i="0" dirty="0">
                        <a:latin typeface="NEXON Lv2 Gothic" pitchFamily="2" charset="-127"/>
                        <a:ea typeface="NEXON Lv2 Gothic"/>
                      </a:endParaRPr>
                    </a:p>
                    <a:p>
                      <a:pPr algn="l" latinLnBrk="1"/>
                      <a:r>
                        <a:rPr lang="en-US" altLang="ko-KR" b="0" i="0" dirty="0">
                          <a:latin typeface="NEXON Lv2 Gothic" pitchFamily="2" charset="-127"/>
                          <a:ea typeface="NEXON Lv2 Gothic"/>
                        </a:rPr>
                        <a:t>Apache </a:t>
                      </a:r>
                      <a:r>
                        <a:rPr lang="ko-KR" altLang="en-US" b="0" i="0" dirty="0">
                          <a:latin typeface="NEXON Lv2 Gothic" pitchFamily="2" charset="-127"/>
                          <a:ea typeface="NEXON Lv2 Gothic"/>
                        </a:rPr>
                        <a:t>이용한 웹 서버 구축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6825494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B1BFC3C-712F-AA42-8F0E-C2B3CCDF0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181337"/>
              </p:ext>
            </p:extLst>
          </p:nvPr>
        </p:nvGraphicFramePr>
        <p:xfrm>
          <a:off x="1159102" y="2904888"/>
          <a:ext cx="10521711" cy="23531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1601">
                  <a:extLst>
                    <a:ext uri="{9D8B030D-6E8A-4147-A177-3AD203B41FA5}">
                      <a16:colId xmlns:a16="http://schemas.microsoft.com/office/drawing/2014/main" val="2756342270"/>
                    </a:ext>
                  </a:extLst>
                </a:gridCol>
                <a:gridCol w="736557">
                  <a:extLst>
                    <a:ext uri="{9D8B030D-6E8A-4147-A177-3AD203B41FA5}">
                      <a16:colId xmlns:a16="http://schemas.microsoft.com/office/drawing/2014/main" val="3073226830"/>
                    </a:ext>
                  </a:extLst>
                </a:gridCol>
                <a:gridCol w="1169079">
                  <a:extLst>
                    <a:ext uri="{9D8B030D-6E8A-4147-A177-3AD203B41FA5}">
                      <a16:colId xmlns:a16="http://schemas.microsoft.com/office/drawing/2014/main" val="108105433"/>
                    </a:ext>
                  </a:extLst>
                </a:gridCol>
                <a:gridCol w="1169079">
                  <a:extLst>
                    <a:ext uri="{9D8B030D-6E8A-4147-A177-3AD203B41FA5}">
                      <a16:colId xmlns:a16="http://schemas.microsoft.com/office/drawing/2014/main" val="2217096229"/>
                    </a:ext>
                  </a:extLst>
                </a:gridCol>
                <a:gridCol w="1169079">
                  <a:extLst>
                    <a:ext uri="{9D8B030D-6E8A-4147-A177-3AD203B41FA5}">
                      <a16:colId xmlns:a16="http://schemas.microsoft.com/office/drawing/2014/main" val="3350046082"/>
                    </a:ext>
                  </a:extLst>
                </a:gridCol>
                <a:gridCol w="1169079">
                  <a:extLst>
                    <a:ext uri="{9D8B030D-6E8A-4147-A177-3AD203B41FA5}">
                      <a16:colId xmlns:a16="http://schemas.microsoft.com/office/drawing/2014/main" val="2137720156"/>
                    </a:ext>
                  </a:extLst>
                </a:gridCol>
                <a:gridCol w="1169079">
                  <a:extLst>
                    <a:ext uri="{9D8B030D-6E8A-4147-A177-3AD203B41FA5}">
                      <a16:colId xmlns:a16="http://schemas.microsoft.com/office/drawing/2014/main" val="1591587538"/>
                    </a:ext>
                  </a:extLst>
                </a:gridCol>
                <a:gridCol w="1169079">
                  <a:extLst>
                    <a:ext uri="{9D8B030D-6E8A-4147-A177-3AD203B41FA5}">
                      <a16:colId xmlns:a16="http://schemas.microsoft.com/office/drawing/2014/main" val="3320226635"/>
                    </a:ext>
                  </a:extLst>
                </a:gridCol>
                <a:gridCol w="1169079">
                  <a:extLst>
                    <a:ext uri="{9D8B030D-6E8A-4147-A177-3AD203B41FA5}">
                      <a16:colId xmlns:a16="http://schemas.microsoft.com/office/drawing/2014/main" val="3531754884"/>
                    </a:ext>
                  </a:extLst>
                </a:gridCol>
              </a:tblGrid>
              <a:tr h="7302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인스턴스 크기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GPU-Tesla V100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GPU </a:t>
                      </a:r>
                      <a:endParaRPr lang="en-US" altLang="ko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피어 투 피어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GPU 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메모리</a:t>
                      </a:r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(GB)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vCPU</a:t>
                      </a:r>
                    </a:p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(Virtual CPU)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메모리</a:t>
                      </a:r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(GB)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네트워크 </a:t>
                      </a:r>
                      <a:endParaRPr lang="en-US" altLang="ko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대역폭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EBS 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대역폭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온디맨드 </a:t>
                      </a:r>
                      <a:endParaRPr lang="en-US" altLang="ko-KR" sz="13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요금</a:t>
                      </a:r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/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8334370"/>
                  </a:ext>
                </a:extLst>
              </a:tr>
              <a:tr h="438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p3.2xlarge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1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X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16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8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61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최대 </a:t>
                      </a:r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10 Gbps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1.5 Gbps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3.06</a:t>
                      </a:r>
                      <a:r>
                        <a:rPr lang="ko-KR" altLang="en-US" sz="1300" b="0" i="0">
                          <a:latin typeface="NEXON Lv2 Gothic" pitchFamily="2" charset="-127"/>
                          <a:ea typeface="NEXON Lv2 Gothic"/>
                        </a:rPr>
                        <a:t> </a:t>
                      </a:r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USD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8968539"/>
                  </a:ext>
                </a:extLst>
              </a:tr>
              <a:tr h="394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>
                          <a:latin typeface="NEXON Lv2 Gothic" pitchFamily="2" charset="-127"/>
                          <a:ea typeface="NEXON Lv2 Gothic"/>
                        </a:rPr>
                        <a:t>p3.8xlarge</a:t>
                      </a:r>
                      <a:endParaRPr lang="ko-KR" altLang="en-US" sz="1300" b="1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>
                          <a:latin typeface="NEXON Lv2 Gothic"/>
                          <a:ea typeface="NEXON Lv2 Gothic"/>
                        </a:rPr>
                        <a:t>4</a:t>
                      </a:r>
                      <a:endParaRPr lang="ko-KR" altLang="en-US" sz="1300" b="1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>
                          <a:latin typeface="NEXON Lv2 Gothic" pitchFamily="2" charset="-127"/>
                          <a:ea typeface="NEXON Lv2 Gothic"/>
                        </a:rPr>
                        <a:t>NV/Link</a:t>
                      </a:r>
                      <a:endParaRPr lang="ko-KR" altLang="en-US" sz="1300" b="1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>
                          <a:latin typeface="NEXON Lv2 Gothic"/>
                          <a:ea typeface="NEXON Lv2 Gothic"/>
                        </a:rPr>
                        <a:t>64</a:t>
                      </a:r>
                      <a:endParaRPr lang="ko-KR" altLang="en-US" sz="1300" b="1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>
                          <a:latin typeface="NEXON Lv2 Gothic"/>
                          <a:ea typeface="NEXON Lv2 Gothic"/>
                        </a:rPr>
                        <a:t>32</a:t>
                      </a:r>
                      <a:endParaRPr lang="ko-KR" altLang="en-US" sz="1300" b="1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>
                          <a:latin typeface="NEXON Lv2 Gothic"/>
                          <a:ea typeface="NEXON Lv2 Gothic"/>
                        </a:rPr>
                        <a:t>244</a:t>
                      </a:r>
                      <a:endParaRPr lang="ko-KR" altLang="en-US" sz="1300" b="1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>
                          <a:latin typeface="NEXON Lv2 Gothic" pitchFamily="2" charset="-127"/>
                          <a:ea typeface="NEXON Lv2 Gothic"/>
                        </a:rPr>
                        <a:t>10 Gbps</a:t>
                      </a:r>
                      <a:endParaRPr lang="ko-KR" altLang="en-US" sz="1300" b="1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>
                          <a:latin typeface="NEXON Lv2 Gothic" pitchFamily="2" charset="-127"/>
                          <a:ea typeface="NEXON Lv2 Gothic"/>
                        </a:rPr>
                        <a:t>7 Gbps</a:t>
                      </a:r>
                      <a:endParaRPr lang="ko-KR" altLang="en-US" sz="1300" b="1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>
                          <a:latin typeface="NEXON Lv2 Gothic" pitchFamily="2" charset="-127"/>
                          <a:ea typeface="NEXON Lv2 Gothic"/>
                        </a:rPr>
                        <a:t>12.24 USD</a:t>
                      </a:r>
                      <a:endParaRPr lang="ko-KR" altLang="en-US" sz="1300" b="1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169589"/>
                  </a:ext>
                </a:extLst>
              </a:tr>
              <a:tr h="394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p3.16xlargre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8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NV/Link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128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64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488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25 Gbps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14 Gbps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24.48 USD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0678573"/>
                  </a:ext>
                </a:extLst>
              </a:tr>
              <a:tr h="394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p3dn.24xlarge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8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NV/Link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256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96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/>
                          <a:ea typeface="NEXON Lv2 Gothic"/>
                        </a:rPr>
                        <a:t>768</a:t>
                      </a:r>
                      <a:endParaRPr lang="ko-KR" altLang="en-US" sz="1300" b="0" i="0">
                        <a:latin typeface="NEXON Lv2 Gothic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100 Gbps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14 Gbps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>
                          <a:latin typeface="NEXON Lv2 Gothic" pitchFamily="2" charset="-127"/>
                          <a:ea typeface="NEXON Lv2 Gothic"/>
                        </a:rPr>
                        <a:t>31.218 USD</a:t>
                      </a:r>
                      <a:endParaRPr lang="ko-KR" altLang="en-US" sz="1300" b="0" i="0">
                        <a:latin typeface="NEXON Lv2 Gothic" pitchFamily="2" charset="-127"/>
                        <a:ea typeface="NEXON Lv2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6480073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772E3C5-A0A3-41D9-B77B-AF6E33FD8FC8}"/>
              </a:ext>
            </a:extLst>
          </p:cNvPr>
          <p:cNvSpPr txBox="1"/>
          <p:nvPr/>
        </p:nvSpPr>
        <p:spPr>
          <a:xfrm>
            <a:off x="1159102" y="5333854"/>
            <a:ext cx="10015176" cy="15081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dirty="0">
                <a:latin typeface="NEXON Lv2 Gothic" pitchFamily="2" charset="-127"/>
                <a:ea typeface="NEXON Lv2 Gothic" pitchFamily="2" charset="-127"/>
                <a:cs typeface="+mn-lt"/>
              </a:rPr>
              <a:t>예상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ko-KR" dirty="0">
                <a:latin typeface="NEXON Lv2 Gothic" pitchFamily="2" charset="-127"/>
                <a:ea typeface="NEXON Lv2 Gothic" pitchFamily="2" charset="-127"/>
                <a:cs typeface="+mn-lt"/>
              </a:rPr>
              <a:t>비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용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(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서버 총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10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 시간 사용 예상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)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=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12.24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USD X 10 = 122.4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USD = </a:t>
            </a:r>
            <a:r>
              <a:rPr lang="en-US" altLang="ko-KR" b="1" dirty="0">
                <a:latin typeface="NEXON Lv2 Gothic" pitchFamily="2" charset="-127"/>
                <a:ea typeface="NEXON Lv2 Gothic" pitchFamily="2" charset="-127"/>
                <a:cs typeface="+mn-lt"/>
              </a:rPr>
              <a:t>143,084 </a:t>
            </a:r>
            <a:r>
              <a:rPr lang="ko-KR" altLang="en-US" b="1" dirty="0">
                <a:latin typeface="NEXON Lv2 Gothic" pitchFamily="2" charset="-127"/>
                <a:ea typeface="NEXON Lv2 Gothic" pitchFamily="2" charset="-127"/>
                <a:cs typeface="+mn-lt"/>
              </a:rPr>
              <a:t>원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(p3.8xlarge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기준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)</a:t>
            </a:r>
          </a:p>
          <a:p>
            <a:endParaRPr lang="en-US" altLang="ko-KR" dirty="0">
              <a:latin typeface="NEXON Lv2 Gothic" pitchFamily="2" charset="-127"/>
              <a:ea typeface="NEXON Lv2 Gothic" pitchFamily="2" charset="-127"/>
              <a:cs typeface="+mn-lt"/>
            </a:endParaRPr>
          </a:p>
          <a:p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- 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총 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1,380 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개 음표 데이터 </a:t>
            </a:r>
            <a:r>
              <a:rPr lang="ko-KR" altLang="en-US" sz="1500" dirty="0" err="1">
                <a:latin typeface="NEXON Lv2 Gothic" pitchFamily="2" charset="-127"/>
                <a:ea typeface="NEXON Lv2 Gothic" pitchFamily="2" charset="-127"/>
                <a:cs typeface="+mn-lt"/>
              </a:rPr>
              <a:t>딥러닝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-&gt; 8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시간 </a:t>
            </a:r>
            <a:r>
              <a:rPr lang="ko-KR" altLang="en-US" sz="1500" dirty="0" err="1">
                <a:latin typeface="NEXON Lv2 Gothic" pitchFamily="2" charset="-127"/>
                <a:ea typeface="NEXON Lv2 Gothic" pitchFamily="2" charset="-127"/>
                <a:cs typeface="+mn-lt"/>
              </a:rPr>
              <a:t>딥러닝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 위해 사용</a:t>
            </a:r>
            <a:endParaRPr lang="en-US" altLang="ko-KR" sz="1500" dirty="0">
              <a:latin typeface="NEXON Lv2 Gothic" pitchFamily="2" charset="-127"/>
              <a:ea typeface="NEXON Lv2 Gothic" pitchFamily="2" charset="-127"/>
              <a:cs typeface="+mn-lt"/>
            </a:endParaRPr>
          </a:p>
          <a:p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-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 추가 시간 고려하여 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10 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시간 사용 예상</a:t>
            </a:r>
            <a:endParaRPr lang="en-US" altLang="ko-KR" sz="1500" dirty="0">
              <a:latin typeface="NEXON Lv2 Gothic" pitchFamily="2" charset="-127"/>
              <a:ea typeface="NEXON Lv2 Gothic" pitchFamily="2" charset="-127"/>
              <a:cs typeface="+mn-lt"/>
            </a:endParaRPr>
          </a:p>
          <a:p>
            <a:endParaRPr lang="en-US" altLang="ko-KR" sz="1300" dirty="0">
              <a:latin typeface="NEXON Lv2 Gothic" pitchFamily="2" charset="-127"/>
              <a:ea typeface="NEXON Lv2 Gothic" pitchFamily="2" charset="-127"/>
              <a:cs typeface="+mn-lt"/>
            </a:endParaRPr>
          </a:p>
          <a:p>
            <a:r>
              <a:rPr lang="ko-KR" altLang="en-US" sz="1300" dirty="0">
                <a:latin typeface="NEXON Lv2 Gothic" pitchFamily="2" charset="-127"/>
                <a:ea typeface="NEXON Lv2 Gothic" pitchFamily="2" charset="-127"/>
                <a:cs typeface="+mn-lt"/>
              </a:rPr>
              <a:t>* 상세 모듈 통합 전까지 </a:t>
            </a:r>
            <a:r>
              <a:rPr lang="en-US" altLang="ko-KR" sz="1300" dirty="0">
                <a:latin typeface="NEXON Lv2 Gothic" pitchFamily="2" charset="-127"/>
                <a:ea typeface="NEXON Lv2 Gothic" pitchFamily="2" charset="-127"/>
                <a:cs typeface="+mn-lt"/>
              </a:rPr>
              <a:t>phpMyAdmin(</a:t>
            </a:r>
            <a:r>
              <a:rPr lang="ko-KR" altLang="en-US" sz="1300" dirty="0">
                <a:latin typeface="NEXON Lv2 Gothic" pitchFamily="2" charset="-127"/>
                <a:ea typeface="NEXON Lv2 Gothic" pitchFamily="2" charset="-127"/>
                <a:cs typeface="+mn-lt"/>
              </a:rPr>
              <a:t>무료</a:t>
            </a:r>
            <a:r>
              <a:rPr lang="en-US" altLang="ko-KR" sz="1300" dirty="0">
                <a:latin typeface="NEXON Lv2 Gothic" pitchFamily="2" charset="-127"/>
                <a:ea typeface="NEXON Lv2 Gothic" pitchFamily="2" charset="-127"/>
                <a:cs typeface="+mn-lt"/>
              </a:rPr>
              <a:t>) </a:t>
            </a:r>
            <a:r>
              <a:rPr lang="ko-KR" altLang="en-US" sz="1300" dirty="0">
                <a:latin typeface="NEXON Lv2 Gothic" pitchFamily="2" charset="-127"/>
                <a:ea typeface="NEXON Lv2 Gothic" pitchFamily="2" charset="-127"/>
                <a:cs typeface="+mn-lt"/>
              </a:rPr>
              <a:t>사용 상세 모듈 통합 후 </a:t>
            </a:r>
            <a:r>
              <a:rPr lang="en-US" altLang="ko-KR" sz="1300" dirty="0">
                <a:latin typeface="NEXON Lv2 Gothic" pitchFamily="2" charset="-127"/>
                <a:ea typeface="NEXON Lv2 Gothic" pitchFamily="2" charset="-127"/>
                <a:cs typeface="+mn-lt"/>
              </a:rPr>
              <a:t>AWS </a:t>
            </a:r>
            <a:r>
              <a:rPr lang="ko-KR" altLang="en-US" sz="1300" dirty="0">
                <a:latin typeface="NEXON Lv2 Gothic" pitchFamily="2" charset="-127"/>
                <a:ea typeface="NEXON Lv2 Gothic" pitchFamily="2" charset="-127"/>
                <a:cs typeface="+mn-lt"/>
              </a:rPr>
              <a:t>사용 예정</a:t>
            </a:r>
            <a:endParaRPr lang="en-US" altLang="ko-KR" sz="1300" dirty="0">
              <a:latin typeface="NEXON Lv2 Gothic" pitchFamily="2" charset="-127"/>
              <a:ea typeface="NEXON Lv2 Gothic" pitchFamily="2" charset="-127"/>
              <a:cs typeface="+mn-lt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07833C83-F6D5-CF44-9E0D-927B8BDE4A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953152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1" name="타원 20">
            <a:extLst>
              <a:ext uri="{FF2B5EF4-FFF2-40B4-BE49-F238E27FC236}">
                <a16:creationId xmlns:a16="http://schemas.microsoft.com/office/drawing/2014/main" id="{AAFFEB9D-2651-714D-942C-F79E0239A137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6CA2D8D-30E7-D944-9F04-AE5759B67903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1112A3E-43EA-0043-8DCE-ECFFE948A56B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74A83E4-1F1A-6F46-810D-197E8F614FCE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E236D2A-41EB-9941-AE83-11560BAA3711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4DA7C65-ABCC-C747-B861-D9A1FBEBC797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rgbClr val="02B2F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96E275E-53A8-6F42-B3DC-9097BC07D56E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77D3197-9CB0-4E45-B9B7-90B2407E8F17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9C4FB1D-25A3-EC43-8D3F-4A9A5E3635BA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E96F357-6A3C-E144-ADE9-214E19261D91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EF592E4-4246-7A47-BAFC-B33B885579FF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500" b="1" kern="0" err="1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개발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 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환경 및 개발 방법 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(3/3)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7F8961-CE2C-42DF-A11E-A3C07C89D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051" y="1047514"/>
            <a:ext cx="2928525" cy="1392250"/>
          </a:xfrm>
          <a:prstGeom prst="rect">
            <a:avLst/>
          </a:prstGeom>
        </p:spPr>
      </p:pic>
      <p:pic>
        <p:nvPicPr>
          <p:cNvPr id="32" name="Picture 4" descr="아마존웹서버에 대한 이미지 검색결과">
            <a:extLst>
              <a:ext uri="{FF2B5EF4-FFF2-40B4-BE49-F238E27FC236}">
                <a16:creationId xmlns:a16="http://schemas.microsoft.com/office/drawing/2014/main" id="{9FD1F9E2-D1FD-6542-B33D-44487B2BA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8218" y="977006"/>
            <a:ext cx="2195582" cy="148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999A2B18-5AD6-AF46-B8E6-2B2D0CE2708B}"/>
              </a:ext>
            </a:extLst>
          </p:cNvPr>
          <p:cNvSpPr/>
          <p:nvPr/>
        </p:nvSpPr>
        <p:spPr>
          <a:xfrm>
            <a:off x="8279027" y="1606378"/>
            <a:ext cx="716692" cy="432487"/>
          </a:xfrm>
          <a:prstGeom prst="rightArrow">
            <a:avLst/>
          </a:prstGeom>
          <a:solidFill>
            <a:srgbClr val="ADB9CB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899392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529684"/>
              </p:ext>
            </p:extLst>
          </p:nvPr>
        </p:nvGraphicFramePr>
        <p:xfrm>
          <a:off x="1302431" y="828674"/>
          <a:ext cx="10444387" cy="5574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5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5726">
                  <a:extLst>
                    <a:ext uri="{9D8B030D-6E8A-4147-A177-3AD203B41FA5}">
                      <a16:colId xmlns:a16="http://schemas.microsoft.com/office/drawing/2014/main" val="2566171464"/>
                    </a:ext>
                  </a:extLst>
                </a:gridCol>
                <a:gridCol w="602912">
                  <a:extLst>
                    <a:ext uri="{9D8B030D-6E8A-4147-A177-3AD203B41FA5}">
                      <a16:colId xmlns:a16="http://schemas.microsoft.com/office/drawing/2014/main" val="2284869375"/>
                    </a:ext>
                  </a:extLst>
                </a:gridCol>
                <a:gridCol w="602912">
                  <a:extLst>
                    <a:ext uri="{9D8B030D-6E8A-4147-A177-3AD203B41FA5}">
                      <a16:colId xmlns:a16="http://schemas.microsoft.com/office/drawing/2014/main" val="3606231539"/>
                    </a:ext>
                  </a:extLst>
                </a:gridCol>
                <a:gridCol w="602912">
                  <a:extLst>
                    <a:ext uri="{9D8B030D-6E8A-4147-A177-3AD203B41FA5}">
                      <a16:colId xmlns:a16="http://schemas.microsoft.com/office/drawing/2014/main" val="486652334"/>
                    </a:ext>
                  </a:extLst>
                </a:gridCol>
                <a:gridCol w="602912">
                  <a:extLst>
                    <a:ext uri="{9D8B030D-6E8A-4147-A177-3AD203B41FA5}">
                      <a16:colId xmlns:a16="http://schemas.microsoft.com/office/drawing/2014/main" val="3588893921"/>
                    </a:ext>
                  </a:extLst>
                </a:gridCol>
                <a:gridCol w="602912">
                  <a:extLst>
                    <a:ext uri="{9D8B030D-6E8A-4147-A177-3AD203B41FA5}">
                      <a16:colId xmlns:a16="http://schemas.microsoft.com/office/drawing/2014/main" val="3539283325"/>
                    </a:ext>
                  </a:extLst>
                </a:gridCol>
                <a:gridCol w="602912">
                  <a:extLst>
                    <a:ext uri="{9D8B030D-6E8A-4147-A177-3AD203B41FA5}">
                      <a16:colId xmlns:a16="http://schemas.microsoft.com/office/drawing/2014/main" val="402334790"/>
                    </a:ext>
                  </a:extLst>
                </a:gridCol>
                <a:gridCol w="602912">
                  <a:extLst>
                    <a:ext uri="{9D8B030D-6E8A-4147-A177-3AD203B41FA5}">
                      <a16:colId xmlns:a16="http://schemas.microsoft.com/office/drawing/2014/main" val="1265573722"/>
                    </a:ext>
                  </a:extLst>
                </a:gridCol>
                <a:gridCol w="602912">
                  <a:extLst>
                    <a:ext uri="{9D8B030D-6E8A-4147-A177-3AD203B41FA5}">
                      <a16:colId xmlns:a16="http://schemas.microsoft.com/office/drawing/2014/main" val="1776339729"/>
                    </a:ext>
                  </a:extLst>
                </a:gridCol>
              </a:tblGrid>
              <a:tr h="406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추진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12</a:t>
                      </a:r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1</a:t>
                      </a:r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2</a:t>
                      </a:r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3</a:t>
                      </a:r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4</a:t>
                      </a:r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5</a:t>
                      </a:r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6</a:t>
                      </a:r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7</a:t>
                      </a:r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151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자료 수집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주제에 따른 사전 조사 및 자료 수집</a:t>
                      </a:r>
                      <a:endParaRPr lang="en-US" altLang="ko-KR" sz="1300" b="1" i="0">
                        <a:solidFill>
                          <a:srgbClr val="7F7F80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제안서 작성</a:t>
                      </a:r>
                      <a:endParaRPr lang="en-US" altLang="ko-KR" sz="1300" b="1" i="0">
                        <a:solidFill>
                          <a:srgbClr val="7F7F80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악보 사진 </a:t>
                      </a:r>
                      <a:r>
                        <a:rPr lang="en-US" altLang="ko-KR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DB </a:t>
                      </a: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수집 및 </a:t>
                      </a:r>
                      <a:r>
                        <a:rPr lang="ko-KR" altLang="en-US" sz="1300" b="1" i="0" err="1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라벨링</a:t>
                      </a:r>
                      <a:endParaRPr lang="ko-KR" altLang="en-US" sz="1300" b="1" i="0">
                        <a:solidFill>
                          <a:srgbClr val="7F7F80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7203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요구사항 정의 </a:t>
                      </a:r>
                      <a:endParaRPr lang="en-US" altLang="ko-KR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및 분석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요구 사항 분석</a:t>
                      </a:r>
                      <a:endParaRPr lang="en-US" altLang="ko-KR" sz="1300" b="1" i="0">
                        <a:solidFill>
                          <a:srgbClr val="7F7F80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분석된 자료를 바탕으로 요구 사항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5151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시스템 설계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-</a:t>
                      </a: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시스템 상세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5151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구현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- </a:t>
                      </a: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각 기능 모듈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9763083"/>
                  </a:ext>
                </a:extLst>
              </a:tr>
              <a:tr h="725151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통합 및 테스트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각 기능 모듈 테스트</a:t>
                      </a:r>
                      <a:endParaRPr lang="en-US" altLang="ko-KR" sz="1300" b="1" i="0">
                        <a:solidFill>
                          <a:srgbClr val="7F7F80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테스트된 모듈을 점진적으로 통합 후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839807"/>
                  </a:ext>
                </a:extLst>
              </a:tr>
              <a:tr h="725151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유지보수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통합 테스팅 과정에서 생기는 문제점 보안</a:t>
                      </a:r>
                      <a:endParaRPr lang="en-US" altLang="ko-KR" sz="1300" b="1" i="0">
                        <a:solidFill>
                          <a:srgbClr val="7F7F80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악보 인식률 높이기 위한 코드 보안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5151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최종 검토 및 발표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최종 점검</a:t>
                      </a:r>
                      <a:endParaRPr lang="en-US" altLang="ko-KR" sz="1300" b="1" i="0">
                        <a:solidFill>
                          <a:srgbClr val="7F7F80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졸업작품 보고서</a:t>
                      </a:r>
                      <a:r>
                        <a:rPr lang="en-US" altLang="ko-KR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, </a:t>
                      </a: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설명서 작성</a:t>
                      </a:r>
                      <a:endParaRPr lang="en-US" altLang="ko-KR" sz="1300" b="1" i="0">
                        <a:solidFill>
                          <a:srgbClr val="7F7F80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300" b="1" i="0">
                          <a:solidFill>
                            <a:srgbClr val="7F7F80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발표</a:t>
                      </a:r>
                      <a:endParaRPr lang="en-US" altLang="ko-KR" sz="1300" b="1" i="0">
                        <a:solidFill>
                          <a:srgbClr val="7F7F80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585942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8D3D2DF1-440A-4E20-A620-666AF6A4B65F}"/>
              </a:ext>
            </a:extLst>
          </p:cNvPr>
          <p:cNvSpPr/>
          <p:nvPr/>
        </p:nvSpPr>
        <p:spPr>
          <a:xfrm>
            <a:off x="7103041" y="1461822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CBF2D63-9A29-4E32-B279-2C9581605C15}"/>
              </a:ext>
            </a:extLst>
          </p:cNvPr>
          <p:cNvSpPr/>
          <p:nvPr/>
        </p:nvSpPr>
        <p:spPr>
          <a:xfrm>
            <a:off x="7718912" y="1461821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B12BD3B-B948-4903-94B6-C8B5E3266868}"/>
              </a:ext>
            </a:extLst>
          </p:cNvPr>
          <p:cNvSpPr/>
          <p:nvPr/>
        </p:nvSpPr>
        <p:spPr>
          <a:xfrm>
            <a:off x="7711163" y="2233080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A562DEA-358C-4BBE-83D3-6FBA035D59B4}"/>
              </a:ext>
            </a:extLst>
          </p:cNvPr>
          <p:cNvSpPr/>
          <p:nvPr/>
        </p:nvSpPr>
        <p:spPr>
          <a:xfrm>
            <a:off x="8302520" y="3004339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E1AB0FB-F5A0-45AF-879D-0F0110F9548F}"/>
              </a:ext>
            </a:extLst>
          </p:cNvPr>
          <p:cNvSpPr/>
          <p:nvPr/>
        </p:nvSpPr>
        <p:spPr>
          <a:xfrm>
            <a:off x="8300461" y="3705989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9A7E023-7FE1-4236-BDBC-D70A6356D39D}"/>
              </a:ext>
            </a:extLst>
          </p:cNvPr>
          <p:cNvSpPr/>
          <p:nvPr/>
        </p:nvSpPr>
        <p:spPr>
          <a:xfrm>
            <a:off x="8909305" y="3720056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81C7701-FE6E-442D-8354-D984C3959C37}"/>
              </a:ext>
            </a:extLst>
          </p:cNvPr>
          <p:cNvSpPr/>
          <p:nvPr/>
        </p:nvSpPr>
        <p:spPr>
          <a:xfrm>
            <a:off x="8899776" y="4437074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82086F-FCD7-4B5B-92A2-8EBA30B47291}"/>
              </a:ext>
            </a:extLst>
          </p:cNvPr>
          <p:cNvSpPr/>
          <p:nvPr/>
        </p:nvSpPr>
        <p:spPr>
          <a:xfrm>
            <a:off x="9492598" y="4437074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F5A2F8B-4239-4954-A022-51732793F948}"/>
              </a:ext>
            </a:extLst>
          </p:cNvPr>
          <p:cNvSpPr/>
          <p:nvPr/>
        </p:nvSpPr>
        <p:spPr>
          <a:xfrm>
            <a:off x="9492598" y="3728639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08AFAAB-EAAF-4976-9CC3-F065717B17DD}"/>
              </a:ext>
            </a:extLst>
          </p:cNvPr>
          <p:cNvSpPr/>
          <p:nvPr/>
        </p:nvSpPr>
        <p:spPr>
          <a:xfrm>
            <a:off x="10103771" y="4437073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A083E44-CEF6-4FED-BA95-04E7A8AE1DC1}"/>
              </a:ext>
            </a:extLst>
          </p:cNvPr>
          <p:cNvSpPr/>
          <p:nvPr/>
        </p:nvSpPr>
        <p:spPr>
          <a:xfrm>
            <a:off x="9492597" y="5150607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DB7C742-C1B6-4DC9-A34E-3164D6213E10}"/>
              </a:ext>
            </a:extLst>
          </p:cNvPr>
          <p:cNvSpPr/>
          <p:nvPr/>
        </p:nvSpPr>
        <p:spPr>
          <a:xfrm>
            <a:off x="10120327" y="5145509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C10FA30-DDDC-449C-B685-26C9284DF1FA}"/>
              </a:ext>
            </a:extLst>
          </p:cNvPr>
          <p:cNvSpPr/>
          <p:nvPr/>
        </p:nvSpPr>
        <p:spPr>
          <a:xfrm>
            <a:off x="10703620" y="5145508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B7CA5FA-A292-47ED-BDDA-343840B91F7A}"/>
              </a:ext>
            </a:extLst>
          </p:cNvPr>
          <p:cNvSpPr/>
          <p:nvPr/>
        </p:nvSpPr>
        <p:spPr>
          <a:xfrm>
            <a:off x="11353800" y="5934074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C21FF08-47A9-4B6A-8DC2-6AC81B64BFFB}"/>
              </a:ext>
            </a:extLst>
          </p:cNvPr>
          <p:cNvSpPr/>
          <p:nvPr/>
        </p:nvSpPr>
        <p:spPr>
          <a:xfrm>
            <a:off x="7719227" y="3004339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9D91C4B-8FEF-4667-84FF-EF487957F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E7C9C79B-4DB2-A54D-A250-710139343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27779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39" name="타원 38">
            <a:extLst>
              <a:ext uri="{FF2B5EF4-FFF2-40B4-BE49-F238E27FC236}">
                <a16:creationId xmlns:a16="http://schemas.microsoft.com/office/drawing/2014/main" id="{386D833D-3EC7-1C4D-9E0C-C36CBADF844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1D1EF24-6B26-D044-AB7F-D65F909AF8BC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5F27CF5-0962-614C-8F90-3EAE8FF91965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F590B7A-DE4A-4441-8FCD-3B01F2E716D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5E3F5ED-C765-6348-90DC-8D5D9FB83C9E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E3E69EC-6659-A147-B537-8C3CA0ABE8CC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EC9F22A-C5D9-F04D-9291-556775346463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rgbClr val="0070BF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7A15C8F-4EB5-044C-8A23-E25E97390E20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BCBDD72D-C8E0-494F-8389-65FF7D569516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46AE05F-6A69-1441-9AC8-CF5826C02B2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1B442ACF-A12E-6E41-8F12-E87FF266D7FB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졸업 연구 수행 일정</a:t>
            </a:r>
            <a:endParaRPr lang="ko-KR" altLang="en-US" sz="2500" kern="0">
              <a:solidFill>
                <a:prstClr val="black">
                  <a:lumMod val="75000"/>
                  <a:lumOff val="25000"/>
                </a:prstClr>
              </a:solidFill>
              <a:latin typeface="NEXON Lv2 Gothic" panose="00000500000000000000" pitchFamily="2" charset="-127"/>
              <a:ea typeface="NEXON Lv2 Gothic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2075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9D91C4B-8FEF-4667-84FF-EF487957F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E7C9C79B-4DB2-A54D-A250-7101393432DA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39" name="타원 38">
            <a:extLst>
              <a:ext uri="{FF2B5EF4-FFF2-40B4-BE49-F238E27FC236}">
                <a16:creationId xmlns:a16="http://schemas.microsoft.com/office/drawing/2014/main" id="{386D833D-3EC7-1C4D-9E0C-C36CBADF844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1D1EF24-6B26-D044-AB7F-D65F909AF8BC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5F27CF5-0962-614C-8F90-3EAE8FF91965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F590B7A-DE4A-4441-8FCD-3B01F2E716D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5E3F5ED-C765-6348-90DC-8D5D9FB83C9E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E3E69EC-6659-A147-B537-8C3CA0ABE8CC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EC9F22A-C5D9-F04D-9291-556775346463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rgbClr val="0070BF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7A15C8F-4EB5-044C-8A23-E25E97390E20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BCBDD72D-C8E0-494F-8389-65FF7D569516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46AE05F-6A69-1441-9AC8-CF5826C02B2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1B442ACF-A12E-6E41-8F12-E87FF266D7FB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졸업 연구 수행 일정 </a:t>
            </a:r>
            <a:r>
              <a:rPr lang="en-US" altLang="ko-KR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–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진행 상황</a:t>
            </a:r>
            <a:r>
              <a:rPr lang="en-US" altLang="ko-KR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(1/2)</a:t>
            </a:r>
            <a:endParaRPr lang="ko-KR" altLang="en-US" sz="2500" kern="0">
              <a:solidFill>
                <a:prstClr val="black">
                  <a:lumMod val="75000"/>
                  <a:lumOff val="25000"/>
                </a:prstClr>
              </a:solidFill>
              <a:latin typeface="NEXON Lv2 Gothic" panose="00000500000000000000" pitchFamily="2" charset="-127"/>
              <a:ea typeface="NEXON Lv2 Gothic" panose="00000500000000000000" pitchFamily="2" charset="-127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E06E859-D5D1-CE47-8ABC-070053174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833032"/>
              </p:ext>
            </p:extLst>
          </p:nvPr>
        </p:nvGraphicFramePr>
        <p:xfrm>
          <a:off x="1026999" y="850302"/>
          <a:ext cx="2949988" cy="55173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1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878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6130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상세 모듈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PDF to PNG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100%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음 출력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100%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오선지 좌표 추출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100%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탬플릿 매칭 </a:t>
                      </a: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-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 음계 분류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50%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딥러닝</a:t>
                      </a: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-</a:t>
                      </a: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 음표 분류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50%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조 변환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100%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MIDI </a:t>
                      </a: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데이터 변환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100%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 latinLnBrk="1"/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A90ED9BD-1800-934E-A378-B527688F21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110087"/>
              </p:ext>
            </p:extLst>
          </p:nvPr>
        </p:nvGraphicFramePr>
        <p:xfrm>
          <a:off x="4268963" y="850302"/>
          <a:ext cx="2949988" cy="55852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1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878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6130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서버 </a:t>
                      </a:r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&amp; Database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앱 연동</a:t>
                      </a:r>
                      <a:endParaRPr lang="en-US" altLang="ko-KR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3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  <a:endParaRPr lang="en-US" altLang="ko-KR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08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음표 데이터 </a:t>
                      </a:r>
                      <a:r>
                        <a:rPr lang="ko-KR" altLang="en-US" sz="1600" b="0" i="0" err="1">
                          <a:latin typeface="NEXON Lv2 Gothic" pitchFamily="2" charset="-127"/>
                          <a:ea typeface="NEXON Lv2 Gothic" pitchFamily="2" charset="-127"/>
                        </a:rPr>
                        <a:t>라벨링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100%</a:t>
                      </a:r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b="0" i="0">
                          <a:latin typeface="NEXON Lv2 Gothic" pitchFamily="2" charset="-127"/>
                          <a:ea typeface="NEXON Lv2 Gothic" pitchFamily="2" charset="-127"/>
                        </a:rPr>
                        <a:t>Database </a:t>
                      </a: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설계 및 구현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60%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사용자 악보 저장소 관리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3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  <a:endParaRPr lang="en-US" altLang="ko-KR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/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 latinLnBrk="1"/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 latinLnBrk="1"/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 latinLnBrk="1"/>
                      <a:endParaRPr lang="ko-KR" altLang="en-US" sz="16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FF2B3DB8-4129-E34F-94C6-56A114169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888995"/>
              </p:ext>
            </p:extLst>
          </p:nvPr>
        </p:nvGraphicFramePr>
        <p:xfrm>
          <a:off x="7510927" y="838954"/>
          <a:ext cx="2949988" cy="3065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1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878">
                  <a:extLst>
                    <a:ext uri="{9D8B030D-6E8A-4147-A177-3AD203B41FA5}">
                      <a16:colId xmlns:a16="http://schemas.microsoft.com/office/drawing/2014/main" val="2653992776"/>
                    </a:ext>
                  </a:extLst>
                </a:gridCol>
              </a:tblGrid>
              <a:tr h="6130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Application</a:t>
                      </a:r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사용자 로그인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3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  <a:endParaRPr lang="en-US" altLang="ko-KR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>
                          <a:latin typeface="NEXON Lv2 Gothic" pitchFamily="2" charset="-127"/>
                          <a:ea typeface="NEXON Lv2 Gothic" pitchFamily="2" charset="-127"/>
                        </a:rPr>
                        <a:t>사용자 관리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3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  <a:endParaRPr lang="en-US" altLang="ko-KR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악보 저장소 관리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3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  <a:endParaRPr lang="en-US" altLang="ko-KR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/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예정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3044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UI </a:t>
                      </a:r>
                      <a:r>
                        <a:rPr lang="ko-KR" altLang="en-US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디자인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>
                          <a:latin typeface="NEXON Lv2 Gothic" pitchFamily="2" charset="-127"/>
                          <a:ea typeface="NEXON Lv2 Gothic" pitchFamily="2" charset="-127"/>
                        </a:rPr>
                        <a:t>100%</a:t>
                      </a:r>
                      <a:endParaRPr lang="ko-KR" altLang="en-US" sz="16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58953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EA2C402-A90D-894F-AB94-4DD5A8CF6EE5}"/>
              </a:ext>
            </a:extLst>
          </p:cNvPr>
          <p:cNvSpPr txBox="1"/>
          <p:nvPr/>
        </p:nvSpPr>
        <p:spPr>
          <a:xfrm>
            <a:off x="7387997" y="3960711"/>
            <a:ext cx="446277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상세 모듈 별 구현은 대부분 완료되었으나 통합 과정 중에 있음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서버</a:t>
            </a:r>
            <a:r>
              <a:rPr kumimoji="1" lang="en-US" altLang="ko-KR" dirty="0">
                <a:latin typeface="NEXON Lv2 Gothic" pitchFamily="2" charset="-127"/>
                <a:ea typeface="NEXON Lv2 Gothic" pitchFamily="2" charset="-127"/>
              </a:rPr>
              <a:t>,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kumimoji="1" lang="en-US" altLang="ko-KR" dirty="0">
                <a:latin typeface="NEXON Lv2 Gothic" pitchFamily="2" charset="-127"/>
                <a:ea typeface="NEXON Lv2 Gothic" pitchFamily="2" charset="-127"/>
              </a:rPr>
              <a:t>Database 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설계 완료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어플리케이션은 상세 모듈이 통합 된 </a:t>
            </a:r>
            <a:r>
              <a:rPr kumimoji="1" lang="ko-Kore-KR" altLang="en-US" dirty="0">
                <a:latin typeface="NEXON Lv2 Gothic" pitchFamily="2" charset="-127"/>
                <a:ea typeface="NEXON Lv2 Gothic" pitchFamily="2" charset="-127"/>
              </a:rPr>
              <a:t>후</a:t>
            </a:r>
            <a:r>
              <a:rPr kumimoji="1" lang="ko-KR" altLang="en-US" dirty="0">
                <a:latin typeface="NEXON Lv2 Gothic" pitchFamily="2" charset="-127"/>
                <a:ea typeface="NEXON Lv2 Gothic" pitchFamily="2" charset="-127"/>
              </a:rPr>
              <a:t> 구현 예정</a:t>
            </a: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algn="ctr"/>
            <a:r>
              <a:rPr kumimoji="1" lang="ko-KR" altLang="en-US" sz="2000" b="1" dirty="0">
                <a:highlight>
                  <a:srgbClr val="FFFF00"/>
                </a:highlight>
                <a:latin typeface="NEXON Lv2 Gothic" pitchFamily="2" charset="-127"/>
                <a:ea typeface="NEXON Lv2 Gothic" pitchFamily="2" charset="-127"/>
              </a:rPr>
              <a:t>전체 개발 진행 상황 </a:t>
            </a:r>
            <a:r>
              <a:rPr kumimoji="1" lang="en-US" altLang="ko-KR" sz="2000" b="1" dirty="0">
                <a:highlight>
                  <a:srgbClr val="FFFF00"/>
                </a:highlight>
                <a:latin typeface="NEXON Lv2 Gothic" pitchFamily="2" charset="-127"/>
                <a:ea typeface="NEXON Lv2 Gothic" pitchFamily="2" charset="-127"/>
              </a:rPr>
              <a:t>=</a:t>
            </a:r>
            <a:r>
              <a:rPr kumimoji="1" lang="ko-KR" altLang="en-US" sz="2000" b="1" dirty="0">
                <a:highlight>
                  <a:srgbClr val="FFFF00"/>
                </a:highlight>
                <a:latin typeface="NEXON Lv2 Gothic" pitchFamily="2" charset="-127"/>
                <a:ea typeface="NEXON Lv2 Gothic" pitchFamily="2" charset="-127"/>
              </a:rPr>
              <a:t> </a:t>
            </a:r>
            <a:r>
              <a:rPr kumimoji="1" lang="en-US" altLang="ko-KR" sz="2000" b="1" dirty="0">
                <a:highlight>
                  <a:srgbClr val="FFFF00"/>
                </a:highlight>
                <a:latin typeface="NEXON Lv2 Gothic" pitchFamily="2" charset="-127"/>
                <a:ea typeface="NEXON Lv2 Gothic" pitchFamily="2" charset="-127"/>
              </a:rPr>
              <a:t>50%</a:t>
            </a:r>
          </a:p>
        </p:txBody>
      </p:sp>
    </p:spTree>
    <p:extLst>
      <p:ext uri="{BB962C8B-B14F-4D97-AF65-F5344CB8AC3E}">
        <p14:creationId xmlns:p14="http://schemas.microsoft.com/office/powerpoint/2010/main" val="25539433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312C16FD-74FB-48DE-AB4E-FEC2F7B41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70103FA4-650D-774A-B1B1-9991DA4FF1BC}"/>
              </a:ext>
            </a:extLst>
          </p:cNvPr>
          <p:cNvSpPr/>
          <p:nvPr/>
        </p:nvSpPr>
        <p:spPr>
          <a:xfrm>
            <a:off x="5506325" y="3313542"/>
            <a:ext cx="1013254" cy="590915"/>
          </a:xfrm>
          <a:prstGeom prst="rightArrow">
            <a:avLst/>
          </a:prstGeom>
          <a:solidFill>
            <a:srgbClr val="FB3B71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A0189C65-BC45-6247-800A-03F0498853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409256"/>
              </p:ext>
            </p:extLst>
          </p:nvPr>
        </p:nvGraphicFramePr>
        <p:xfrm>
          <a:off x="1154167" y="1586128"/>
          <a:ext cx="4182038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82038">
                  <a:extLst>
                    <a:ext uri="{9D8B030D-6E8A-4147-A177-3AD203B41FA5}">
                      <a16:colId xmlns:a16="http://schemas.microsoft.com/office/drawing/2014/main" val="3803136166"/>
                    </a:ext>
                  </a:extLst>
                </a:gridCol>
              </a:tblGrid>
              <a:tr h="28398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개발 시 문제점</a:t>
                      </a:r>
                      <a:endParaRPr lang="ko-Kore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8583856"/>
                  </a:ext>
                </a:extLst>
              </a:tr>
              <a:tr h="2687881"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음표 인식 개발 방법에 대한 결정 지연 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-&gt;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탬플릿 매칭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,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R" altLang="en-US" b="0" i="0" dirty="0" err="1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딥러닝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두가지 방법을 어떻게 사용할지에 대한 고민에 결정 지연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주요 알고리즘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ko-KR" altLang="en-US" b="0" i="0" dirty="0" err="1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딥러닝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에 집중된 개발 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-&gt; </a:t>
                      </a:r>
                      <a:r>
                        <a:rPr lang="ko-KR" altLang="en-US" b="0" i="0" dirty="0" err="1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딥러닝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훈련 시 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2, 4, 8, 16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분 음표를 동시에 트레이닝 시킴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훈련 시간 매우 김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음표 박자 별 </a:t>
                      </a:r>
                      <a:r>
                        <a:rPr lang="ko-KR" altLang="en-US" b="0" i="0" dirty="0" err="1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딥러닝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결과물 구분 및 통합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개발 코드 통합 미비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유사한 변수 명 남용으로 혼란 가중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5685333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9D4A437-D235-114A-9282-AA97E94590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60391"/>
              </p:ext>
            </p:extLst>
          </p:nvPr>
        </p:nvGraphicFramePr>
        <p:xfrm>
          <a:off x="6689699" y="694588"/>
          <a:ext cx="5382852" cy="5852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82852">
                  <a:extLst>
                    <a:ext uri="{9D8B030D-6E8A-4147-A177-3AD203B41FA5}">
                      <a16:colId xmlns:a16="http://schemas.microsoft.com/office/drawing/2014/main" val="3268150681"/>
                    </a:ext>
                  </a:extLst>
                </a:gridCol>
              </a:tblGrid>
              <a:tr h="281833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해결방안</a:t>
                      </a:r>
                      <a:endParaRPr lang="ko-Kore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3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558042"/>
                  </a:ext>
                </a:extLst>
              </a:tr>
              <a:tr h="243594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arenR"/>
                      </a:pP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Font typeface="+mj-lt"/>
                        <a:buAutoNum type="arabicParenR"/>
                      </a:pP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음표 인식 시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탬플릿 매칭 통해 음표 좌표 통해 음표의 음계 인식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탬플릿 매칭 통해 쉼표의 좌표 인식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500" b="0" i="0" dirty="0" err="1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딥러닝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통해 음표의 박자 인식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2)  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주요 알고리즘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ko-KR" altLang="en-US" sz="1800" b="0" i="0" dirty="0" err="1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딥러닝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에 집중된 개발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2,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4, 8, 16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분 음표 각각 따로 훈련 시킨 </a:t>
                      </a:r>
                      <a:r>
                        <a:rPr lang="en-US" altLang="ko-KR" sz="1500" b="0" i="0" dirty="0" err="1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npy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파일들 통합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음표 별 훈련 된 </a:t>
                      </a:r>
                      <a:r>
                        <a:rPr lang="en-US" altLang="ko-KR" sz="1500" b="0" i="0" dirty="0" err="1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npy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파일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load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하여 사용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(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정확도 올라감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)</a:t>
                      </a:r>
                    </a:p>
                    <a:p>
                      <a:endParaRPr lang="en-US" altLang="ko-Kore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3)  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음표 박자 별 </a:t>
                      </a:r>
                      <a:r>
                        <a:rPr lang="ko-KR" altLang="en-US" b="0" i="0" dirty="0" err="1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딥러닝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결과물 구분 및 통합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훈련 데이터와 테스트 데이터가 증가함에 따라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epoch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수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, steps per epoch, validation step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의 비율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맞춤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현재 훈련 데이터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960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개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,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테스트 데이터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240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개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>
                        <a:buFontTx/>
                        <a:buNone/>
                      </a:pP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FontTx/>
                        <a:buAutoNum type="arabicParenR" startAt="4"/>
                      </a:pP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개발 코드 통합 미비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상세 설계 모듈 구체화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깃 활용 통해 개발한 코드 공유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5) 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유사한 변수 명 남용으로 혼란 가중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-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구체적인 상세 설계서 작성으로 기능별 변수 명 재 분류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endParaRPr lang="ko-Kore-KR" altLang="en-US" sz="1500" b="0" i="0" dirty="0">
                        <a:solidFill>
                          <a:schemeClr val="tx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635842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EEFE3C8D-8455-5540-BE4A-ECBEC7B432B7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34" name="타원 33">
            <a:extLst>
              <a:ext uri="{FF2B5EF4-FFF2-40B4-BE49-F238E27FC236}">
                <a16:creationId xmlns:a16="http://schemas.microsoft.com/office/drawing/2014/main" id="{F04235C3-98AF-AB44-9107-571EDF377BF1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530FAA2-3E9C-A143-995F-2C079F58652A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032E856-63E6-2F4D-BBFB-191691413226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A190CAA6-D279-5D4D-A9F1-E8290981A9BC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0DE7C262-2A7F-504D-913C-3AA63D1BAB4B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B28577E2-0255-2148-9BCC-938A3F665249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A87420B4-DACB-1742-9711-9E5C67E54BD5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rgbClr val="0070BF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92E0436E-49CD-D844-92B1-B6D510E06804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D9D526E5-AB6D-574F-BD16-E8A7C080FF15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9597F55-1A8F-F747-A59F-0F6B962DE5F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DE8522C7-B9FD-A54B-9F2B-9EB807B96270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졸업 연구 수행 일정 </a:t>
            </a:r>
            <a:r>
              <a:rPr lang="en-US" altLang="ko-KR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–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진행 상황</a:t>
            </a:r>
            <a:r>
              <a:rPr lang="en-US" altLang="ko-KR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(2/2)</a:t>
            </a:r>
            <a:endParaRPr lang="ko-KR" altLang="en-US" sz="2500" kern="0">
              <a:solidFill>
                <a:prstClr val="black">
                  <a:lumMod val="75000"/>
                  <a:lumOff val="25000"/>
                </a:prstClr>
              </a:solidFill>
              <a:latin typeface="NEXON Lv2 Gothic" panose="00000500000000000000" pitchFamily="2" charset="-127"/>
              <a:ea typeface="NEXON Lv2 Gothic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1273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312C16FD-74FB-48DE-AB4E-FEC2F7B41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149D249-7684-634C-AF56-20C4FB70D223}"/>
              </a:ext>
            </a:extLst>
          </p:cNvPr>
          <p:cNvSpPr/>
          <p:nvPr/>
        </p:nvSpPr>
        <p:spPr>
          <a:xfrm>
            <a:off x="1662755" y="2398748"/>
            <a:ext cx="2734968" cy="2035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하나의 코드로 다같이</a:t>
            </a:r>
            <a:endParaRPr lang="en-US" altLang="ko-KR" sz="1600" b="1">
              <a:solidFill>
                <a:prstClr val="white">
                  <a:lumMod val="50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세션 연주자들은 </a:t>
            </a:r>
            <a:endParaRPr lang="en-US" altLang="ko-KR" sz="1400">
              <a:solidFill>
                <a:prstClr val="white">
                  <a:lumMod val="50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악기의 음정을 </a:t>
            </a:r>
            <a:endParaRPr lang="en-US" altLang="ko-KR" sz="1400">
              <a:solidFill>
                <a:prstClr val="white">
                  <a:lumMod val="50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하나로 맞추기 위해 </a:t>
            </a:r>
            <a:endParaRPr lang="en-US" altLang="ko-KR" sz="1400">
              <a:solidFill>
                <a:prstClr val="white">
                  <a:lumMod val="50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하나의 코드로 </a:t>
            </a:r>
            <a:endParaRPr lang="en-US" altLang="ko-KR" sz="1400">
              <a:solidFill>
                <a:prstClr val="white">
                  <a:lumMod val="50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맞추는 것이 중요</a:t>
            </a:r>
            <a:endParaRPr lang="en-US" altLang="ko-KR" sz="1400">
              <a:solidFill>
                <a:prstClr val="white">
                  <a:lumMod val="50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79102DC-32EA-AA41-9212-1E1A97D5304E}"/>
              </a:ext>
            </a:extLst>
          </p:cNvPr>
          <p:cNvGrpSpPr/>
          <p:nvPr/>
        </p:nvGrpSpPr>
        <p:grpSpPr>
          <a:xfrm>
            <a:off x="4397723" y="2295948"/>
            <a:ext cx="4095451" cy="2462406"/>
            <a:chOff x="1628277" y="1203807"/>
            <a:chExt cx="5306828" cy="3190751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DB182EA-0633-9E4F-8186-94769AB9BECC}"/>
                </a:ext>
              </a:extLst>
            </p:cNvPr>
            <p:cNvGrpSpPr/>
            <p:nvPr/>
          </p:nvGrpSpPr>
          <p:grpSpPr>
            <a:xfrm>
              <a:off x="1628277" y="1451457"/>
              <a:ext cx="2635104" cy="2943101"/>
              <a:chOff x="563635" y="1895599"/>
              <a:chExt cx="2635104" cy="2943101"/>
            </a:xfrm>
          </p:grpSpPr>
          <p:sp>
            <p:nvSpPr>
              <p:cNvPr id="34" name="사각형: 둥근 모서리 4">
                <a:extLst>
                  <a:ext uri="{FF2B5EF4-FFF2-40B4-BE49-F238E27FC236}">
                    <a16:creationId xmlns:a16="http://schemas.microsoft.com/office/drawing/2014/main" id="{B69CC6E3-A0ED-7943-9696-BF9762A1A5C9}"/>
                  </a:ext>
                </a:extLst>
              </p:cNvPr>
              <p:cNvSpPr/>
              <p:nvPr/>
            </p:nvSpPr>
            <p:spPr>
              <a:xfrm>
                <a:off x="563635" y="1895599"/>
                <a:ext cx="2428874" cy="2695451"/>
              </a:xfrm>
              <a:prstGeom prst="roundRect">
                <a:avLst>
                  <a:gd name="adj" fmla="val 19289"/>
                </a:avLst>
              </a:prstGeom>
              <a:solidFill>
                <a:srgbClr val="F8F8F8"/>
              </a:solidFill>
              <a:ln w="66675">
                <a:solidFill>
                  <a:srgbClr val="FA3C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사각형: 둥근 모서리 6">
                <a:extLst>
                  <a:ext uri="{FF2B5EF4-FFF2-40B4-BE49-F238E27FC236}">
                    <a16:creationId xmlns:a16="http://schemas.microsoft.com/office/drawing/2014/main" id="{94269638-BF60-4E48-9DA3-D0AB9FDE298F}"/>
                  </a:ext>
                </a:extLst>
              </p:cNvPr>
              <p:cNvSpPr/>
              <p:nvPr/>
            </p:nvSpPr>
            <p:spPr>
              <a:xfrm>
                <a:off x="2297185" y="2257550"/>
                <a:ext cx="798439" cy="2581150"/>
              </a:xfrm>
              <a:prstGeom prst="roundRect">
                <a:avLst>
                  <a:gd name="adj" fmla="val 0"/>
                </a:avLst>
              </a:prstGeom>
              <a:solidFill>
                <a:srgbClr val="F8F8F8"/>
              </a:solidFill>
              <a:ln w="666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36" name="직선 연결선 32">
                <a:extLst>
                  <a:ext uri="{FF2B5EF4-FFF2-40B4-BE49-F238E27FC236}">
                    <a16:creationId xmlns:a16="http://schemas.microsoft.com/office/drawing/2014/main" id="{49FAB30B-6060-F54C-8BBF-32BF24B6D0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3459" y="2228850"/>
                <a:ext cx="225280" cy="949325"/>
              </a:xfrm>
              <a:prstGeom prst="line">
                <a:avLst/>
              </a:prstGeom>
              <a:ln w="66675">
                <a:solidFill>
                  <a:srgbClr val="FA3C7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DA7444A-1B31-BC45-9189-50335AAC9C46}"/>
                </a:ext>
              </a:extLst>
            </p:cNvPr>
            <p:cNvGrpSpPr/>
            <p:nvPr/>
          </p:nvGrpSpPr>
          <p:grpSpPr>
            <a:xfrm flipH="1" flipV="1">
              <a:off x="4300001" y="1203807"/>
              <a:ext cx="2635104" cy="2943101"/>
              <a:chOff x="563635" y="1895599"/>
              <a:chExt cx="2635104" cy="2943101"/>
            </a:xfrm>
          </p:grpSpPr>
          <p:sp>
            <p:nvSpPr>
              <p:cNvPr id="31" name="사각형: 둥근 모서리 23">
                <a:extLst>
                  <a:ext uri="{FF2B5EF4-FFF2-40B4-BE49-F238E27FC236}">
                    <a16:creationId xmlns:a16="http://schemas.microsoft.com/office/drawing/2014/main" id="{72470AD8-E130-BA47-AD10-1EB371B811E9}"/>
                  </a:ext>
                </a:extLst>
              </p:cNvPr>
              <p:cNvSpPr/>
              <p:nvPr/>
            </p:nvSpPr>
            <p:spPr>
              <a:xfrm>
                <a:off x="563635" y="1895599"/>
                <a:ext cx="2428874" cy="2695451"/>
              </a:xfrm>
              <a:prstGeom prst="roundRect">
                <a:avLst>
                  <a:gd name="adj" fmla="val 19289"/>
                </a:avLst>
              </a:prstGeom>
              <a:solidFill>
                <a:srgbClr val="F8F8F8"/>
              </a:solidFill>
              <a:ln w="666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사각형: 둥근 모서리 24">
                <a:extLst>
                  <a:ext uri="{FF2B5EF4-FFF2-40B4-BE49-F238E27FC236}">
                    <a16:creationId xmlns:a16="http://schemas.microsoft.com/office/drawing/2014/main" id="{B8F7D0A0-51C6-1342-BBB1-0E5E7AC7C280}"/>
                  </a:ext>
                </a:extLst>
              </p:cNvPr>
              <p:cNvSpPr/>
              <p:nvPr/>
            </p:nvSpPr>
            <p:spPr>
              <a:xfrm>
                <a:off x="2457018" y="2257550"/>
                <a:ext cx="638606" cy="2581150"/>
              </a:xfrm>
              <a:prstGeom prst="roundRect">
                <a:avLst>
                  <a:gd name="adj" fmla="val 0"/>
                </a:avLst>
              </a:prstGeom>
              <a:solidFill>
                <a:srgbClr val="F8F8F8"/>
              </a:solidFill>
              <a:ln w="666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33" name="직선 연결선 36">
                <a:extLst>
                  <a:ext uri="{FF2B5EF4-FFF2-40B4-BE49-F238E27FC236}">
                    <a16:creationId xmlns:a16="http://schemas.microsoft.com/office/drawing/2014/main" id="{D78C6714-5803-2C48-9D4C-890290006F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3459" y="2228850"/>
                <a:ext cx="225280" cy="949325"/>
              </a:xfrm>
              <a:prstGeom prst="line">
                <a:avLst/>
              </a:prstGeom>
              <a:ln w="666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ACB2361-0512-E746-9C1C-E1082EA0E084}"/>
                </a:ext>
              </a:extLst>
            </p:cNvPr>
            <p:cNvSpPr/>
            <p:nvPr/>
          </p:nvSpPr>
          <p:spPr>
            <a:xfrm>
              <a:off x="3361827" y="4056908"/>
              <a:ext cx="180000" cy="180000"/>
            </a:xfrm>
            <a:prstGeom prst="ellipse">
              <a:avLst/>
            </a:prstGeom>
            <a:solidFill>
              <a:schemeClr val="bg1"/>
            </a:solidFill>
            <a:ln w="66675">
              <a:solidFill>
                <a:srgbClr val="FA3C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8F79CC8C-FCE9-004D-A275-1247ABE91E9A}"/>
                </a:ext>
              </a:extLst>
            </p:cNvPr>
            <p:cNvSpPr/>
            <p:nvPr/>
          </p:nvSpPr>
          <p:spPr>
            <a:xfrm>
              <a:off x="5041722" y="1361457"/>
              <a:ext cx="180000" cy="180000"/>
            </a:xfrm>
            <a:prstGeom prst="ellipse">
              <a:avLst/>
            </a:prstGeom>
            <a:solidFill>
              <a:schemeClr val="bg1"/>
            </a:solidFill>
            <a:ln w="666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5257E70-9410-3B4C-AD75-E5D6297D8C72}"/>
              </a:ext>
            </a:extLst>
          </p:cNvPr>
          <p:cNvSpPr/>
          <p:nvPr/>
        </p:nvSpPr>
        <p:spPr>
          <a:xfrm>
            <a:off x="8630427" y="2207718"/>
            <a:ext cx="2470820" cy="272831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rgbClr val="7F7F7F"/>
                </a:solidFill>
                <a:latin typeface="NEXON Lv2 Gothic" pitchFamily="2" charset="-127"/>
                <a:ea typeface="NEXON Lv2 Gothic"/>
              </a:rPr>
              <a:t>많은 음악인들에게</a:t>
            </a:r>
            <a:endParaRPr lang="en-US" altLang="ko-KR" sz="1600" b="1">
              <a:solidFill>
                <a:srgbClr val="7F7F7F"/>
              </a:solidFill>
              <a:latin typeface="NEXON Lv2 Gothic" pitchFamily="2" charset="-127"/>
              <a:ea typeface="NEXON Lv2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rgbClr val="7F7F7F"/>
                </a:solidFill>
                <a:latin typeface="NEXON Lv2 Gothic" pitchFamily="2" charset="-127"/>
                <a:ea typeface="NEXON Lv2 Gothic"/>
              </a:rPr>
              <a:t> 어려운 조옮김</a:t>
            </a:r>
            <a:endParaRPr lang="en-US" altLang="ko-KR" sz="1600" b="1">
              <a:solidFill>
                <a:srgbClr val="7F7F7F"/>
              </a:solidFill>
              <a:latin typeface="NEXON Lv2 Gothic" pitchFamily="2" charset="-127"/>
              <a:ea typeface="NEXON Lv2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조표 많은 악보 연주 시 </a:t>
            </a:r>
            <a:endParaRPr lang="en-US" altLang="ko-KR" sz="14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어려움을 느끼는 </a:t>
            </a:r>
            <a:endParaRPr lang="en-US" altLang="ko-KR" sz="14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음악인들이 많음 </a:t>
            </a:r>
            <a:endParaRPr lang="en-US" altLang="ko-KR" sz="14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조표를 줄이는 </a:t>
            </a:r>
            <a:endParaRPr lang="en-US" altLang="ko-KR" sz="14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조옮김을 통해 </a:t>
            </a:r>
            <a:endParaRPr lang="en-US" altLang="ko-KR" sz="14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FD4276"/>
                </a:solidFill>
                <a:latin typeface="NEXON Lv2 Gothic"/>
                <a:ea typeface="NEXON Lv2 Gothic" pitchFamily="2" charset="-127"/>
              </a:rPr>
              <a:t>쉽게 악기 연주 가능</a:t>
            </a:r>
            <a:endParaRPr lang="en-US" altLang="ko-KR" sz="1400">
              <a:solidFill>
                <a:srgbClr val="FD4276"/>
              </a:solidFill>
              <a:latin typeface="NEXON Lv2 Gothic"/>
              <a:ea typeface="NEXON Lv2 Gothic" pitchFamily="2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8AB530F-6D10-B34D-A3A2-2FCE66F5324A}"/>
              </a:ext>
            </a:extLst>
          </p:cNvPr>
          <p:cNvGrpSpPr/>
          <p:nvPr/>
        </p:nvGrpSpPr>
        <p:grpSpPr>
          <a:xfrm>
            <a:off x="7240273" y="3182387"/>
            <a:ext cx="645757" cy="651918"/>
            <a:chOff x="9397467" y="1647402"/>
            <a:chExt cx="1213018" cy="1213018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77D09FBD-00E1-7D42-ADE0-BE71050CB817}"/>
                </a:ext>
              </a:extLst>
            </p:cNvPr>
            <p:cNvSpPr/>
            <p:nvPr/>
          </p:nvSpPr>
          <p:spPr>
            <a:xfrm>
              <a:off x="9397467" y="1647402"/>
              <a:ext cx="1213018" cy="12130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53BFDD8F-3DC6-5644-8509-565D26075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1440" y="1841375"/>
              <a:ext cx="825071" cy="825071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095AB34-D0FB-454F-9C11-104259626A5B}"/>
              </a:ext>
            </a:extLst>
          </p:cNvPr>
          <p:cNvGrpSpPr/>
          <p:nvPr/>
        </p:nvGrpSpPr>
        <p:grpSpPr>
          <a:xfrm>
            <a:off x="5140792" y="3204271"/>
            <a:ext cx="645757" cy="645757"/>
            <a:chOff x="6444315" y="1406771"/>
            <a:chExt cx="1213018" cy="1213018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FB45C1AB-65CF-B340-8D51-7682E95CA077}"/>
                </a:ext>
              </a:extLst>
            </p:cNvPr>
            <p:cNvSpPr/>
            <p:nvPr/>
          </p:nvSpPr>
          <p:spPr>
            <a:xfrm>
              <a:off x="6444315" y="1406771"/>
              <a:ext cx="1213018" cy="12130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BFA7158-3458-0244-B77C-78E1D1687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0419" y="1572875"/>
              <a:ext cx="880809" cy="880809"/>
            </a:xfrm>
            <a:prstGeom prst="rect">
              <a:avLst/>
            </a:prstGeom>
          </p:spPr>
        </p:pic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626D43A-5B34-2C4F-8806-73D1F7E47FE4}"/>
              </a:ext>
            </a:extLst>
          </p:cNvPr>
          <p:cNvSpPr/>
          <p:nvPr/>
        </p:nvSpPr>
        <p:spPr>
          <a:xfrm>
            <a:off x="4397723" y="900429"/>
            <a:ext cx="4090332" cy="140378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rgbClr val="7F7F7F"/>
                </a:solidFill>
                <a:latin typeface="NEXON Lv2 Gothic"/>
                <a:ea typeface="NEXON Lv2 Gothic" pitchFamily="2" charset="-127"/>
              </a:rPr>
              <a:t>다른 코드 악보 추가 구매</a:t>
            </a:r>
            <a:endParaRPr lang="en-US" altLang="ko-KR" sz="1600" b="1">
              <a:solidFill>
                <a:srgbClr val="7F7F7F"/>
              </a:solidFill>
              <a:latin typeface="NEXON Lv2 Gothic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908F8F"/>
                </a:solidFill>
                <a:latin typeface="NEXON Lv2 Gothic"/>
                <a:ea typeface="NEXON Lv2 Gothic" pitchFamily="2" charset="-127"/>
              </a:rPr>
              <a:t>다른 코드의 악보를 구하기 위해 </a:t>
            </a:r>
            <a:endParaRPr lang="en-US" altLang="ko-KR" sz="14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908F8F"/>
                </a:solidFill>
                <a:latin typeface="NEXON Lv2 Gothic"/>
                <a:ea typeface="NEXON Lv2 Gothic" pitchFamily="2" charset="-127"/>
              </a:rPr>
              <a:t>원 키의 악보가 있어도 원하는 </a:t>
            </a:r>
            <a:r>
              <a:rPr lang="ko-KR" altLang="en-US" sz="1400">
                <a:solidFill>
                  <a:srgbClr val="FD4276"/>
                </a:solidFill>
                <a:latin typeface="NEXON Lv2 Gothic"/>
                <a:ea typeface="NEXON Lv2 Gothic" pitchFamily="2" charset="-127"/>
              </a:rPr>
              <a:t>다른 코드</a:t>
            </a:r>
            <a:r>
              <a:rPr lang="ko-KR" altLang="en-US" sz="1400">
                <a:solidFill>
                  <a:srgbClr val="908F8F"/>
                </a:solidFill>
                <a:latin typeface="NEXON Lv2 Gothic"/>
                <a:ea typeface="NEXON Lv2 Gothic" pitchFamily="2" charset="-127"/>
              </a:rPr>
              <a:t>의 </a:t>
            </a:r>
            <a:endParaRPr lang="en-US" altLang="ko-KR" sz="14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908F8F"/>
                </a:solidFill>
                <a:latin typeface="NEXON Lv2 Gothic"/>
                <a:ea typeface="NEXON Lv2 Gothic" pitchFamily="2" charset="-127"/>
              </a:rPr>
              <a:t>악보를 </a:t>
            </a:r>
            <a:r>
              <a:rPr lang="ko-KR" altLang="en-US" sz="1400">
                <a:solidFill>
                  <a:srgbClr val="FD4276"/>
                </a:solidFill>
                <a:latin typeface="NEXON Lv2 Gothic"/>
                <a:ea typeface="NEXON Lv2 Gothic" pitchFamily="2" charset="-127"/>
              </a:rPr>
              <a:t>따로 구매</a:t>
            </a:r>
            <a:r>
              <a:rPr lang="ko-KR" altLang="en-US" sz="1400">
                <a:solidFill>
                  <a:srgbClr val="908F8F"/>
                </a:solidFill>
                <a:latin typeface="NEXON Lv2 Gothic"/>
                <a:ea typeface="NEXON Lv2 Gothic" pitchFamily="2" charset="-127"/>
              </a:rPr>
              <a:t>해야 하는 불편함</a:t>
            </a:r>
            <a:endParaRPr lang="en-US" altLang="ko-KR" sz="1400">
              <a:solidFill>
                <a:srgbClr val="908F8F"/>
              </a:solidFill>
              <a:latin typeface="NEXON Lv2 Gothic"/>
              <a:ea typeface="NEXON Lv2 Gothic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98FD05F-6D65-C748-B47E-F1C805248AB4}"/>
              </a:ext>
            </a:extLst>
          </p:cNvPr>
          <p:cNvSpPr/>
          <p:nvPr/>
        </p:nvSpPr>
        <p:spPr>
          <a:xfrm>
            <a:off x="4282051" y="4681009"/>
            <a:ext cx="4292449" cy="205011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rgbClr val="7F7F7F"/>
                </a:solidFill>
                <a:latin typeface="NEXON Lv2 Gothic" pitchFamily="2" charset="-127"/>
                <a:ea typeface="NEXON Lv2 Gothic"/>
              </a:rPr>
              <a:t>악보 파일 수정 시 불편함 </a:t>
            </a:r>
            <a:endParaRPr lang="en-US" altLang="ko-KR" sz="1600" b="1">
              <a:solidFill>
                <a:srgbClr val="7F7F7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대부분 악보는 저작권 문제로 </a:t>
            </a:r>
            <a:endParaRPr lang="en-US" altLang="ko-KR" sz="14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pdf, </a:t>
            </a:r>
            <a:r>
              <a:rPr lang="ko-KR" altLang="en-US" sz="14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파일로 제공되기 때문에 </a:t>
            </a:r>
            <a:endParaRPr lang="en-US" altLang="ko-KR" sz="14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FD4276"/>
                </a:solidFill>
                <a:latin typeface="NEXON Lv2 Gothic" pitchFamily="2" charset="-127"/>
                <a:ea typeface="NEXON Lv2 Gothic"/>
              </a:rPr>
              <a:t>음표 수정</a:t>
            </a:r>
            <a:r>
              <a:rPr lang="en-US" altLang="ko-KR" sz="1400">
                <a:solidFill>
                  <a:srgbClr val="FD4276"/>
                </a:solidFill>
                <a:latin typeface="NEXON Lv2 Gothic" pitchFamily="2" charset="-127"/>
                <a:ea typeface="NEXON Lv2 Gothic"/>
              </a:rPr>
              <a:t>,</a:t>
            </a:r>
            <a:r>
              <a:rPr lang="ko-KR" altLang="en-US" sz="1400">
                <a:solidFill>
                  <a:srgbClr val="FD4276"/>
                </a:solidFill>
                <a:latin typeface="NEXON Lv2 Gothic" pitchFamily="2" charset="-127"/>
                <a:ea typeface="NEXON Lv2 Gothic"/>
              </a:rPr>
              <a:t> 추가</a:t>
            </a:r>
            <a:r>
              <a:rPr lang="en-US" altLang="ko-KR" sz="1400">
                <a:solidFill>
                  <a:srgbClr val="FD4276"/>
                </a:solidFill>
                <a:latin typeface="NEXON Lv2 Gothic" pitchFamily="2" charset="-127"/>
                <a:ea typeface="NEXON Lv2 Gothic"/>
              </a:rPr>
              <a:t>,</a:t>
            </a:r>
            <a:r>
              <a:rPr lang="ko-KR" altLang="en-US" sz="1400">
                <a:solidFill>
                  <a:srgbClr val="FD4276"/>
                </a:solidFill>
                <a:latin typeface="NEXON Lv2 Gothic" pitchFamily="2" charset="-127"/>
                <a:ea typeface="NEXON Lv2 Gothic"/>
              </a:rPr>
              <a:t> 삭제 불가능한 경우가 많음</a:t>
            </a:r>
            <a:endParaRPr lang="en-US" altLang="ko-KR" sz="1400">
              <a:solidFill>
                <a:srgbClr val="FD4276"/>
              </a:solidFill>
              <a:latin typeface="NEXON Lv2 Gothic" pitchFamily="2" charset="-127"/>
              <a:ea typeface="NEXON Lv2 Gothic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MIDI </a:t>
            </a:r>
            <a:r>
              <a:rPr lang="ko-KR" altLang="en-US" sz="14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파일로 제공되는 경우 거의 없음</a:t>
            </a:r>
            <a:endParaRPr lang="en-US" altLang="ko-KR" sz="1400">
              <a:solidFill>
                <a:srgbClr val="908F8F"/>
              </a:solidFill>
              <a:latin typeface="NEXON Lv2 Gothic" pitchFamily="2" charset="-127"/>
              <a:ea typeface="NEXON Lv2 Gothic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prstClr val="white">
                  <a:lumMod val="50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2F47E87E-2FBE-DE46-B243-C859A6B8C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829127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39" name="타원 38">
            <a:extLst>
              <a:ext uri="{FF2B5EF4-FFF2-40B4-BE49-F238E27FC236}">
                <a16:creationId xmlns:a16="http://schemas.microsoft.com/office/drawing/2014/main" id="{DE04FBC7-8480-114A-AE22-EE11C5EE3B33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645C180-2B67-AA49-82E0-36F882AAB96C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EF4F942C-431A-9247-AE81-E2A7311569A7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7880216E-C897-F74E-BD64-ED1419C3F43E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144F1C-367E-BB4E-8790-E3F1B96DD879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8CC0662D-3F2E-A44E-91B2-4CF2E8E9233E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D917EC54-CDC3-EA4C-84F2-C7CB9CE559E9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17BCBBD-60CA-D347-81D1-944706AB7FDC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F32B48C6-D01A-D44A-9236-4FBADEB59328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447777A3-D97B-0A47-87FA-BB0BA2FC8EC8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500" b="1" kern="0">
                <a:solidFill>
                  <a:srgbClr val="FA3C71"/>
                </a:solidFill>
                <a:latin typeface="NEXON Lv2 Gothic"/>
                <a:ea typeface="NEXON Lv2 Gothic" panose="00000500000000000000" pitchFamily="2" charset="-127"/>
              </a:rPr>
              <a:t>개발 배경</a:t>
            </a:r>
            <a:endParaRPr lang="en-US" altLang="ko-KR" sz="2500" b="1" kern="0" err="1">
              <a:solidFill>
                <a:srgbClr val="FA3C71"/>
              </a:solidFill>
              <a:latin typeface="NEXON Lv2 Gothic" panose="00000500000000000000" pitchFamily="2" charset="-127"/>
              <a:ea typeface="NEXON Lv2 Gothic" panose="00000500000000000000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DDE681AA-AFE1-7F4C-90BC-11338DDB835E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9280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9D91C4B-8FEF-4667-84FF-EF487957F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E7C9C79B-4DB2-A54D-A250-7101393432DA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39" name="타원 38">
            <a:extLst>
              <a:ext uri="{FF2B5EF4-FFF2-40B4-BE49-F238E27FC236}">
                <a16:creationId xmlns:a16="http://schemas.microsoft.com/office/drawing/2014/main" id="{386D833D-3EC7-1C4D-9E0C-C36CBADF844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1D1EF24-6B26-D044-AB7F-D65F909AF8BC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5F27CF5-0962-614C-8F90-3EAE8FF91965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F590B7A-DE4A-4441-8FCD-3B01F2E716DB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5E3F5ED-C765-6348-90DC-8D5D9FB83C9E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E3E69EC-6659-A147-B537-8C3CA0ABE8CC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EC9F22A-C5D9-F04D-9291-556775346463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rgbClr val="0070BF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7A15C8F-4EB5-044C-8A23-E25E97390E20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BCBDD72D-C8E0-494F-8389-65FF7D569516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46AE05F-6A69-1441-9AC8-CF5826C02B27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1B442ACF-A12E-6E41-8F12-E87FF266D7FB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졸업 연구 수행 일정 </a:t>
            </a:r>
            <a:r>
              <a:rPr lang="en-US" altLang="ko-KR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–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주차별 진행 상황</a:t>
            </a:r>
            <a:endParaRPr lang="ko-KR" altLang="en-US" sz="2500" kern="0">
              <a:solidFill>
                <a:prstClr val="black">
                  <a:lumMod val="75000"/>
                  <a:lumOff val="25000"/>
                </a:prstClr>
              </a:solidFill>
              <a:latin typeface="NEXON Lv2 Gothic" panose="00000500000000000000" pitchFamily="2" charset="-127"/>
              <a:ea typeface="NEXON Lv2 Gothic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1DC3F9-0F05-3F4F-9FF4-F89285780DCC}"/>
              </a:ext>
            </a:extLst>
          </p:cNvPr>
          <p:cNvSpPr txBox="1"/>
          <p:nvPr/>
        </p:nvSpPr>
        <p:spPr>
          <a:xfrm>
            <a:off x="962713" y="4032747"/>
            <a:ext cx="3902290" cy="1447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500" dirty="0">
                <a:latin typeface="NEXON Lv2 Gothic" pitchFamily="2" charset="-127"/>
                <a:ea typeface="NEXON Lv2 Gothic" pitchFamily="2" charset="-127"/>
              </a:rPr>
              <a:t>*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kumimoji="1" lang="ko-Kore-KR" altLang="en-US" sz="1500" dirty="0">
                <a:latin typeface="NEXON Lv2 Gothic" pitchFamily="2" charset="-127"/>
                <a:ea typeface="NEXON Lv2 Gothic" pitchFamily="2" charset="-127"/>
              </a:rPr>
              <a:t>매주 화</a:t>
            </a:r>
            <a:r>
              <a:rPr kumimoji="1" lang="en-US" altLang="ko-KR" sz="1500" dirty="0">
                <a:latin typeface="NEXON Lv2 Gothic" pitchFamily="2" charset="-127"/>
                <a:ea typeface="NEXON Lv2 Gothic" pitchFamily="2" charset="-127"/>
              </a:rPr>
              <a:t>,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 목요일 </a:t>
            </a:r>
            <a:r>
              <a:rPr kumimoji="1" lang="en-US" altLang="ko-KR" sz="1500" dirty="0">
                <a:latin typeface="NEXON Lv2 Gothic" pitchFamily="2" charset="-127"/>
                <a:ea typeface="NEXON Lv2 Gothic" pitchFamily="2" charset="-127"/>
              </a:rPr>
              <a:t>20:30 </a:t>
            </a:r>
            <a:r>
              <a:rPr kumimoji="1" lang="ko-KR" altLang="en-US" sz="1500" dirty="0" err="1">
                <a:latin typeface="NEXON Lv2 Gothic" pitchFamily="2" charset="-127"/>
                <a:ea typeface="NEXON Lv2 Gothic" pitchFamily="2" charset="-127"/>
              </a:rPr>
              <a:t>디스코드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 회의</a:t>
            </a:r>
            <a:endParaRPr kumimoji="1" lang="en-US" altLang="ko-KR" sz="1500" dirty="0">
              <a:latin typeface="NEXON Lv2 Gothic" pitchFamily="2" charset="-127"/>
              <a:ea typeface="NEXON Lv2 Gothic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* 토요일 </a:t>
            </a:r>
            <a:r>
              <a:rPr kumimoji="1" lang="en-US" altLang="ko-KR" sz="1500" dirty="0">
                <a:latin typeface="NEXON Lv2 Gothic" pitchFamily="2" charset="-127"/>
                <a:ea typeface="NEXON Lv2 Gothic" pitchFamily="2" charset="-127"/>
              </a:rPr>
              <a:t>11:00 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인천</a:t>
            </a:r>
            <a:r>
              <a:rPr kumimoji="1" lang="en-US" altLang="ko-KR" sz="1500" dirty="0">
                <a:latin typeface="NEXON Lv2 Gothic" pitchFamily="2" charset="-127"/>
                <a:ea typeface="NEXON Lv2 Gothic" pitchFamily="2" charset="-127"/>
              </a:rPr>
              <a:t>,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 수원 격주 대면 회의</a:t>
            </a:r>
            <a:endParaRPr kumimoji="1" lang="en-US" altLang="ko-KR" sz="1500" dirty="0">
              <a:latin typeface="NEXON Lv2 Gothic" pitchFamily="2" charset="-127"/>
              <a:ea typeface="NEXON Lv2 Gothic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ore-KR" altLang="en-US" sz="1500" dirty="0">
                <a:latin typeface="NEXON Lv2 Gothic" pitchFamily="2" charset="-127"/>
                <a:ea typeface="NEXON Lv2 Gothic" pitchFamily="2" charset="-127"/>
              </a:rPr>
              <a:t>*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kumimoji="1" lang="ko-Kore-KR" altLang="en-US" sz="1500" dirty="0">
                <a:latin typeface="NEXON Lv2 Gothic" pitchFamily="2" charset="-127"/>
                <a:ea typeface="NEXON Lv2 Gothic" pitchFamily="2" charset="-127"/>
              </a:rPr>
              <a:t>코로나</a:t>
            </a:r>
            <a:r>
              <a:rPr kumimoji="1" lang="en-US" altLang="ko-Kore-KR" sz="1500" dirty="0">
                <a:latin typeface="NEXON Lv2 Gothic" pitchFamily="2" charset="-127"/>
                <a:ea typeface="NEXON Lv2 Gothic" pitchFamily="2" charset="-127"/>
              </a:rPr>
              <a:t>1</a:t>
            </a:r>
            <a:r>
              <a:rPr kumimoji="1" lang="en-US" altLang="ko-KR" sz="1500" dirty="0">
                <a:latin typeface="NEXON Lv2 Gothic" pitchFamily="2" charset="-127"/>
                <a:ea typeface="NEXON Lv2 Gothic" pitchFamily="2" charset="-127"/>
              </a:rPr>
              <a:t>9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로 인해 </a:t>
            </a:r>
            <a:r>
              <a:rPr kumimoji="1" lang="en-US" altLang="ko-KR" sz="1500" dirty="0">
                <a:latin typeface="NEXON Lv2 Gothic" pitchFamily="2" charset="-127"/>
                <a:ea typeface="NEXON Lv2 Gothic" pitchFamily="2" charset="-127"/>
              </a:rPr>
              <a:t>3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월은 </a:t>
            </a:r>
            <a:r>
              <a:rPr kumimoji="1" lang="en-US" altLang="ko-KR" sz="1500" dirty="0">
                <a:latin typeface="NEXON Lv2 Gothic" pitchFamily="2" charset="-127"/>
                <a:ea typeface="NEXON Lv2 Gothic" pitchFamily="2" charset="-127"/>
              </a:rPr>
              <a:t>2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주 간</a:t>
            </a:r>
            <a:r>
              <a:rPr kumimoji="1" lang="en-US" altLang="ko-KR" sz="1500" dirty="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온라인 회의</a:t>
            </a:r>
            <a:endParaRPr kumimoji="1" lang="en-US" altLang="ko-KR" sz="1500" dirty="0">
              <a:latin typeface="NEXON Lv2 Gothic" pitchFamily="2" charset="-127"/>
              <a:ea typeface="NEXON Lv2 Gothic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* </a:t>
            </a:r>
            <a:r>
              <a:rPr kumimoji="1" lang="en-US" altLang="ko-KR" sz="1500" b="1" dirty="0">
                <a:solidFill>
                  <a:srgbClr val="FC3B71"/>
                </a:solidFill>
                <a:latin typeface="NEXON Lv2 Gothic" pitchFamily="2" charset="-127"/>
                <a:ea typeface="NEXON Lv2 Gothic" pitchFamily="2" charset="-127"/>
              </a:rPr>
              <a:t>4</a:t>
            </a:r>
            <a:r>
              <a:rPr kumimoji="1" lang="ko-KR" altLang="en-US" sz="1500" b="1" dirty="0">
                <a:solidFill>
                  <a:srgbClr val="FC3B71"/>
                </a:solidFill>
                <a:latin typeface="NEXON Lv2 Gothic" pitchFamily="2" charset="-127"/>
                <a:ea typeface="NEXON Lv2 Gothic" pitchFamily="2" charset="-127"/>
              </a:rPr>
              <a:t>월 내 전체 개발 </a:t>
            </a:r>
            <a:r>
              <a:rPr kumimoji="1" lang="en-US" altLang="ko-KR" sz="1500" b="1" dirty="0">
                <a:solidFill>
                  <a:srgbClr val="FC3B71"/>
                </a:solidFill>
                <a:latin typeface="NEXON Lv2 Gothic" pitchFamily="2" charset="-127"/>
                <a:ea typeface="NEXON Lv2 Gothic" pitchFamily="2" charset="-127"/>
              </a:rPr>
              <a:t>90%</a:t>
            </a:r>
            <a:r>
              <a:rPr kumimoji="1" lang="ko-KR" altLang="en-US" sz="1500" b="1" dirty="0">
                <a:solidFill>
                  <a:srgbClr val="FC3B71"/>
                </a:solidFill>
                <a:latin typeface="NEXON Lv2 Gothic" pitchFamily="2" charset="-127"/>
                <a:ea typeface="NEXON Lv2 Gothic" pitchFamily="2" charset="-127"/>
              </a:rPr>
              <a:t> 완료 목표 </a:t>
            </a:r>
            <a:endParaRPr kumimoji="1" lang="ko-Kore-KR" altLang="en-US" sz="1500" b="1" dirty="0">
              <a:solidFill>
                <a:srgbClr val="FC3B71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346A69FC-8BCD-EE42-AB18-786403079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038202"/>
              </p:ext>
            </p:extLst>
          </p:nvPr>
        </p:nvGraphicFramePr>
        <p:xfrm>
          <a:off x="4890403" y="728277"/>
          <a:ext cx="3222636" cy="54542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4459">
                  <a:extLst>
                    <a:ext uri="{9D8B030D-6E8A-4147-A177-3AD203B41FA5}">
                      <a16:colId xmlns:a16="http://schemas.microsoft.com/office/drawing/2014/main" val="3233099912"/>
                    </a:ext>
                  </a:extLst>
                </a:gridCol>
                <a:gridCol w="2628177">
                  <a:extLst>
                    <a:ext uri="{9D8B030D-6E8A-4147-A177-3AD203B41FA5}">
                      <a16:colId xmlns:a16="http://schemas.microsoft.com/office/drawing/2014/main" val="4237544957"/>
                    </a:ext>
                  </a:extLst>
                </a:gridCol>
              </a:tblGrid>
              <a:tr h="360473">
                <a:tc gridSpan="2">
                  <a:txBody>
                    <a:bodyPr/>
                    <a:lstStyle/>
                    <a:p>
                      <a:pPr algn="ctr"/>
                      <a:r>
                        <a:rPr lang="ko-Kore-KR" altLang="en-US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ore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3</a:t>
                      </a:r>
                      <a:r>
                        <a:rPr lang="ko-KR" altLang="en-US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  <a:endParaRPr lang="ko-Kore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96051985"/>
                  </a:ext>
                </a:extLst>
              </a:tr>
              <a:tr h="134207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i="0">
                          <a:latin typeface="NEXON Lv2 Gothic" pitchFamily="2" charset="-127"/>
                          <a:ea typeface="NEXON Lv2 Gothic" pitchFamily="2" charset="-127"/>
                        </a:rPr>
                        <a:t>1</a:t>
                      </a:r>
                      <a:r>
                        <a:rPr lang="ko-KR" altLang="en-US" sz="1300" b="1" i="0">
                          <a:latin typeface="NEXON Lv2 Gothic" pitchFamily="2" charset="-127"/>
                          <a:ea typeface="NEXON Lv2 Gothic" pitchFamily="2" charset="-127"/>
                        </a:rPr>
                        <a:t>주차</a:t>
                      </a:r>
                      <a:endParaRPr lang="ko-Kore-KR" altLang="en-US" sz="1300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앱 구성도 작성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딥러닝 모델 구현 진행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오선 추출 모듈 정확도 증가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템플릿 매칭 정확도 증가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06314378"/>
                  </a:ext>
                </a:extLst>
              </a:tr>
              <a:tr h="134207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i="0">
                          <a:latin typeface="NEXON Lv2 Gothic" pitchFamily="2" charset="-127"/>
                          <a:ea typeface="NEXON Lv2 Gothic" pitchFamily="2" charset="-127"/>
                        </a:rPr>
                        <a:t>2</a:t>
                      </a:r>
                      <a:r>
                        <a:rPr lang="ko-KR" altLang="en-US" sz="1300" b="1" i="0">
                          <a:latin typeface="NEXON Lv2 Gothic" pitchFamily="2" charset="-127"/>
                          <a:ea typeface="NEXON Lv2 Gothic" pitchFamily="2" charset="-127"/>
                        </a:rPr>
                        <a:t>주차</a:t>
                      </a:r>
                      <a:endParaRPr lang="ko-Kore-KR" altLang="en-US" sz="1300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앱 구성도 작성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시스템 모듈 통합 진행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서버 연동 진행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딥러닝 모델 구현 진행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44124213"/>
                  </a:ext>
                </a:extLst>
              </a:tr>
              <a:tr h="143734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i="0">
                          <a:latin typeface="NEXON Lv2 Gothic" pitchFamily="2" charset="-127"/>
                          <a:ea typeface="NEXON Lv2 Gothic" pitchFamily="2" charset="-127"/>
                        </a:rPr>
                        <a:t>3</a:t>
                      </a:r>
                      <a:r>
                        <a:rPr lang="ko-KR" altLang="en-US" sz="1300" b="1" i="0">
                          <a:latin typeface="NEXON Lv2 Gothic" pitchFamily="2" charset="-127"/>
                          <a:ea typeface="NEXON Lv2 Gothic" pitchFamily="2" charset="-127"/>
                        </a:rPr>
                        <a:t>주차</a:t>
                      </a:r>
                      <a:endParaRPr lang="ko-Kore-KR" altLang="en-US" sz="1300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arenR"/>
                      </a:pPr>
                      <a:endParaRPr lang="en-US" altLang="ko-Kore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 algn="l">
                        <a:buAutoNum type="arabicParenR"/>
                      </a:pPr>
                      <a:r>
                        <a:rPr lang="ko-Kore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딥러닝 모델</a:t>
                      </a: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 구현 완료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 algn="l">
                        <a:buAutoNum type="arabicParenR"/>
                      </a:pP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딥러닝 모델 학습 진행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 algn="l">
                        <a:buAutoNum type="arabicParenR"/>
                      </a:pP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시스템 모듈 통합 진행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 algn="l">
                        <a:buAutoNum type="arabicParenR"/>
                      </a:pP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앱 구성도 작성</a:t>
                      </a:r>
                      <a:endParaRPr lang="en-US" altLang="ko-Kore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 algn="l">
                        <a:buAutoNum type="arabicParenR"/>
                      </a:pP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05493716"/>
                  </a:ext>
                </a:extLst>
              </a:tr>
              <a:tr h="9412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i="0">
                          <a:latin typeface="NEXON Lv2 Gothic" pitchFamily="2" charset="-127"/>
                          <a:ea typeface="NEXON Lv2 Gothic" pitchFamily="2" charset="-127"/>
                        </a:rPr>
                        <a:t>4</a:t>
                      </a:r>
                      <a:r>
                        <a:rPr lang="ko-KR" altLang="en-US" sz="1300" b="1" i="0">
                          <a:latin typeface="NEXON Lv2 Gothic" pitchFamily="2" charset="-127"/>
                          <a:ea typeface="NEXON Lv2 Gothic" pitchFamily="2" charset="-127"/>
                        </a:rPr>
                        <a:t>주차</a:t>
                      </a:r>
                      <a:endParaRPr lang="ko-Kore-KR" altLang="en-US" sz="1300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시스템 모듈 통합 진행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서버 연동 진행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9251903"/>
                  </a:ext>
                </a:extLst>
              </a:tr>
            </a:tbl>
          </a:graphicData>
        </a:graphic>
      </p:graphicFrame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30AEAB67-D3FD-5643-906C-DBE6AA657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58" y="717364"/>
            <a:ext cx="3902290" cy="2520105"/>
          </a:xfrm>
          <a:prstGeom prst="rect">
            <a:avLst/>
          </a:prstGeom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5A90D943-1C8C-D342-8D09-A230A98D1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807870"/>
              </p:ext>
            </p:extLst>
          </p:nvPr>
        </p:nvGraphicFramePr>
        <p:xfrm>
          <a:off x="8370882" y="728277"/>
          <a:ext cx="3222636" cy="54704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4459">
                  <a:extLst>
                    <a:ext uri="{9D8B030D-6E8A-4147-A177-3AD203B41FA5}">
                      <a16:colId xmlns:a16="http://schemas.microsoft.com/office/drawing/2014/main" val="3233099912"/>
                    </a:ext>
                  </a:extLst>
                </a:gridCol>
                <a:gridCol w="2628177">
                  <a:extLst>
                    <a:ext uri="{9D8B030D-6E8A-4147-A177-3AD203B41FA5}">
                      <a16:colId xmlns:a16="http://schemas.microsoft.com/office/drawing/2014/main" val="4237544957"/>
                    </a:ext>
                  </a:extLst>
                </a:gridCol>
              </a:tblGrid>
              <a:tr h="349599">
                <a:tc gridSpan="2">
                  <a:txBody>
                    <a:bodyPr/>
                    <a:lstStyle/>
                    <a:p>
                      <a:pPr algn="ctr"/>
                      <a:r>
                        <a:rPr lang="ko-Kore-KR" altLang="en-US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ore-KR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4</a:t>
                      </a:r>
                      <a:r>
                        <a:rPr lang="ko-KR" altLang="en-US" b="1" i="0" dirty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월</a:t>
                      </a:r>
                      <a:endParaRPr lang="ko-Kore-KR" altLang="en-US" b="1" i="0" dirty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B7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96051985"/>
                  </a:ext>
                </a:extLst>
              </a:tr>
              <a:tr h="102093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i="0">
                          <a:latin typeface="NEXON Lv2 Gothic" pitchFamily="2" charset="-127"/>
                          <a:ea typeface="NEXON Lv2 Gothic" pitchFamily="2" charset="-127"/>
                        </a:rPr>
                        <a:t>1</a:t>
                      </a:r>
                      <a:r>
                        <a:rPr lang="ko-KR" altLang="en-US" sz="1300" b="1" i="0">
                          <a:latin typeface="NEXON Lv2 Gothic" pitchFamily="2" charset="-127"/>
                          <a:ea typeface="NEXON Lv2 Gothic" pitchFamily="2" charset="-127"/>
                        </a:rPr>
                        <a:t>주차</a:t>
                      </a:r>
                      <a:endParaRPr lang="ko-Kore-KR" altLang="en-US" sz="1300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앱 구성도 작성 완료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오선 추출 모듈 구현 완료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템플릿 매칭 모듈 구현 완료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06314378"/>
                  </a:ext>
                </a:extLst>
              </a:tr>
              <a:tr h="102093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i="0">
                          <a:latin typeface="NEXON Lv2 Gothic" pitchFamily="2" charset="-127"/>
                          <a:ea typeface="NEXON Lv2 Gothic" pitchFamily="2" charset="-127"/>
                        </a:rPr>
                        <a:t>2</a:t>
                      </a:r>
                      <a:r>
                        <a:rPr lang="ko-KR" altLang="en-US" sz="1300" b="1" i="0">
                          <a:latin typeface="NEXON Lv2 Gothic" pitchFamily="2" charset="-127"/>
                          <a:ea typeface="NEXON Lv2 Gothic" pitchFamily="2" charset="-127"/>
                        </a:rPr>
                        <a:t>주차</a:t>
                      </a:r>
                      <a:endParaRPr lang="ko-Kore-KR" altLang="en-US" sz="1300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앱 구현 진행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시스템 모듈 통합 진행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서버 연동 진행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44124213"/>
                  </a:ext>
                </a:extLst>
              </a:tr>
              <a:tr h="102093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i="0">
                          <a:latin typeface="NEXON Lv2 Gothic" pitchFamily="2" charset="-127"/>
                          <a:ea typeface="NEXON Lv2 Gothic" pitchFamily="2" charset="-127"/>
                        </a:rPr>
                        <a:t>3</a:t>
                      </a:r>
                      <a:r>
                        <a:rPr lang="ko-KR" altLang="en-US" sz="1300" b="1" i="0">
                          <a:latin typeface="NEXON Lv2 Gothic" pitchFamily="2" charset="-127"/>
                          <a:ea typeface="NEXON Lv2 Gothic" pitchFamily="2" charset="-127"/>
                        </a:rPr>
                        <a:t>주차</a:t>
                      </a:r>
                      <a:endParaRPr lang="ko-Kore-KR" altLang="en-US" sz="1300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3"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앱 구현 완료</a:t>
                      </a:r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,</a:t>
                      </a: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 서버 연동 완료</a:t>
                      </a:r>
                      <a:r>
                        <a:rPr lang="en-US" altLang="ko-KR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,</a:t>
                      </a: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ko-KR" altLang="en-US" sz="1500" b="0" i="0" dirty="0" err="1">
                          <a:latin typeface="NEXON Lv2 Gothic" pitchFamily="2" charset="-127"/>
                          <a:ea typeface="NEXON Lv2 Gothic" pitchFamily="2" charset="-127"/>
                        </a:rPr>
                        <a:t>프로토타입</a:t>
                      </a:r>
                      <a:r>
                        <a:rPr lang="ko-KR" altLang="en-US" sz="1500" b="0" i="0" dirty="0">
                          <a:latin typeface="NEXON Lv2 Gothic" pitchFamily="2" charset="-127"/>
                          <a:ea typeface="NEXON Lv2 Gothic" pitchFamily="2" charset="-127"/>
                        </a:rPr>
                        <a:t> 개발 완료 예정</a:t>
                      </a: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5493716"/>
                  </a:ext>
                </a:extLst>
              </a:tr>
              <a:tr h="102093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i="0">
                          <a:latin typeface="NEXON Lv2 Gothic" pitchFamily="2" charset="-127"/>
                          <a:ea typeface="NEXON Lv2 Gothic" pitchFamily="2" charset="-127"/>
                        </a:rPr>
                        <a:t>4</a:t>
                      </a:r>
                      <a:r>
                        <a:rPr lang="ko-KR" altLang="en-US" sz="1300" b="1" i="0">
                          <a:latin typeface="NEXON Lv2 Gothic" pitchFamily="2" charset="-127"/>
                          <a:ea typeface="NEXON Lv2 Gothic" pitchFamily="2" charset="-127"/>
                        </a:rPr>
                        <a:t>주차</a:t>
                      </a:r>
                      <a:endParaRPr lang="ko-Kore-KR" altLang="en-US" sz="1300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19251903"/>
                  </a:ext>
                </a:extLst>
              </a:tr>
              <a:tr h="102093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i="0" dirty="0">
                          <a:latin typeface="NEXON Lv2 Gothic" pitchFamily="2" charset="-127"/>
                          <a:ea typeface="NEXON Lv2 Gothic" pitchFamily="2" charset="-127"/>
                        </a:rPr>
                        <a:t>5</a:t>
                      </a:r>
                      <a:r>
                        <a:rPr lang="ko-KR" altLang="en-US" sz="1300" b="1" i="0" dirty="0">
                          <a:latin typeface="NEXON Lv2 Gothic" pitchFamily="2" charset="-127"/>
                          <a:ea typeface="NEXON Lv2 Gothic" pitchFamily="2" charset="-127"/>
                        </a:rPr>
                        <a:t>주차</a:t>
                      </a:r>
                      <a:endParaRPr lang="ko-Kore-KR" altLang="en-US" sz="1300" b="1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endParaRPr lang="en-US" altLang="ko-KR" sz="1500" b="0" i="0" dirty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9683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15910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9ED8A3-72EB-4D18-A62A-86112FCE190F}"/>
              </a:ext>
            </a:extLst>
          </p:cNvPr>
          <p:cNvSpPr txBox="1"/>
          <p:nvPr/>
        </p:nvSpPr>
        <p:spPr>
          <a:xfrm>
            <a:off x="1417737" y="1555105"/>
            <a:ext cx="10335489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  <a:cs typeface="+mn-lt"/>
              </a:rPr>
              <a:t>졸업작품</a:t>
            </a:r>
            <a:r>
              <a:rPr lang="en-US" altLang="ko-KR" b="1" dirty="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b="1" dirty="0">
                <a:latin typeface="NEXON Lv2 Gothic" pitchFamily="2" charset="-127"/>
                <a:ea typeface="NEXON Lv2 Gothic" pitchFamily="2" charset="-127"/>
                <a:cs typeface="+mn-lt"/>
              </a:rPr>
              <a:t>GitHub</a:t>
            </a:r>
            <a:r>
              <a:rPr lang="en-US" altLang="ko-KR" b="1" dirty="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en-US" altLang="ko-KR" b="1" dirty="0" err="1">
                <a:latin typeface="NEXON Lv2 Gothic" pitchFamily="2" charset="-127"/>
                <a:ea typeface="NEXON Lv2 Gothic" pitchFamily="2" charset="-127"/>
              </a:rPr>
              <a:t>주소</a:t>
            </a:r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b="1" dirty="0">
              <a:latin typeface="NEXON Lv2 Gothic" pitchFamily="2" charset="-127"/>
              <a:ea typeface="NEXON Lv2 Gothic" pitchFamily="2" charset="-127"/>
            </a:endParaRPr>
          </a:p>
          <a:p>
            <a:pPr marL="285750" indent="-285750">
              <a:buFont typeface="Arial"/>
              <a:buChar char="•"/>
            </a:pP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  <a:hlinkClick r:id="rId2"/>
              </a:rPr>
              <a:t>https://github.com/yklim1/Ourchord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marL="285750" indent="-285750">
              <a:buFont typeface="Arial"/>
              <a:buChar char="•"/>
            </a:pP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endParaRPr lang="ko-KR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b="1" dirty="0">
                <a:latin typeface="NEXON Lv2 Gothic" pitchFamily="2" charset="-127"/>
                <a:ea typeface="NEXON Lv2 Gothic" pitchFamily="2" charset="-127"/>
              </a:rPr>
              <a:t>팀원 별 </a:t>
            </a:r>
            <a:r>
              <a:rPr lang="ko-KR" b="1" dirty="0">
                <a:latin typeface="NEXON Lv2 Gothic" pitchFamily="2" charset="-127"/>
                <a:ea typeface="NEXON Lv2 Gothic" pitchFamily="2" charset="-127"/>
                <a:cs typeface="+mn-lt"/>
              </a:rPr>
              <a:t>GitHub </a:t>
            </a:r>
            <a:r>
              <a:rPr lang="ko-KR" altLang="en-US" b="1" dirty="0">
                <a:latin typeface="NEXON Lv2 Gothic" pitchFamily="2" charset="-127"/>
                <a:ea typeface="NEXON Lv2 Gothic" pitchFamily="2" charset="-127"/>
                <a:cs typeface="+mn-lt"/>
              </a:rPr>
              <a:t>주소</a:t>
            </a:r>
          </a:p>
          <a:p>
            <a:endParaRPr lang="ko-KR" altLang="en-US" dirty="0">
              <a:latin typeface="NEXON Lv2 Gothic" pitchFamily="2" charset="-127"/>
              <a:ea typeface="NEXON Lv2 Gothic" pitchFamily="2" charset="-127"/>
              <a:cs typeface="+mn-lt"/>
            </a:endParaRPr>
          </a:p>
          <a:p>
            <a:pPr>
              <a:buFont typeface="Arial"/>
              <a:buChar char="•"/>
            </a:pP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 </a:t>
            </a:r>
            <a:r>
              <a:rPr lang="ko-KR" altLang="en-US" dirty="0" err="1">
                <a:latin typeface="NEXON Lv2 Gothic" pitchFamily="2" charset="-127"/>
                <a:ea typeface="NEXON Lv2 Gothic" pitchFamily="2" charset="-127"/>
                <a:cs typeface="+mn-lt"/>
              </a:rPr>
              <a:t>문지수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(</a:t>
            </a:r>
            <a:r>
              <a:rPr lang="ko-KR" dirty="0">
                <a:latin typeface="NEXON Lv2 Gothic" pitchFamily="2" charset="-127"/>
                <a:ea typeface="NEXON Lv2 Gothic" pitchFamily="2" charset="-127"/>
                <a:cs typeface="+mn-lt"/>
              </a:rPr>
              <a:t>ID: </a:t>
            </a:r>
            <a:r>
              <a:rPr lang="ko-KR" dirty="0" err="1">
                <a:latin typeface="NEXON Lv2 Gothic" pitchFamily="2" charset="-127"/>
                <a:ea typeface="NEXON Lv2 Gothic" pitchFamily="2" charset="-127"/>
                <a:cs typeface="+mn-lt"/>
              </a:rPr>
              <a:t>zjisuoo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  <a:p>
            <a:pPr>
              <a:buFont typeface="Arial"/>
              <a:buChar char="•"/>
            </a:pPr>
            <a:endParaRPr lang="en-US" altLang="ko-KR" dirty="0">
              <a:latin typeface="NEXON Lv2 Gothic" pitchFamily="2" charset="-127"/>
              <a:ea typeface="NEXON Lv2 Gothic" pitchFamily="2" charset="-127"/>
              <a:cs typeface="+mn-lt"/>
            </a:endParaRPr>
          </a:p>
          <a:p>
            <a:pPr>
              <a:buFont typeface="Arial"/>
              <a:buChar char="•"/>
            </a:pP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 임영규 </a:t>
            </a:r>
            <a:r>
              <a:rPr lang="en-US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(</a:t>
            </a:r>
            <a:r>
              <a:rPr lang="ko-KR" dirty="0">
                <a:latin typeface="NEXON Lv2 Gothic" pitchFamily="2" charset="-127"/>
                <a:ea typeface="NEXON Lv2 Gothic" pitchFamily="2" charset="-127"/>
                <a:cs typeface="+mn-lt"/>
              </a:rPr>
              <a:t>ID: yklim1)</a:t>
            </a:r>
            <a:endParaRPr lang="ko-KR" altLang="en-US" dirty="0">
              <a:latin typeface="NEXON Lv2 Gothic" pitchFamily="2" charset="-127"/>
              <a:ea typeface="NEXON Lv2 Gothic" pitchFamily="2" charset="-127"/>
              <a:cs typeface="+mn-lt"/>
            </a:endParaRPr>
          </a:p>
          <a:p>
            <a:pPr>
              <a:buFont typeface="Arial"/>
              <a:buChar char="•"/>
            </a:pPr>
            <a:endParaRPr lang="ko-KR" dirty="0">
              <a:latin typeface="NEXON Lv2 Gothic" pitchFamily="2" charset="-127"/>
              <a:ea typeface="NEXON Lv2 Gothic" pitchFamily="2" charset="-127"/>
              <a:cs typeface="+mn-lt"/>
            </a:endParaRPr>
          </a:p>
          <a:p>
            <a:pPr>
              <a:buFont typeface="Arial"/>
              <a:buChar char="•"/>
            </a:pPr>
            <a:r>
              <a:rPr lang="ko-KR" altLang="en-US" dirty="0">
                <a:latin typeface="NEXON Lv2 Gothic" pitchFamily="2" charset="-127"/>
                <a:ea typeface="NEXON Lv2 Gothic" pitchFamily="2" charset="-127"/>
                <a:cs typeface="+mn-lt"/>
              </a:rPr>
              <a:t> 김민지 (ID: 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  <a:cs typeface="+mn-lt"/>
              </a:rPr>
              <a:t>flottante301)</a:t>
            </a:r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  <a:p>
            <a:pPr marL="285750" indent="-285750">
              <a:buFont typeface="Arial"/>
              <a:buChar char="•"/>
            </a:pPr>
            <a:endParaRPr lang="ko-KR" dirty="0">
              <a:latin typeface="NEXON Lv2 Gothic" pitchFamily="2" charset="-127"/>
              <a:ea typeface="NEXON Lv2 Gothic" pitchFamily="2" charset="-127"/>
            </a:endParaRPr>
          </a:p>
          <a:p>
            <a:endParaRPr lang="ko-KR" altLang="en-US" dirty="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74E253-17CF-4479-8E9F-815BA723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그림 5">
            <a:extLst>
              <a:ext uri="{FF2B5EF4-FFF2-40B4-BE49-F238E27FC236}">
                <a16:creationId xmlns:a16="http://schemas.microsoft.com/office/drawing/2014/main" id="{92AE3470-6DA8-473B-BC50-AA3A58527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354" y="1687656"/>
            <a:ext cx="3768436" cy="3768436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0059BFA9-2102-402E-94CE-CCCBAD047CDC}"/>
              </a:ext>
            </a:extLst>
          </p:cNvPr>
          <p:cNvSpPr/>
          <p:nvPr/>
        </p:nvSpPr>
        <p:spPr>
          <a:xfrm>
            <a:off x="301852" y="6210299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0476CEC-500E-B548-92A2-B17766A8F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529416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9" name="타원 28">
            <a:extLst>
              <a:ext uri="{FF2B5EF4-FFF2-40B4-BE49-F238E27FC236}">
                <a16:creationId xmlns:a16="http://schemas.microsoft.com/office/drawing/2014/main" id="{BEF30336-CCE5-2C4E-94FC-7F85F890935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6E67318-AABA-044A-A740-F708C1C35B77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79CD80D-8B5A-0045-B392-50F87337C1D9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7A17789-F4F8-3B4A-B453-611F068E5935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FE21258-A0CE-5A4F-B9C0-CBC5F3C02CC8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36CA9B0-E150-C940-8A65-B822E9977D8C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E3F7E52-D952-7946-B9B0-04C3C552939B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rgbClr val="0070BF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B05E6C3-BBD5-5544-8856-B1ED4C0C3BAF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89F0F19-4080-2046-8472-0CF9728322BA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D134260-7598-0347-BF6F-C403C7A40B8D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FEB4245-4A01-FF47-A329-6B5C2CF7AC2A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500" b="1" kern="0" err="1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깃허브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 </a:t>
            </a:r>
            <a:r>
              <a:rPr lang="en-US" altLang="ko-KR" sz="2500" b="1" kern="0" err="1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주소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708432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74E253-17CF-4479-8E9F-815BA723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059BFA9-2102-402E-94CE-CCCBAD047CDC}"/>
              </a:ext>
            </a:extLst>
          </p:cNvPr>
          <p:cNvSpPr/>
          <p:nvPr/>
        </p:nvSpPr>
        <p:spPr>
          <a:xfrm>
            <a:off x="301852" y="6210299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0476CEC-500E-B548-92A2-B17766A8FA0D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9" name="타원 28">
            <a:extLst>
              <a:ext uri="{FF2B5EF4-FFF2-40B4-BE49-F238E27FC236}">
                <a16:creationId xmlns:a16="http://schemas.microsoft.com/office/drawing/2014/main" id="{BEF30336-CCE5-2C4E-94FC-7F85F890935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6E67318-AABA-044A-A740-F708C1C35B77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79CD80D-8B5A-0045-B392-50F87337C1D9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7A17789-F4F8-3B4A-B453-611F068E5935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FE21258-A0CE-5A4F-B9C0-CBC5F3C02CC8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36CA9B0-E150-C940-8A65-B822E9977D8C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E3F7E52-D952-7946-B9B0-04C3C552939B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B05E6C3-BBD5-5544-8856-B1ED4C0C3BAF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rgbClr val="001F6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89F0F19-4080-2046-8472-0CF9728322BA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D134260-7598-0347-BF6F-C403C7A40B8D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FEB4245-4A01-FF47-A329-6B5C2CF7AC2A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데모 환경 설계</a:t>
            </a:r>
            <a:r>
              <a:rPr lang="en-US" altLang="ko-KR" sz="2500" b="1" kern="0" dirty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  - PDF to PNG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C44583-A17F-6C45-82D3-81566FD1EF3D}"/>
              </a:ext>
            </a:extLst>
          </p:cNvPr>
          <p:cNvSpPr txBox="1"/>
          <p:nvPr/>
        </p:nvSpPr>
        <p:spPr>
          <a:xfrm>
            <a:off x="4828960" y="4938640"/>
            <a:ext cx="29706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NEXON Lv2 Gothic" pitchFamily="2" charset="-127"/>
                <a:ea typeface="NEXON Lv2 Gothic" pitchFamily="2" charset="-127"/>
              </a:rPr>
              <a:t>‘3.pdf’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</a:rPr>
              <a:t>파일은 첫 장 부터 순차적으로</a:t>
            </a:r>
            <a:endParaRPr lang="en-US" altLang="ko-KR" sz="1500" dirty="0">
              <a:latin typeface="NEXON Lv2 Gothic" pitchFamily="2" charset="-127"/>
              <a:ea typeface="NEXON Lv2 Gothic" pitchFamily="2" charset="-127"/>
            </a:endParaRPr>
          </a:p>
          <a:p>
            <a:r>
              <a:rPr lang="ko-KR" altLang="en-US" sz="1500" dirty="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</a:rPr>
              <a:t>‘3-0~5.png’ 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</a:rPr>
              <a:t>형식으로 저장</a:t>
            </a:r>
            <a:endParaRPr lang="en-US" altLang="ko-KR" sz="1500" dirty="0">
              <a:latin typeface="NEXON Lv2 Gothic" pitchFamily="2" charset="-127"/>
              <a:ea typeface="NEXON Lv2 Gothic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C8F460-E966-43D1-B87D-5B7AFB1DB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323" y="3218954"/>
            <a:ext cx="2117095" cy="152901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5FC0221-1255-486F-B0C0-E91CDD3C6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3905" y="1149271"/>
            <a:ext cx="3239895" cy="47800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465C30D-BC49-4176-A377-F7FF114F0879}"/>
              </a:ext>
            </a:extLst>
          </p:cNvPr>
          <p:cNvSpPr txBox="1"/>
          <p:nvPr/>
        </p:nvSpPr>
        <p:spPr>
          <a:xfrm>
            <a:off x="2015552" y="6048716"/>
            <a:ext cx="14334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>
                <a:latin typeface="NEXON Lv2 Gothic" pitchFamily="2" charset="-127"/>
                <a:ea typeface="NEXON Lv2 Gothic" pitchFamily="2" charset="-127"/>
              </a:rPr>
              <a:t>저장된 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</a:rPr>
              <a:t>PDF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</a:rPr>
              <a:t>파일</a:t>
            </a:r>
            <a:endParaRPr lang="en-US" altLang="ko-KR" sz="1500" dirty="0">
              <a:latin typeface="NEXON Lv2 Gothic" pitchFamily="2" charset="-127"/>
              <a:ea typeface="NEXON Lv2 Gothic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BA10A89-5B1A-43F6-8B4F-ADA39AA73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777" y="1108688"/>
            <a:ext cx="3250956" cy="48206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7EBF29D-996A-4301-98F8-6BE9668F068A}"/>
              </a:ext>
            </a:extLst>
          </p:cNvPr>
          <p:cNvSpPr txBox="1"/>
          <p:nvPr/>
        </p:nvSpPr>
        <p:spPr>
          <a:xfrm>
            <a:off x="8518005" y="6025245"/>
            <a:ext cx="25106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NEXON Lv2 Gothic" pitchFamily="2" charset="-127"/>
                <a:ea typeface="NEXON Lv2 Gothic" pitchFamily="2" charset="-127"/>
              </a:rPr>
              <a:t>변환된 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</a:rPr>
              <a:t>PNG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</a:rPr>
              <a:t>파일 첫 장 캡쳐 본</a:t>
            </a:r>
            <a:endParaRPr lang="en-US" altLang="ko-KR" sz="1500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2E4644B-1A6E-4E58-AB28-CAEED08FC572}"/>
              </a:ext>
            </a:extLst>
          </p:cNvPr>
          <p:cNvCxnSpPr>
            <a:cxnSpLocks/>
          </p:cNvCxnSpPr>
          <p:nvPr/>
        </p:nvCxnSpPr>
        <p:spPr>
          <a:xfrm flipV="1">
            <a:off x="6537201" y="1347366"/>
            <a:ext cx="1439181" cy="2261634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5AB4DCD-DB51-4218-8D0B-EE4DA2019C9A}"/>
              </a:ext>
            </a:extLst>
          </p:cNvPr>
          <p:cNvCxnSpPr>
            <a:cxnSpLocks/>
          </p:cNvCxnSpPr>
          <p:nvPr/>
        </p:nvCxnSpPr>
        <p:spPr>
          <a:xfrm>
            <a:off x="1632645" y="1167366"/>
            <a:ext cx="4107418" cy="2287584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515111-7BB6-48A2-B50D-24F760CDFA26}"/>
              </a:ext>
            </a:extLst>
          </p:cNvPr>
          <p:cNvSpPr/>
          <p:nvPr/>
        </p:nvSpPr>
        <p:spPr>
          <a:xfrm>
            <a:off x="1306720" y="1108687"/>
            <a:ext cx="310282" cy="168683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93AF8CA-BFC6-483D-9333-E1D1DA1D1920}"/>
              </a:ext>
            </a:extLst>
          </p:cNvPr>
          <p:cNvSpPr/>
          <p:nvPr/>
        </p:nvSpPr>
        <p:spPr>
          <a:xfrm>
            <a:off x="5740063" y="3454950"/>
            <a:ext cx="797137" cy="231225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1799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74E253-17CF-4479-8E9F-815BA723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059BFA9-2102-402E-94CE-CCCBAD047CDC}"/>
              </a:ext>
            </a:extLst>
          </p:cNvPr>
          <p:cNvSpPr/>
          <p:nvPr/>
        </p:nvSpPr>
        <p:spPr>
          <a:xfrm>
            <a:off x="301852" y="6210299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0476CEC-500E-B548-92A2-B17766A8F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331191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9" name="타원 28">
            <a:extLst>
              <a:ext uri="{FF2B5EF4-FFF2-40B4-BE49-F238E27FC236}">
                <a16:creationId xmlns:a16="http://schemas.microsoft.com/office/drawing/2014/main" id="{BEF30336-CCE5-2C4E-94FC-7F85F890935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6E67318-AABA-044A-A740-F708C1C35B77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79CD80D-8B5A-0045-B392-50F87337C1D9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7A17789-F4F8-3B4A-B453-611F068E5935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FE21258-A0CE-5A4F-B9C0-CBC5F3C02CC8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36CA9B0-E150-C940-8A65-B822E9977D8C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E3F7E52-D952-7946-B9B0-04C3C552939B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B05E6C3-BBD5-5544-8856-B1ED4C0C3BAF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rgbClr val="001F6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89F0F19-4080-2046-8472-0CF9728322BA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D134260-7598-0347-BF6F-C403C7A40B8D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FEB4245-4A01-FF47-A329-6B5C2CF7AC2A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데모 환경 설계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  -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오선지 좌표 추출</a:t>
            </a:r>
            <a:endParaRPr lang="en-US" altLang="ko-KR" sz="2500" b="1" kern="0">
              <a:solidFill>
                <a:srgbClr val="FA3C71"/>
              </a:solidFill>
              <a:latin typeface="NEXON Lv2 Gothic" pitchFamily="2" charset="-127"/>
              <a:ea typeface="NEXON Lv2 Gothic"/>
            </a:endParaRPr>
          </a:p>
        </p:txBody>
      </p:sp>
      <p:pic>
        <p:nvPicPr>
          <p:cNvPr id="17" name="그림 3" descr="검은색, 앉아있는, 테이블, 화면이(가) 표시된 사진&#10;&#10;매우 높은 신뢰도로 생성된 설명">
            <a:extLst>
              <a:ext uri="{FF2B5EF4-FFF2-40B4-BE49-F238E27FC236}">
                <a16:creationId xmlns:a16="http://schemas.microsoft.com/office/drawing/2014/main" id="{45E8B47A-3885-1F4B-958E-CC6725999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222" y="958913"/>
            <a:ext cx="1911624" cy="5007779"/>
          </a:xfrm>
          <a:prstGeom prst="rect">
            <a:avLst/>
          </a:prstGeom>
        </p:spPr>
      </p:pic>
      <p:pic>
        <p:nvPicPr>
          <p:cNvPr id="18" name="그림 8">
            <a:extLst>
              <a:ext uri="{FF2B5EF4-FFF2-40B4-BE49-F238E27FC236}">
                <a16:creationId xmlns:a16="http://schemas.microsoft.com/office/drawing/2014/main" id="{A89EAB96-04CC-C841-80A3-1477A4E83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305" y="1401731"/>
            <a:ext cx="3196771" cy="43079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13C13E-97CB-4A4A-94B9-DFF6D587F78E}"/>
              </a:ext>
            </a:extLst>
          </p:cNvPr>
          <p:cNvSpPr txBox="1"/>
          <p:nvPr/>
        </p:nvSpPr>
        <p:spPr>
          <a:xfrm>
            <a:off x="5457560" y="6212629"/>
            <a:ext cx="289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검출 된 직선 개수와 좌표 출력</a:t>
            </a:r>
            <a:endParaRPr lang="ko-Kore-KR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C44583-A17F-6C45-82D3-81566FD1EF3D}"/>
              </a:ext>
            </a:extLst>
          </p:cNvPr>
          <p:cNvSpPr txBox="1"/>
          <p:nvPr/>
        </p:nvSpPr>
        <p:spPr>
          <a:xfrm>
            <a:off x="1618395" y="5792367"/>
            <a:ext cx="356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검출 된 좌표에 대해 분홍색 직선 출력</a:t>
            </a:r>
            <a:endParaRPr lang="ko-Kore-KR">
              <a:latin typeface="NEXON Lv2 Gothic" pitchFamily="2" charset="-127"/>
              <a:ea typeface="NEXON Lv2 Gothic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5E5E7F-25E1-224B-8235-5B08F59286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288" y="3385031"/>
            <a:ext cx="2051542" cy="270533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383820D-C5A3-C14E-B018-757552DBC33A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7099300" y="3520298"/>
            <a:ext cx="1960988" cy="2067702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A3F1982-F7EC-D54F-B00C-511FC0F7E539}"/>
              </a:ext>
            </a:extLst>
          </p:cNvPr>
          <p:cNvSpPr txBox="1"/>
          <p:nvPr/>
        </p:nvSpPr>
        <p:spPr>
          <a:xfrm>
            <a:off x="9084477" y="386214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검출 된 직선 개수가 </a:t>
            </a:r>
            <a:endParaRPr lang="en-US" altLang="ko-KR">
              <a:latin typeface="NEXON Lv2 Gothic" pitchFamily="2" charset="-127"/>
              <a:ea typeface="NEXON Lv2 Gothic" pitchFamily="2" charset="-127"/>
            </a:endParaRPr>
          </a:p>
          <a:p>
            <a:pPr algn="ctr"/>
            <a:r>
              <a:rPr lang="en-US" altLang="ko-KR">
                <a:latin typeface="NEXON Lv2 Gothic" pitchFamily="2" charset="-127"/>
                <a:ea typeface="NEXON Lv2 Gothic" pitchFamily="2" charset="-127"/>
              </a:rPr>
              <a:t>5</a:t>
            </a:r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의 배수인지 확인</a:t>
            </a:r>
            <a:endParaRPr lang="ko-Kore-KR">
              <a:latin typeface="NEXON Lv2 Gothic" pitchFamily="2" charset="-127"/>
              <a:ea typeface="NEXON Lv2 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71274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74E253-17CF-4479-8E9F-815BA723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059BFA9-2102-402E-94CE-CCCBAD047CDC}"/>
              </a:ext>
            </a:extLst>
          </p:cNvPr>
          <p:cNvSpPr/>
          <p:nvPr/>
        </p:nvSpPr>
        <p:spPr>
          <a:xfrm>
            <a:off x="301852" y="6210299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0476CEC-500E-B548-92A2-B17766A8FA0D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9" name="타원 28">
            <a:extLst>
              <a:ext uri="{FF2B5EF4-FFF2-40B4-BE49-F238E27FC236}">
                <a16:creationId xmlns:a16="http://schemas.microsoft.com/office/drawing/2014/main" id="{BEF30336-CCE5-2C4E-94FC-7F85F890935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6E67318-AABA-044A-A740-F708C1C35B77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79CD80D-8B5A-0045-B392-50F87337C1D9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7A17789-F4F8-3B4A-B453-611F068E5935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FE21258-A0CE-5A4F-B9C0-CBC5F3C02CC8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36CA9B0-E150-C940-8A65-B822E9977D8C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E3F7E52-D952-7946-B9B0-04C3C552939B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B05E6C3-BBD5-5544-8856-B1ED4C0C3BAF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rgbClr val="001F6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89F0F19-4080-2046-8472-0CF9728322BA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D134260-7598-0347-BF6F-C403C7A40B8D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FEB4245-4A01-FF47-A329-6B5C2CF7AC2A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데모 환경 설계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  -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음표 좌표 추출</a:t>
            </a:r>
            <a:endParaRPr lang="en-US" altLang="ko-KR" sz="2500" b="1" kern="0">
              <a:solidFill>
                <a:srgbClr val="FA3C71"/>
              </a:solidFill>
              <a:latin typeface="NEXON Lv2 Gothic" pitchFamily="2" charset="-127"/>
              <a:ea typeface="NEXON Lv2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13C13E-97CB-4A4A-94B9-DFF6D587F78E}"/>
              </a:ext>
            </a:extLst>
          </p:cNvPr>
          <p:cNvSpPr txBox="1"/>
          <p:nvPr/>
        </p:nvSpPr>
        <p:spPr>
          <a:xfrm>
            <a:off x="6607540" y="5666473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중복 제거</a:t>
            </a:r>
            <a:endParaRPr lang="ko-Kore-KR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C44583-A17F-6C45-82D3-81566FD1EF3D}"/>
              </a:ext>
            </a:extLst>
          </p:cNvPr>
          <p:cNvSpPr txBox="1"/>
          <p:nvPr/>
        </p:nvSpPr>
        <p:spPr>
          <a:xfrm>
            <a:off x="2487696" y="5666473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NEXON Lv2 Gothic" pitchFamily="2" charset="-127"/>
                <a:ea typeface="NEXON Lv2 Gothic" pitchFamily="2" charset="-127"/>
              </a:rPr>
              <a:t>4</a:t>
            </a:r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분 음표 좌표 추출</a:t>
            </a:r>
            <a:endParaRPr lang="ko-Kore-KR">
              <a:latin typeface="NEXON Lv2 Gothic" pitchFamily="2" charset="-127"/>
              <a:ea typeface="NEXON Lv2 Gothic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7A39101-A975-4012-86CD-1856FDC73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727" y="915920"/>
            <a:ext cx="3867434" cy="30476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0FA11B4-9A80-4C23-A6F5-12D7584BD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161" y="915919"/>
            <a:ext cx="3774646" cy="304768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473B746-9FC6-4F22-ACED-DE487B58B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729" y="4082725"/>
            <a:ext cx="2343150" cy="15906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6CF5067-A7E6-48F5-A9A4-65A127DAE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8506" y="4163461"/>
            <a:ext cx="2047875" cy="14192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1617035-C24A-4B36-8872-C1283E8D8D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3494" y="790156"/>
            <a:ext cx="1476375" cy="467618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FC7C1C5-2224-4CC0-B3E0-95EDB997CFCC}"/>
              </a:ext>
            </a:extLst>
          </p:cNvPr>
          <p:cNvSpPr txBox="1"/>
          <p:nvPr/>
        </p:nvSpPr>
        <p:spPr>
          <a:xfrm>
            <a:off x="9986537" y="5710826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좌표 출력</a:t>
            </a:r>
            <a:endParaRPr lang="ko-Kore-KR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FAE4831-E81C-9F4F-852F-AE0D9351936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4466381" y="4873074"/>
            <a:ext cx="1392615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0074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74E253-17CF-4479-8E9F-815BA723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059BFA9-2102-402E-94CE-CCCBAD047CDC}"/>
              </a:ext>
            </a:extLst>
          </p:cNvPr>
          <p:cNvSpPr/>
          <p:nvPr/>
        </p:nvSpPr>
        <p:spPr>
          <a:xfrm>
            <a:off x="301852" y="6210299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0476CEC-500E-B548-92A2-B17766A8FA0D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9" name="타원 28">
            <a:extLst>
              <a:ext uri="{FF2B5EF4-FFF2-40B4-BE49-F238E27FC236}">
                <a16:creationId xmlns:a16="http://schemas.microsoft.com/office/drawing/2014/main" id="{BEF30336-CCE5-2C4E-94FC-7F85F890935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6E67318-AABA-044A-A740-F708C1C35B77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79CD80D-8B5A-0045-B392-50F87337C1D9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7A17789-F4F8-3B4A-B453-611F068E5935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FE21258-A0CE-5A4F-B9C0-CBC5F3C02CC8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36CA9B0-E150-C940-8A65-B822E9977D8C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E3F7E52-D952-7946-B9B0-04C3C552939B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B05E6C3-BBD5-5544-8856-B1ED4C0C3BAF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rgbClr val="001F6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89F0F19-4080-2046-8472-0CF9728322BA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D134260-7598-0347-BF6F-C403C7A40B8D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FEB4245-4A01-FF47-A329-6B5C2CF7AC2A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데모 환경 설계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  - CNN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통한 음표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박자 추출</a:t>
            </a:r>
            <a:endParaRPr lang="en-US" altLang="ko-KR" sz="2500" b="1" kern="0">
              <a:solidFill>
                <a:srgbClr val="FA3C71"/>
              </a:solidFill>
              <a:latin typeface="NEXON Lv2 Gothic" pitchFamily="2" charset="-127"/>
              <a:ea typeface="NEXON Lv2 Gothic"/>
            </a:endParaRPr>
          </a:p>
        </p:txBody>
      </p:sp>
      <p:pic>
        <p:nvPicPr>
          <p:cNvPr id="4" name="그림 3" descr="나이프이(가) 표시된 사진&#10;&#10;자동 생성된 설명">
            <a:extLst>
              <a:ext uri="{FF2B5EF4-FFF2-40B4-BE49-F238E27FC236}">
                <a16:creationId xmlns:a16="http://schemas.microsoft.com/office/drawing/2014/main" id="{8E81F012-A8C5-0A4F-8ED1-EB6E409401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78" y="928288"/>
            <a:ext cx="1608301" cy="677489"/>
          </a:xfrm>
          <a:prstGeom prst="rect">
            <a:avLst/>
          </a:prstGeom>
        </p:spPr>
      </p:pic>
      <p:pic>
        <p:nvPicPr>
          <p:cNvPr id="7" name="그림 6" descr="나이프이(가) 표시된 사진&#10;&#10;자동 생성된 설명">
            <a:extLst>
              <a:ext uri="{FF2B5EF4-FFF2-40B4-BE49-F238E27FC236}">
                <a16:creationId xmlns:a16="http://schemas.microsoft.com/office/drawing/2014/main" id="{D3EFB92A-0D23-F64C-A828-078623597A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723" y="924099"/>
            <a:ext cx="1693726" cy="677490"/>
          </a:xfrm>
          <a:prstGeom prst="rect">
            <a:avLst/>
          </a:prstGeom>
        </p:spPr>
      </p:pic>
      <p:pic>
        <p:nvPicPr>
          <p:cNvPr id="9" name="그림 8" descr="나이프이(가) 표시된 사진&#10;&#10;자동 생성된 설명">
            <a:extLst>
              <a:ext uri="{FF2B5EF4-FFF2-40B4-BE49-F238E27FC236}">
                <a16:creationId xmlns:a16="http://schemas.microsoft.com/office/drawing/2014/main" id="{72D23B9F-A470-B844-A038-6ED70A680D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793" y="949813"/>
            <a:ext cx="1608302" cy="6151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070ACFC-5185-9648-9A81-7E1CAC1391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348" y="1587499"/>
            <a:ext cx="1816100" cy="46228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730FE1E-0CDC-1F45-9D4D-A8CB1B804E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097" y="1584278"/>
            <a:ext cx="2032000" cy="45847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47880A7-9368-3741-AAB2-4D054AF125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27" y="1597399"/>
            <a:ext cx="1993900" cy="46228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7224C2E-A9BB-D943-BF7F-B8E9930180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745" y="1902139"/>
            <a:ext cx="1638300" cy="2921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81C65B3-36B2-024B-A866-26236C4173A6}"/>
              </a:ext>
            </a:extLst>
          </p:cNvPr>
          <p:cNvSpPr txBox="1"/>
          <p:nvPr/>
        </p:nvSpPr>
        <p:spPr>
          <a:xfrm>
            <a:off x="6740507" y="870429"/>
            <a:ext cx="136447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500" dirty="0">
                <a:latin typeface="NEXON Lv2 Gothic" pitchFamily="2" charset="-127"/>
                <a:ea typeface="NEXON Lv2 Gothic" pitchFamily="2" charset="-127"/>
              </a:rPr>
              <a:t>-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kumimoji="1" lang="ko-Kore-KR" altLang="en-US" sz="1500" dirty="0">
                <a:latin typeface="NEXON Lv2 Gothic" pitchFamily="2" charset="-127"/>
                <a:ea typeface="NEXON Lv2 Gothic" pitchFamily="2" charset="-127"/>
              </a:rPr>
              <a:t>모델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 평가 </a:t>
            </a:r>
            <a:r>
              <a:rPr kumimoji="1" lang="en-US" altLang="ko-KR" sz="1500" dirty="0">
                <a:latin typeface="NEXON Lv2 Gothic" pitchFamily="2" charset="-127"/>
                <a:ea typeface="NEXON Lv2 Gothic" pitchFamily="2" charset="-127"/>
              </a:rPr>
              <a:t>-</a:t>
            </a:r>
          </a:p>
          <a:p>
            <a:pPr algn="ctr"/>
            <a:r>
              <a:rPr kumimoji="1" lang="ko-KR" altLang="en-US" sz="1500" dirty="0" err="1">
                <a:latin typeface="NEXON Lv2 Gothic" pitchFamily="2" charset="-127"/>
                <a:ea typeface="NEXON Lv2 Gothic" pitchFamily="2" charset="-127"/>
              </a:rPr>
              <a:t>손실함수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 값</a:t>
            </a:r>
            <a:r>
              <a:rPr kumimoji="1" lang="en-US" altLang="ko-KR" sz="1500" dirty="0">
                <a:latin typeface="NEXON Lv2 Gothic" pitchFamily="2" charset="-127"/>
                <a:ea typeface="NEXON Lv2 Gothic" pitchFamily="2" charset="-127"/>
              </a:rPr>
              <a:t>(%)</a:t>
            </a:r>
          </a:p>
          <a:p>
            <a:pPr algn="ctr"/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모델 정확도</a:t>
            </a:r>
            <a:r>
              <a:rPr kumimoji="1" lang="en-US" altLang="ko-KR" sz="1500" dirty="0">
                <a:latin typeface="NEXON Lv2 Gothic" pitchFamily="2" charset="-127"/>
                <a:ea typeface="NEXON Lv2 Gothic" pitchFamily="2" charset="-127"/>
              </a:rPr>
              <a:t>(%)</a:t>
            </a:r>
            <a:endParaRPr kumimoji="1" lang="ko-Kore-KR" altLang="en-US" sz="1500" dirty="0">
              <a:latin typeface="NEXON Lv2 Gothic" pitchFamily="2" charset="-127"/>
              <a:ea typeface="NEXON Lv2 Gothic" pitchFamily="2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45B60A0-18B0-9040-8D31-903ED7544590}"/>
              </a:ext>
            </a:extLst>
          </p:cNvPr>
          <p:cNvCxnSpPr>
            <a:cxnSpLocks/>
          </p:cNvCxnSpPr>
          <p:nvPr/>
        </p:nvCxnSpPr>
        <p:spPr>
          <a:xfrm>
            <a:off x="6625772" y="1706211"/>
            <a:ext cx="796973" cy="308987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45B07C8-1DFE-B946-AE9D-C14CB8FF7BD9}"/>
              </a:ext>
            </a:extLst>
          </p:cNvPr>
          <p:cNvSpPr txBox="1"/>
          <p:nvPr/>
        </p:nvSpPr>
        <p:spPr>
          <a:xfrm>
            <a:off x="6740507" y="2094031"/>
            <a:ext cx="23503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500" dirty="0">
                <a:latin typeface="NEXON Lv2 Gothic" pitchFamily="2" charset="-127"/>
                <a:ea typeface="NEXON Lv2 Gothic" pitchFamily="2" charset="-127"/>
              </a:rPr>
              <a:t>첫번째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 음표 </a:t>
            </a:r>
            <a:r>
              <a:rPr kumimoji="1" lang="en-US" altLang="ko-KR" sz="1500" dirty="0">
                <a:latin typeface="NEXON Lv2 Gothic" pitchFamily="2" charset="-127"/>
                <a:ea typeface="NEXON Lv2 Gothic" pitchFamily="2" charset="-127"/>
              </a:rPr>
              <a:t>: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 박자 </a:t>
            </a:r>
            <a:r>
              <a:rPr kumimoji="1" lang="en-US" altLang="ko-KR" sz="1500" dirty="0">
                <a:latin typeface="NEXON Lv2 Gothic" pitchFamily="2" charset="-127"/>
                <a:ea typeface="NEXON Lv2 Gothic" pitchFamily="2" charset="-127"/>
              </a:rPr>
              <a:t>-&gt;</a:t>
            </a:r>
            <a:r>
              <a:rPr kumimoji="1" lang="ko-KR" altLang="en-US" sz="1500" dirty="0">
                <a:latin typeface="NEXON Lv2 Gothic" pitchFamily="2" charset="-127"/>
                <a:ea typeface="NEXON Lv2 Gothic" pitchFamily="2" charset="-127"/>
              </a:rPr>
              <a:t> 가중치</a:t>
            </a:r>
            <a:endParaRPr kumimoji="1" lang="ko-Kore-KR" altLang="en-US" sz="1500" dirty="0"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41" name="차트 40">
            <a:extLst>
              <a:ext uri="{FF2B5EF4-FFF2-40B4-BE49-F238E27FC236}">
                <a16:creationId xmlns:a16="http://schemas.microsoft.com/office/drawing/2014/main" id="{BE6A44F2-033E-A74D-A918-75E3D7F07B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8777452"/>
              </p:ext>
            </p:extLst>
          </p:nvPr>
        </p:nvGraphicFramePr>
        <p:xfrm>
          <a:off x="6761568" y="2431654"/>
          <a:ext cx="5430432" cy="37228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26783499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74E253-17CF-4479-8E9F-815BA723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059BFA9-2102-402E-94CE-CCCBAD047CDC}"/>
              </a:ext>
            </a:extLst>
          </p:cNvPr>
          <p:cNvSpPr/>
          <p:nvPr/>
        </p:nvSpPr>
        <p:spPr>
          <a:xfrm>
            <a:off x="301852" y="6210299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0476CEC-500E-B548-92A2-B17766A8FA0D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9" name="타원 28">
            <a:extLst>
              <a:ext uri="{FF2B5EF4-FFF2-40B4-BE49-F238E27FC236}">
                <a16:creationId xmlns:a16="http://schemas.microsoft.com/office/drawing/2014/main" id="{BEF30336-CCE5-2C4E-94FC-7F85F890935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6E67318-AABA-044A-A740-F708C1C35B77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79CD80D-8B5A-0045-B392-50F87337C1D9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7A17789-F4F8-3B4A-B453-611F068E5935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FE21258-A0CE-5A4F-B9C0-CBC5F3C02CC8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36CA9B0-E150-C940-8A65-B822E9977D8C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E3F7E52-D952-7946-B9B0-04C3C552939B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B05E6C3-BBD5-5544-8856-B1ED4C0C3BAF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rgbClr val="001F6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89F0F19-4080-2046-8472-0CF9728322BA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D134260-7598-0347-BF6F-C403C7A40B8D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FEB4245-4A01-FF47-A329-6B5C2CF7AC2A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/>
                <a:ea typeface="NEXON Lv2 Gothic"/>
              </a:rPr>
              <a:t>데모 환경 설계</a:t>
            </a:r>
            <a:r>
              <a:rPr lang="en-US" altLang="ko-KR" sz="2500" b="1" kern="0">
                <a:solidFill>
                  <a:srgbClr val="FA3C71"/>
                </a:solidFill>
                <a:latin typeface="NEXON Lv2 Gothic"/>
                <a:ea typeface="NEXON Lv2 Gothic"/>
              </a:rPr>
              <a:t>  - 조 </a:t>
            </a:r>
            <a:r>
              <a:rPr lang="en-US" altLang="ko-KR" sz="2500" b="1" kern="0" err="1">
                <a:solidFill>
                  <a:srgbClr val="FA3C71"/>
                </a:solidFill>
                <a:latin typeface="NEXON Lv2 Gothic"/>
                <a:ea typeface="NEXON Lv2 Gothic"/>
              </a:rPr>
              <a:t>변환</a:t>
            </a:r>
            <a:endParaRPr lang="ko-KR" altLang="en-US" sz="2500" b="1" kern="0" err="1">
              <a:solidFill>
                <a:srgbClr val="FA3C71"/>
              </a:solidFill>
              <a:latin typeface="NEXON Lv2 Gothic" pitchFamily="2" charset="-127"/>
              <a:ea typeface="NEXON Lv2 Gothic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B97765-4A1D-D84C-8151-89B45095D747}"/>
              </a:ext>
            </a:extLst>
          </p:cNvPr>
          <p:cNvSpPr txBox="1"/>
          <p:nvPr/>
        </p:nvSpPr>
        <p:spPr>
          <a:xfrm>
            <a:off x="7730500" y="3983461"/>
            <a:ext cx="4124898" cy="19543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변환하기 전 악보가 어떤 코드인지 출력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변환할 코드의 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‘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조표</a:t>
            </a:r>
            <a:r>
              <a:rPr lang="en-US" altLang="ko-KR" dirty="0">
                <a:latin typeface="NEXON Lv2 Gothic" pitchFamily="2" charset="-127"/>
                <a:ea typeface="NEXON Lv2 Gothic" pitchFamily="2" charset="-127"/>
              </a:rPr>
              <a:t>’ </a:t>
            </a: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입력</a:t>
            </a: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NEXON Lv2 Gothic" pitchFamily="2" charset="-127"/>
              <a:ea typeface="NEXON Lv2 Gothic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NEXON Lv2 Gothic" pitchFamily="2" charset="-127"/>
                <a:ea typeface="NEXON Lv2 Gothic" pitchFamily="2" charset="-127"/>
              </a:rPr>
              <a:t>모든 음에 대한 변환 과정 출력</a:t>
            </a:r>
            <a:endParaRPr lang="ko-Kore-KR" altLang="ko-KR" dirty="0">
              <a:latin typeface="NEXON Lv2 Gothic" pitchFamily="2" charset="-127"/>
              <a:ea typeface="NEXON Lv2 Gothic" pitchFamily="2" charset="-127"/>
            </a:endParaRPr>
          </a:p>
          <a:p>
            <a:endParaRPr lang="ko-KR" altLang="en-US" sz="1300" dirty="0">
              <a:latin typeface="NEXON Lv2 Gothic" pitchFamily="2" charset="-127"/>
              <a:ea typeface="NEXON Lv2 Gothic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0EA319-2893-4FA5-AF50-53E85FCF8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253" y="857250"/>
            <a:ext cx="3177201" cy="52791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F51F27-CE96-4968-8840-12AD02D98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380" y="857249"/>
            <a:ext cx="2649194" cy="527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8821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74E253-17CF-4479-8E9F-815BA723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059BFA9-2102-402E-94CE-CCCBAD047CDC}"/>
              </a:ext>
            </a:extLst>
          </p:cNvPr>
          <p:cNvSpPr/>
          <p:nvPr/>
        </p:nvSpPr>
        <p:spPr>
          <a:xfrm>
            <a:off x="301852" y="6210299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0476CEC-500E-B548-92A2-B17766A8FA0D}"/>
              </a:ext>
            </a:extLst>
          </p:cNvPr>
          <p:cNvGraphicFramePr>
            <a:graphicFrameLocks noGrp="1"/>
          </p:cNvGraphicFramePr>
          <p:nvPr/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9" name="타원 28">
            <a:extLst>
              <a:ext uri="{FF2B5EF4-FFF2-40B4-BE49-F238E27FC236}">
                <a16:creationId xmlns:a16="http://schemas.microsoft.com/office/drawing/2014/main" id="{BEF30336-CCE5-2C4E-94FC-7F85F8909359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6E67318-AABA-044A-A740-F708C1C35B77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79CD80D-8B5A-0045-B392-50F87337C1D9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7A17789-F4F8-3B4A-B453-611F068E5935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FE21258-A0CE-5A4F-B9C0-CBC5F3C02CC8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36CA9B0-E150-C940-8A65-B822E9977D8C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E3F7E52-D952-7946-B9B0-04C3C552939B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B05E6C3-BBD5-5544-8856-B1ED4C0C3BAF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rgbClr val="001F6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89F0F19-4080-2046-8472-0CF9728322BA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D134260-7598-0347-BF6F-C403C7A40B8D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FEB4245-4A01-FF47-A329-6B5C2CF7AC2A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데모 환경 설계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  -  MIDI 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파일 생성</a:t>
            </a:r>
            <a:endParaRPr lang="en-US" altLang="ko-KR" sz="2500" b="1" kern="0">
              <a:solidFill>
                <a:srgbClr val="FA3C71"/>
              </a:solidFill>
              <a:latin typeface="NEXON Lv2 Gothic" pitchFamily="2" charset="-127"/>
              <a:ea typeface="NEXON Lv2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13C13E-97CB-4A4A-94B9-DFF6D587F78E}"/>
              </a:ext>
            </a:extLst>
          </p:cNvPr>
          <p:cNvSpPr txBox="1"/>
          <p:nvPr/>
        </p:nvSpPr>
        <p:spPr>
          <a:xfrm>
            <a:off x="1373272" y="4163461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NEXON Lv2 Gothic" pitchFamily="2" charset="-127"/>
                <a:ea typeface="NEXON Lv2 Gothic" pitchFamily="2" charset="-127"/>
              </a:rPr>
              <a:t>mid </a:t>
            </a:r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파일 생성 확인</a:t>
            </a:r>
            <a:endParaRPr lang="ko-Kore-KR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C44583-A17F-6C45-82D3-81566FD1EF3D}"/>
              </a:ext>
            </a:extLst>
          </p:cNvPr>
          <p:cNvSpPr txBox="1"/>
          <p:nvPr/>
        </p:nvSpPr>
        <p:spPr>
          <a:xfrm>
            <a:off x="4731457" y="5213792"/>
            <a:ext cx="5641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파일 뷰어 통해 정확한 음표 데이터 생성 되었는지 확인</a:t>
            </a:r>
            <a:endParaRPr lang="en-US" altLang="ko-KR">
              <a:latin typeface="NEXON Lv2 Gothic" pitchFamily="2" charset="-127"/>
              <a:ea typeface="NEXON Lv2 Gothic" pitchFamily="2" charset="-127"/>
            </a:endParaRPr>
          </a:p>
          <a:p>
            <a:pPr algn="ctr"/>
            <a:r>
              <a:rPr lang="en-US" altLang="ko-KR">
                <a:latin typeface="NEXON Lv2 Gothic" pitchFamily="2" charset="-127"/>
                <a:ea typeface="NEXON Lv2 Gothic" pitchFamily="2" charset="-127"/>
              </a:rPr>
              <a:t>(Garage Band </a:t>
            </a:r>
            <a:r>
              <a:rPr lang="ko-KR" altLang="en-US">
                <a:latin typeface="NEXON Lv2 Gothic" pitchFamily="2" charset="-127"/>
                <a:ea typeface="NEXON Lv2 Gothic" pitchFamily="2" charset="-127"/>
              </a:rPr>
              <a:t>사용</a:t>
            </a:r>
            <a:r>
              <a:rPr lang="en-US" altLang="ko-KR">
                <a:latin typeface="NEXON Lv2 Gothic" pitchFamily="2" charset="-127"/>
                <a:ea typeface="NEXON Lv2 Gothic" pitchFamily="2" charset="-127"/>
              </a:rPr>
              <a:t>)</a:t>
            </a:r>
            <a:endParaRPr lang="ko-Kore-KR">
              <a:latin typeface="NEXON Lv2 Gothic" pitchFamily="2" charset="-127"/>
              <a:ea typeface="NEXON Lv2 Gothic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609AF8-8D84-7744-BE5F-7BADD041D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776" y="2550073"/>
            <a:ext cx="1447800" cy="1422400"/>
          </a:xfrm>
          <a:prstGeom prst="rect">
            <a:avLst/>
          </a:prstGeom>
        </p:spPr>
      </p:pic>
      <p:pic>
        <p:nvPicPr>
          <p:cNvPr id="8" name="그림 7" descr="스크린샷, 앉아있는, 컴퓨터, 대형이(가) 표시된 사진&#10;&#10;자동 생성된 설명">
            <a:extLst>
              <a:ext uri="{FF2B5EF4-FFF2-40B4-BE49-F238E27FC236}">
                <a16:creationId xmlns:a16="http://schemas.microsoft.com/office/drawing/2014/main" id="{C719053B-C15E-5743-B5A1-4DB4AE3747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402" y="1722608"/>
            <a:ext cx="7603398" cy="341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319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9D91C4B-8FEF-4667-84FF-EF487957F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7B64A2E9-3468-644E-AFDA-08B3AA5B1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809777"/>
              </p:ext>
            </p:extLst>
          </p:nvPr>
        </p:nvGraphicFramePr>
        <p:xfrm>
          <a:off x="1246942" y="674986"/>
          <a:ext cx="10555365" cy="5863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5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2566171464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2284869375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3606231539"/>
                    </a:ext>
                  </a:extLst>
                </a:gridCol>
              </a:tblGrid>
              <a:tr h="406781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임영규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i="0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김민지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i="0" err="1">
                          <a:solidFill>
                            <a:schemeClr val="bg1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문지수</a:t>
                      </a:r>
                      <a:endParaRPr lang="ko-KR" altLang="en-US" sz="1500" b="1" i="0">
                        <a:solidFill>
                          <a:schemeClr val="bg1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3C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2354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자료 수집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영상 처리 알고리즘에 대한 조사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OpenCV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영상 처리에 대한 조사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R-CNN </a:t>
                      </a:r>
                      <a:r>
                        <a:rPr lang="ko-KR" altLang="en-US" sz="1700" b="1" i="0" err="1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딥러닝에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대한 조사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OCR,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</a:t>
                      </a:r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OMR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에 대한 조사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MIDI 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파일 구성 요소에 대한 조사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455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설계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Application 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환경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Server 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환경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Database 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환경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5151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구현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사용자 인터페이스 구현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/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악보 파일 입출력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Server 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환경 구현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/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Application 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과</a:t>
                      </a:r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Server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 연동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음표 데이터 저장 </a:t>
                      </a:r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DB 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구현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/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사용자 정보 </a:t>
                      </a:r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DB 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9763083"/>
                  </a:ext>
                </a:extLst>
              </a:tr>
              <a:tr h="1067073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공동 설계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악보 음표 추출 알고리즘 설계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코드 변환 알고리즘 설계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MIDI 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파일 변환 알고리즘 설계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839807"/>
                  </a:ext>
                </a:extLst>
              </a:tr>
              <a:tr h="1060704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공동 구현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악보 영상 처리 통한 음표 추출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추출한 음표를 통한 </a:t>
                      </a:r>
                      <a:r>
                        <a:rPr lang="en-US" altLang="ko-KR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MIDI </a:t>
                      </a: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파일 생성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음표 추출 통한 코드 변환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4408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>
                          <a:latin typeface="NEXON Lv2 Gothic" pitchFamily="2" charset="-127"/>
                          <a:ea typeface="NEXON Lv2 Gothic" pitchFamily="2" charset="-127"/>
                        </a:rPr>
                        <a:t>테스트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700" b="1" i="0">
                          <a:solidFill>
                            <a:srgbClr val="7F7F7F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통합 테스트 및 유지 보수</a:t>
                      </a:r>
                      <a:endParaRPr lang="en-US" altLang="ko-KR" sz="1700" b="1" i="0">
                        <a:solidFill>
                          <a:srgbClr val="7F7F7F"/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b="1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585942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77B790F9-97BB-7F44-A0C8-FC360775460A}"/>
              </a:ext>
            </a:extLst>
          </p:cNvPr>
          <p:cNvSpPr/>
          <p:nvPr/>
        </p:nvSpPr>
        <p:spPr>
          <a:xfrm>
            <a:off x="301852" y="6210299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330B5045-8785-E64B-93CC-8092711770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067520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1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18" name="타원 17">
            <a:extLst>
              <a:ext uri="{FF2B5EF4-FFF2-40B4-BE49-F238E27FC236}">
                <a16:creationId xmlns:a16="http://schemas.microsoft.com/office/drawing/2014/main" id="{7693C405-4F89-E745-A386-542D445B36AA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F6A9FB1-D615-1A46-8BA3-484ABBB42BE4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BA0C74C-59B7-AF47-A44F-801DFA4AF146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B9B35BA-CE71-FF42-A568-BC8462678171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D85E616-2CDB-4246-A09E-63833820BEC0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B2AC566-41E1-7F4B-B732-673F75BD10F4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98B4E94-F1E8-934F-9C96-8DAB1809DCAF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69DAD71-1CF4-BB49-AF32-309063335AB0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4BDA39F-BCF9-8A47-AF99-273739E08637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rgbClr val="929192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97D62E5-F40A-9444-8324-8ACA306BF4CE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5FBC51D-D8CE-9749-AAB7-9E228F02C9FA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 panose="00000500000000000000" pitchFamily="2" charset="-127"/>
              </a:rPr>
              <a:t>업무 분담</a:t>
            </a:r>
            <a:endParaRPr lang="ko-KR" altLang="en-US" sz="2500" kern="0">
              <a:solidFill>
                <a:prstClr val="black">
                  <a:lumMod val="75000"/>
                  <a:lumOff val="25000"/>
                </a:prstClr>
              </a:solidFill>
              <a:latin typeface="NEXON Lv2 Gothic" panose="00000500000000000000" pitchFamily="2" charset="-127"/>
              <a:ea typeface="NEXON Lv2 Gothic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1984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74E253-17CF-4479-8E9F-815BA723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438AFB4-0FFE-294F-A658-F6EDC20F0832}"/>
              </a:ext>
            </a:extLst>
          </p:cNvPr>
          <p:cNvSpPr/>
          <p:nvPr/>
        </p:nvSpPr>
        <p:spPr>
          <a:xfrm>
            <a:off x="301852" y="6223551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F6059B72-1AEC-1145-9816-D093D58BF1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021850"/>
              </p:ext>
            </p:extLst>
          </p:nvPr>
        </p:nvGraphicFramePr>
        <p:xfrm>
          <a:off x="-10091" y="526037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2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1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341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42" name="타원 41">
            <a:extLst>
              <a:ext uri="{FF2B5EF4-FFF2-40B4-BE49-F238E27FC236}">
                <a16:creationId xmlns:a16="http://schemas.microsoft.com/office/drawing/2014/main" id="{7BE1C075-18A0-0A4B-BDC4-5BBB7624482C}"/>
              </a:ext>
            </a:extLst>
          </p:cNvPr>
          <p:cNvSpPr/>
          <p:nvPr/>
        </p:nvSpPr>
        <p:spPr>
          <a:xfrm>
            <a:off x="341233" y="1180618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2A953F6-7FDA-2C43-B8EC-F842AF40005A}"/>
              </a:ext>
            </a:extLst>
          </p:cNvPr>
          <p:cNvSpPr/>
          <p:nvPr/>
        </p:nvSpPr>
        <p:spPr>
          <a:xfrm>
            <a:off x="341233" y="1750728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7DFC358-6F29-7F4A-8BC6-7ADDE1ED7650}"/>
              </a:ext>
            </a:extLst>
          </p:cNvPr>
          <p:cNvSpPr/>
          <p:nvPr/>
        </p:nvSpPr>
        <p:spPr>
          <a:xfrm>
            <a:off x="341233" y="227301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C63228A-C3BB-7B4C-8FF4-6E871722702A}"/>
              </a:ext>
            </a:extLst>
          </p:cNvPr>
          <p:cNvSpPr/>
          <p:nvPr/>
        </p:nvSpPr>
        <p:spPr>
          <a:xfrm>
            <a:off x="341233" y="293596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7EDEFDD-549F-814C-BDE1-48D3D82F2003}"/>
              </a:ext>
            </a:extLst>
          </p:cNvPr>
          <p:cNvSpPr/>
          <p:nvPr/>
        </p:nvSpPr>
        <p:spPr>
          <a:xfrm>
            <a:off x="341233" y="3442252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F4B5E01-315D-AB48-BFBE-B9835F970EB6}"/>
              </a:ext>
            </a:extLst>
          </p:cNvPr>
          <p:cNvSpPr/>
          <p:nvPr/>
        </p:nvSpPr>
        <p:spPr>
          <a:xfrm>
            <a:off x="341233" y="3996713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F791A9D2-2018-7245-81B2-4E215F291E76}"/>
              </a:ext>
            </a:extLst>
          </p:cNvPr>
          <p:cNvSpPr/>
          <p:nvPr/>
        </p:nvSpPr>
        <p:spPr>
          <a:xfrm>
            <a:off x="341233" y="4589979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BE1F89FF-7A96-7B44-981C-7D23E1119252}"/>
              </a:ext>
            </a:extLst>
          </p:cNvPr>
          <p:cNvSpPr/>
          <p:nvPr/>
        </p:nvSpPr>
        <p:spPr>
          <a:xfrm>
            <a:off x="341233" y="5228891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BD914AEE-5ACA-374D-A439-79F1BEEFB615}"/>
              </a:ext>
            </a:extLst>
          </p:cNvPr>
          <p:cNvSpPr/>
          <p:nvPr/>
        </p:nvSpPr>
        <p:spPr>
          <a:xfrm>
            <a:off x="341233" y="5818424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006294F-DCA0-384F-B64F-F63752A90B81}"/>
              </a:ext>
            </a:extLst>
          </p:cNvPr>
          <p:cNvSpPr/>
          <p:nvPr/>
        </p:nvSpPr>
        <p:spPr>
          <a:xfrm>
            <a:off x="341233" y="6320547"/>
            <a:ext cx="180000" cy="180000"/>
          </a:xfrm>
          <a:prstGeom prst="ellipse">
            <a:avLst/>
          </a:prstGeom>
          <a:solidFill>
            <a:srgbClr val="434142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1A7287BB-1032-6844-803C-3A9EBADC1CF8}"/>
              </a:ext>
            </a:extLst>
          </p:cNvPr>
          <p:cNvSpPr/>
          <p:nvPr/>
        </p:nvSpPr>
        <p:spPr>
          <a:xfrm>
            <a:off x="341233" y="61784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26194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500" b="1" kern="0" err="1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참고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en-US" altLang="ko-KR" sz="2500" b="1" kern="0" err="1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문헌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932E61-8136-B446-B22D-9108E48A745E}"/>
              </a:ext>
            </a:extLst>
          </p:cNvPr>
          <p:cNvSpPr txBox="1"/>
          <p:nvPr/>
        </p:nvSpPr>
        <p:spPr>
          <a:xfrm>
            <a:off x="1356880" y="539580"/>
            <a:ext cx="10335489" cy="6295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1500" dirty="0" err="1">
                <a:latin typeface="NEXON Lv2 Gothic" pitchFamily="2" charset="-127"/>
                <a:ea typeface="NEXON Lv2 Gothic" pitchFamily="2" charset="-127"/>
                <a:cs typeface="+mn-lt"/>
              </a:rPr>
              <a:t>장경식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 박용순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 김희곤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 김인한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“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악보 인식 시스템 및 이를 이용한 악보 인식 방법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’,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 한국 기술 교육 대학교 산업 </a:t>
            </a:r>
            <a:r>
              <a:rPr lang="ko-KR" altLang="en-US" sz="1500" dirty="0" err="1">
                <a:latin typeface="NEXON Lv2 Gothic" pitchFamily="2" charset="-127"/>
                <a:ea typeface="NEXON Lv2 Gothic" pitchFamily="2" charset="-127"/>
                <a:cs typeface="+mn-lt"/>
              </a:rPr>
              <a:t>혁력단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2010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한우리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, 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이용환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, </a:t>
            </a:r>
            <a:r>
              <a:rPr lang="ko-KR" altLang="en-US" sz="1500" dirty="0" err="1">
                <a:latin typeface="NEXON Lv2 Gothic" pitchFamily="2" charset="-127"/>
                <a:ea typeface="NEXON Lv2 Gothic" pitchFamily="2" charset="-127"/>
                <a:cs typeface="+mn-lt"/>
              </a:rPr>
              <a:t>박제호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, 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김영섭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, “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얼굴 인식 통한 동적 감정 분류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, Dynamic Emotion Classification through Facial Recognition”, 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반도체 디스플레이 기술 학회지 제 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12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권 제 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3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호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, 2013.9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1500" dirty="0" err="1">
                <a:latin typeface="NEXON Lv2 Gothic" pitchFamily="2" charset="-127"/>
                <a:ea typeface="NEXON Lv2 Gothic" pitchFamily="2" charset="-127"/>
                <a:cs typeface="+mn-lt"/>
              </a:rPr>
              <a:t>함승용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, ”eMusic Converting Solution 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기술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”, 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정보통신연구진흥원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(Institute for Information Technology Advancement), 2002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오타 </a:t>
            </a:r>
            <a:r>
              <a:rPr lang="ko-KR" altLang="en-US" sz="1500" dirty="0" err="1">
                <a:latin typeface="NEXON Lv2 Gothic" pitchFamily="2" charset="-127"/>
                <a:ea typeface="NEXON Lv2 Gothic" pitchFamily="2" charset="-127"/>
                <a:cs typeface="+mn-lt"/>
              </a:rPr>
              <a:t>미쯔히사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, 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수도 </a:t>
            </a:r>
            <a:r>
              <a:rPr lang="ko-KR" altLang="en-US" sz="1500" dirty="0" err="1">
                <a:latin typeface="NEXON Lv2 Gothic" pitchFamily="2" charset="-127"/>
                <a:ea typeface="NEXON Lv2 Gothic" pitchFamily="2" charset="-127"/>
                <a:cs typeface="+mn-lt"/>
              </a:rPr>
              <a:t>코다이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, </a:t>
            </a:r>
            <a:r>
              <a:rPr lang="ko-KR" altLang="en-US" sz="1500" dirty="0" err="1">
                <a:latin typeface="NEXON Lv2 Gothic" pitchFamily="2" charset="-127"/>
                <a:ea typeface="NEXON Lv2 Gothic" pitchFamily="2" charset="-127"/>
                <a:cs typeface="+mn-lt"/>
              </a:rPr>
              <a:t>쿠로사와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ko-KR" altLang="en-US" sz="1500" dirty="0" err="1">
                <a:latin typeface="NEXON Lv2 Gothic" pitchFamily="2" charset="-127"/>
                <a:ea typeface="NEXON Lv2 Gothic" pitchFamily="2" charset="-127"/>
                <a:cs typeface="+mn-lt"/>
              </a:rPr>
              <a:t>타쿠마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, 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오다 다이스케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. “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실전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! 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딥러닝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”, 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손민규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, </a:t>
            </a:r>
            <a:r>
              <a:rPr lang="ko-KR" altLang="en-US" sz="1500" dirty="0" err="1">
                <a:latin typeface="NEXON Lv2 Gothic" pitchFamily="2" charset="-127"/>
                <a:ea typeface="NEXON Lv2 Gothic" pitchFamily="2" charset="-127"/>
                <a:cs typeface="+mn-lt"/>
              </a:rPr>
              <a:t>위키북스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(2019)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1500" dirty="0" err="1">
                <a:latin typeface="NEXON Lv2 Gothic" pitchFamily="2" charset="-127"/>
                <a:ea typeface="NEXON Lv2 Gothic" pitchFamily="2" charset="-127"/>
                <a:cs typeface="+mn-lt"/>
              </a:rPr>
              <a:t>박혜선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, “Do it 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정직하게 코딩하며 배우는 딥러닝 입문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”, 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이지퍼블리싱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(2019)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1500" dirty="0" err="1">
                <a:latin typeface="NEXON Lv2 Gothic" pitchFamily="2" charset="-127"/>
                <a:ea typeface="NEXON Lv2 Gothic" pitchFamily="2" charset="-127"/>
                <a:cs typeface="+mn-lt"/>
              </a:rPr>
              <a:t>이권진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“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‘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그림 피아노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’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만 있으면 왕 초보도 쇼팽 부럽지 않죠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”,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 중소기업 뉴스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2019.12.9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박인혜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 조성호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 박은진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“[Leisure] 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엘프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28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년 동안 악기 개발에 올인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”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 매일경제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,</a:t>
            </a:r>
            <a:r>
              <a:rPr lang="ko-KR" altLang="en-US" sz="1500" dirty="0">
                <a:latin typeface="NEXON Lv2 Gothic" pitchFamily="2" charset="-127"/>
                <a:ea typeface="NEXON Lv2 Gothic" pitchFamily="2" charset="-127"/>
                <a:cs typeface="+mn-lt"/>
              </a:rPr>
              <a:t> </a:t>
            </a:r>
            <a:r>
              <a:rPr lang="en-US" altLang="ko-KR" sz="1500" dirty="0">
                <a:latin typeface="NEXON Lv2 Gothic" pitchFamily="2" charset="-127"/>
                <a:ea typeface="NEXON Lv2 Gothic" pitchFamily="2" charset="-127"/>
                <a:cs typeface="+mn-lt"/>
              </a:rPr>
              <a:t>2016.1.13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altLang="ko-Kore-KR" sz="1500" dirty="0">
                <a:latin typeface="NEXON Lv2 Gothic" pitchFamily="2" charset="-127"/>
                <a:ea typeface="NEXON Lv2 Gothic" pitchFamily="2" charset="-127"/>
              </a:rPr>
              <a:t>TensorFlow Datasets, “</a:t>
            </a:r>
            <a:r>
              <a:rPr lang="en-US" altLang="ko-Kore-KR" sz="1500" dirty="0" err="1">
                <a:latin typeface="NEXON Lv2 Gothic" pitchFamily="2" charset="-127"/>
                <a:ea typeface="NEXON Lv2 Gothic" pitchFamily="2" charset="-127"/>
              </a:rPr>
              <a:t>Tensorflow</a:t>
            </a:r>
            <a:r>
              <a:rPr lang="en-US" altLang="ko-Kore-KR" sz="1500" dirty="0">
                <a:latin typeface="NEXON Lv2 Gothic" pitchFamily="2" charset="-127"/>
                <a:ea typeface="NEXON Lv2 Gothic" pitchFamily="2" charset="-127"/>
              </a:rPr>
              <a:t>“, </a:t>
            </a:r>
            <a:r>
              <a:rPr lang="en-US" altLang="ko-Kore-KR" sz="1500" u="sng" dirty="0">
                <a:latin typeface="NEXON Lv2 Gothic" pitchFamily="2" charset="-127"/>
                <a:ea typeface="NEXON Lv2 Gothic" pitchFamily="2" charset="-127"/>
                <a:hlinkClick r:id="rId2"/>
              </a:rPr>
              <a:t>https://www.tensorflow.org/datasets/overview</a:t>
            </a:r>
            <a:r>
              <a:rPr lang="en-US" altLang="ko-Kore-KR" sz="1500" dirty="0">
                <a:latin typeface="NEXON Lv2 Gothic" pitchFamily="2" charset="-127"/>
                <a:ea typeface="NEXON Lv2 Gothic" pitchFamily="2" charset="-127"/>
              </a:rPr>
              <a:t>, (2020.1.3)</a:t>
            </a:r>
            <a:r>
              <a:rPr lang="ko-Kore-KR" altLang="ko-Kore-KR" sz="1500" dirty="0">
                <a:latin typeface="NEXON Lv2 Gothic" pitchFamily="2" charset="-127"/>
                <a:ea typeface="NEXON Lv2 Gothic" pitchFamily="2" charset="-127"/>
              </a:rPr>
              <a:t> </a:t>
            </a:r>
            <a:endParaRPr lang="en-US" altLang="ko-Kore-KR" sz="1500" dirty="0">
              <a:latin typeface="NEXON Lv2 Gothic" pitchFamily="2" charset="-127"/>
              <a:ea typeface="NEXON Lv2 Gothic" pitchFamily="2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altLang="ko-Kore-KR" sz="1500" dirty="0">
                <a:latin typeface="NEXON Lv2 Gothic" pitchFamily="2" charset="-127"/>
                <a:ea typeface="NEXON Lv2 Gothic" pitchFamily="2" charset="-127"/>
              </a:rPr>
              <a:t>NAVER CLOUD PLATFORM – </a:t>
            </a:r>
            <a:r>
              <a:rPr lang="en-US" altLang="ko-Kore-KR" sz="1500" dirty="0" err="1">
                <a:latin typeface="NEXON Lv2 Gothic" pitchFamily="2" charset="-127"/>
                <a:ea typeface="NEXON Lv2 Gothic" pitchFamily="2" charset="-127"/>
              </a:rPr>
              <a:t>AI:Application</a:t>
            </a:r>
            <a:r>
              <a:rPr lang="en-US" altLang="ko-Kore-KR" sz="1500" dirty="0">
                <a:latin typeface="NEXON Lv2 Gothic" pitchFamily="2" charset="-127"/>
                <a:ea typeface="NEXON Lv2 Gothic" pitchFamily="2" charset="-127"/>
              </a:rPr>
              <a:t> Service/TensorFlow/TensorFlow MNIST </a:t>
            </a:r>
            <a:r>
              <a:rPr lang="ko-KR" altLang="ko-Kore-KR" sz="1500" dirty="0">
                <a:latin typeface="NEXON Lv2 Gothic" pitchFamily="2" charset="-127"/>
                <a:ea typeface="NEXON Lv2 Gothic" pitchFamily="2" charset="-127"/>
              </a:rPr>
              <a:t>예제</a:t>
            </a:r>
            <a:r>
              <a:rPr lang="en-US" altLang="ko-Kore-KR" sz="1500" dirty="0">
                <a:latin typeface="NEXON Lv2 Gothic" pitchFamily="2" charset="-127"/>
                <a:ea typeface="NEXON Lv2 Gothic" pitchFamily="2" charset="-127"/>
              </a:rPr>
              <a:t>, “</a:t>
            </a:r>
            <a:r>
              <a:rPr lang="en-US" altLang="ko-Kore-KR" sz="1500" dirty="0" err="1">
                <a:latin typeface="NEXON Lv2 Gothic" pitchFamily="2" charset="-127"/>
                <a:ea typeface="NEXON Lv2 Gothic" pitchFamily="2" charset="-127"/>
              </a:rPr>
              <a:t>Mnist</a:t>
            </a:r>
            <a:r>
              <a:rPr lang="en-US" altLang="ko-Kore-KR" sz="1500" dirty="0">
                <a:latin typeface="NEXON Lv2 Gothic" pitchFamily="2" charset="-127"/>
                <a:ea typeface="NEXON Lv2 Gothic" pitchFamily="2" charset="-127"/>
              </a:rPr>
              <a:t>”, </a:t>
            </a:r>
            <a:r>
              <a:rPr lang="en-US" altLang="ko-Kore-KR" sz="1500" u="sng" dirty="0">
                <a:latin typeface="NEXON Lv2 Gothic" pitchFamily="2" charset="-127"/>
                <a:ea typeface="NEXON Lv2 Gothic" pitchFamily="2" charset="-127"/>
                <a:hlinkClick r:id="rId3"/>
              </a:rPr>
              <a:t>https://docs.ncloud.com/ko/tensorflow/tensorflow-1-3.html</a:t>
            </a:r>
            <a:r>
              <a:rPr lang="en-US" altLang="ko-Kore-KR" sz="1500" dirty="0">
                <a:latin typeface="NEXON Lv2 Gothic" pitchFamily="2" charset="-127"/>
                <a:ea typeface="NEXON Lv2 Gothic" pitchFamily="2" charset="-127"/>
              </a:rPr>
              <a:t>, (2020.1.3)</a:t>
            </a:r>
            <a:r>
              <a:rPr lang="ko-Kore-KR" altLang="ko-Kore-KR" sz="1500" dirty="0">
                <a:latin typeface="NEXON Lv2 Gothic" pitchFamily="2" charset="-127"/>
                <a:ea typeface="NEXON Lv2 Gothic" pitchFamily="2" charset="-127"/>
              </a:rPr>
              <a:t> </a:t>
            </a:r>
            <a:endParaRPr lang="en-US" altLang="ko-Kore-KR" sz="1500" dirty="0">
              <a:latin typeface="NEXON Lv2 Gothic" pitchFamily="2" charset="-127"/>
              <a:ea typeface="NEXON Lv2 Gothic" pitchFamily="2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altLang="ko-Kore-KR" sz="1500" dirty="0">
                <a:latin typeface="NEXON Lv2 Gothic" pitchFamily="2" charset="-127"/>
                <a:ea typeface="NEXON Lv2 Gothic" pitchFamily="2" charset="-127"/>
              </a:rPr>
              <a:t>Musecore, “</a:t>
            </a:r>
            <a:r>
              <a:rPr lang="en-US" altLang="ko-Kore-KR" sz="1500" dirty="0" err="1">
                <a:latin typeface="NEXON Lv2 Gothic" pitchFamily="2" charset="-127"/>
                <a:ea typeface="NEXON Lv2 Gothic" pitchFamily="2" charset="-127"/>
              </a:rPr>
              <a:t>musecore</a:t>
            </a:r>
            <a:r>
              <a:rPr lang="en-US" altLang="ko-Kore-KR" sz="1500" dirty="0">
                <a:latin typeface="NEXON Lv2 Gothic" pitchFamily="2" charset="-127"/>
                <a:ea typeface="NEXON Lv2 Gothic" pitchFamily="2" charset="-127"/>
              </a:rPr>
              <a:t>”, </a:t>
            </a:r>
            <a:r>
              <a:rPr lang="en-US" altLang="ko-Kore-KR" sz="1500" u="sng" dirty="0">
                <a:latin typeface="NEXON Lv2 Gothic" pitchFamily="2" charset="-127"/>
                <a:ea typeface="NEXON Lv2 Gothic" pitchFamily="2" charset="-127"/>
                <a:hlinkClick r:id="rId4"/>
              </a:rPr>
              <a:t>https://github.com/musescore/MuseScore/blob/master/omr/README.md</a:t>
            </a:r>
            <a:r>
              <a:rPr lang="en-US" altLang="ko-Kore-KR" sz="1500" dirty="0">
                <a:latin typeface="NEXON Lv2 Gothic" pitchFamily="2" charset="-127"/>
                <a:ea typeface="NEXON Lv2 Gothic" pitchFamily="2" charset="-127"/>
              </a:rPr>
              <a:t> , (2019.12.11)</a:t>
            </a:r>
            <a:r>
              <a:rPr lang="ko-Kore-KR" altLang="ko-Kore-KR" sz="1500" dirty="0">
                <a:latin typeface="NEXON Lv2 Gothic" pitchFamily="2" charset="-127"/>
                <a:ea typeface="NEXON Lv2 Gothic" pitchFamily="2" charset="-127"/>
              </a:rPr>
              <a:t> </a:t>
            </a:r>
            <a:endParaRPr lang="en-US" altLang="ko-Kore-KR" sz="1500" dirty="0">
              <a:latin typeface="NEXON Lv2 Gothic" pitchFamily="2" charset="-127"/>
              <a:ea typeface="NEXON Lv2 Gothic" pitchFamily="2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ko-Kore-KR" sz="1500" dirty="0" err="1">
                <a:latin typeface="NEXON Lv2 Gothic" pitchFamily="2" charset="-127"/>
                <a:ea typeface="NEXON Lv2 Gothic" pitchFamily="2" charset="-127"/>
              </a:rPr>
              <a:t>솔라리스의</a:t>
            </a:r>
            <a:r>
              <a:rPr lang="ko-KR" altLang="ko-Kore-KR" sz="1500" dirty="0">
                <a:latin typeface="NEXON Lv2 Gothic" pitchFamily="2" charset="-127"/>
                <a:ea typeface="NEXON Lv2 Gothic" pitchFamily="2" charset="-127"/>
              </a:rPr>
              <a:t> 인공지능 연구실 </a:t>
            </a:r>
            <a:r>
              <a:rPr lang="en-US" altLang="ko-Kore-KR" sz="1500" dirty="0">
                <a:latin typeface="NEXON Lv2 Gothic" pitchFamily="2" charset="-127"/>
                <a:ea typeface="NEXON Lv2 Gothic" pitchFamily="2" charset="-127"/>
              </a:rPr>
              <a:t>-11. </a:t>
            </a:r>
            <a:r>
              <a:rPr lang="ko-KR" altLang="ko-Kore-KR" sz="1500" dirty="0" err="1">
                <a:latin typeface="NEXON Lv2 Gothic" pitchFamily="2" charset="-127"/>
                <a:ea typeface="NEXON Lv2 Gothic" pitchFamily="2" charset="-127"/>
              </a:rPr>
              <a:t>텐서플로우</a:t>
            </a:r>
            <a:r>
              <a:rPr lang="en-US" altLang="ko-Kore-KR" sz="1500" dirty="0">
                <a:latin typeface="NEXON Lv2 Gothic" pitchFamily="2" charset="-127"/>
                <a:ea typeface="NEXON Lv2 Gothic" pitchFamily="2" charset="-127"/>
              </a:rPr>
              <a:t>(TensorFlow)</a:t>
            </a:r>
            <a:r>
              <a:rPr lang="ko-KR" altLang="ko-Kore-KR" sz="1500" dirty="0">
                <a:latin typeface="NEXON Lv2 Gothic" pitchFamily="2" charset="-127"/>
                <a:ea typeface="NEXON Lv2 Gothic" pitchFamily="2" charset="-127"/>
              </a:rPr>
              <a:t>를 이용해서 </a:t>
            </a:r>
            <a:r>
              <a:rPr lang="en-US" altLang="ko-Kore-KR" sz="1500" dirty="0">
                <a:latin typeface="NEXON Lv2 Gothic" pitchFamily="2" charset="-127"/>
                <a:ea typeface="NEXON Lv2 Gothic" pitchFamily="2" charset="-127"/>
              </a:rPr>
              <a:t>Inception V3 </a:t>
            </a:r>
            <a:r>
              <a:rPr lang="ko-KR" altLang="ko-Kore-KR" sz="1500" dirty="0">
                <a:latin typeface="NEXON Lv2 Gothic" pitchFamily="2" charset="-127"/>
                <a:ea typeface="NEXON Lv2 Gothic" pitchFamily="2" charset="-127"/>
              </a:rPr>
              <a:t>모델 </a:t>
            </a:r>
            <a:r>
              <a:rPr lang="en-US" altLang="ko-Kore-KR" sz="1500" dirty="0">
                <a:latin typeface="NEXON Lv2 Gothic" pitchFamily="2" charset="-127"/>
                <a:ea typeface="NEXON Lv2 Gothic" pitchFamily="2" charset="-127"/>
              </a:rPr>
              <a:t>Retraining</a:t>
            </a:r>
            <a:r>
              <a:rPr lang="ko-KR" altLang="ko-Kore-KR" sz="1500" dirty="0">
                <a:latin typeface="NEXON Lv2 Gothic" pitchFamily="2" charset="-127"/>
                <a:ea typeface="NEXON Lv2 Gothic" pitchFamily="2" charset="-127"/>
              </a:rPr>
              <a:t>을 통해 나만의 </a:t>
            </a:r>
            <a:r>
              <a:rPr lang="ko-KR" altLang="ko-Kore-KR" sz="1500" dirty="0" err="1">
                <a:latin typeface="NEXON Lv2 Gothic" pitchFamily="2" charset="-127"/>
                <a:ea typeface="NEXON Lv2 Gothic" pitchFamily="2" charset="-127"/>
              </a:rPr>
              <a:t>데이터셋을</a:t>
            </a:r>
            <a:r>
              <a:rPr lang="ko-KR" altLang="ko-Kore-KR" sz="1500" dirty="0">
                <a:latin typeface="NEXON Lv2 Gothic" pitchFamily="2" charset="-127"/>
                <a:ea typeface="NEXON Lv2 Gothic" pitchFamily="2" charset="-127"/>
              </a:rPr>
              <a:t> 이미지 인식</a:t>
            </a:r>
            <a:r>
              <a:rPr lang="en-US" altLang="ko-Kore-KR" sz="1500" dirty="0">
                <a:latin typeface="NEXON Lv2 Gothic" pitchFamily="2" charset="-127"/>
                <a:ea typeface="NEXON Lv2 Gothic" pitchFamily="2" charset="-127"/>
              </a:rPr>
              <a:t>(</a:t>
            </a:r>
            <a:r>
              <a:rPr lang="ko-KR" altLang="ko-Kore-KR" sz="1500" dirty="0">
                <a:latin typeface="NEXON Lv2 Gothic" pitchFamily="2" charset="-127"/>
                <a:ea typeface="NEXON Lv2 Gothic" pitchFamily="2" charset="-127"/>
              </a:rPr>
              <a:t>추론</a:t>
            </a:r>
            <a:r>
              <a:rPr lang="en-US" altLang="ko-Kore-KR" sz="1500" dirty="0">
                <a:latin typeface="NEXON Lv2 Gothic" pitchFamily="2" charset="-127"/>
                <a:ea typeface="NEXON Lv2 Gothic" pitchFamily="2" charset="-127"/>
              </a:rPr>
              <a:t>) </a:t>
            </a:r>
            <a:r>
              <a:rPr lang="ko-KR" altLang="ko-Kore-KR" sz="1500" dirty="0">
                <a:latin typeface="NEXON Lv2 Gothic" pitchFamily="2" charset="-127"/>
                <a:ea typeface="NEXON Lv2 Gothic" pitchFamily="2" charset="-127"/>
              </a:rPr>
              <a:t>해보기</a:t>
            </a:r>
            <a:r>
              <a:rPr lang="en-US" altLang="ko-Kore-KR" sz="1500" dirty="0">
                <a:latin typeface="NEXON Lv2 Gothic" pitchFamily="2" charset="-127"/>
                <a:ea typeface="NEXON Lv2 Gothic" pitchFamily="2" charset="-127"/>
              </a:rPr>
              <a:t>, “</a:t>
            </a:r>
            <a:r>
              <a:rPr lang="en-US" altLang="ko-Kore-KR" sz="1500" dirty="0" err="1">
                <a:latin typeface="NEXON Lv2 Gothic" pitchFamily="2" charset="-127"/>
                <a:ea typeface="NEXON Lv2 Gothic" pitchFamily="2" charset="-127"/>
              </a:rPr>
              <a:t>Tensorflow</a:t>
            </a:r>
            <a:r>
              <a:rPr lang="en-US" altLang="ko-Kore-KR" sz="1500" dirty="0">
                <a:latin typeface="NEXON Lv2 Gothic" pitchFamily="2" charset="-127"/>
                <a:ea typeface="NEXON Lv2 Gothic" pitchFamily="2" charset="-127"/>
              </a:rPr>
              <a:t>“, </a:t>
            </a:r>
            <a:r>
              <a:rPr lang="en-US" altLang="ko-Kore-KR" sz="1500" u="sng" dirty="0">
                <a:latin typeface="NEXON Lv2 Gothic" pitchFamily="2" charset="-127"/>
                <a:ea typeface="NEXON Lv2 Gothic" pitchFamily="2" charset="-127"/>
                <a:hlinkClick r:id="rId5"/>
              </a:rPr>
              <a:t>http://solarisailab.com/archives/1422</a:t>
            </a:r>
            <a:r>
              <a:rPr lang="en-US" altLang="ko-Kore-KR" sz="1500" dirty="0">
                <a:latin typeface="NEXON Lv2 Gothic" pitchFamily="2" charset="-127"/>
                <a:ea typeface="NEXON Lv2 Gothic" pitchFamily="2" charset="-127"/>
              </a:rPr>
              <a:t> ,(2020.1.3)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ko-Kore-KR" sz="1500" dirty="0">
                <a:latin typeface="NEXON Lv2 Gothic" pitchFamily="2" charset="-127"/>
                <a:ea typeface="NEXON Lv2 Gothic" pitchFamily="2" charset="-127"/>
              </a:rPr>
              <a:t>잡동사니 탐구 </a:t>
            </a:r>
            <a:r>
              <a:rPr lang="en-US" altLang="ko-Kore-KR" sz="1500" dirty="0">
                <a:latin typeface="NEXON Lv2 Gothic" pitchFamily="2" charset="-127"/>
                <a:ea typeface="NEXON Lv2 Gothic" pitchFamily="2" charset="-127"/>
              </a:rPr>
              <a:t>- </a:t>
            </a:r>
            <a:r>
              <a:rPr lang="ko-KR" altLang="ko-Kore-KR" sz="1500" dirty="0" err="1">
                <a:latin typeface="NEXON Lv2 Gothic" pitchFamily="2" charset="-127"/>
                <a:ea typeface="NEXON Lv2 Gothic" pitchFamily="2" charset="-127"/>
              </a:rPr>
              <a:t>참스터디</a:t>
            </a:r>
            <a:r>
              <a:rPr lang="ko-KR" altLang="ko-Kore-KR" sz="1500" dirty="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en-US" altLang="ko-Kore-KR" sz="1500" dirty="0" err="1">
                <a:latin typeface="NEXON Lv2 Gothic" pitchFamily="2" charset="-127"/>
                <a:ea typeface="NEXON Lv2 Gothic" pitchFamily="2" charset="-127"/>
              </a:rPr>
              <a:t>GodGo</a:t>
            </a:r>
            <a:r>
              <a:rPr lang="en-US" altLang="ko-Kore-KR" sz="1500" dirty="0">
                <a:latin typeface="NEXON Lv2 Gothic" pitchFamily="2" charset="-127"/>
                <a:ea typeface="NEXON Lv2 Gothic" pitchFamily="2" charset="-127"/>
              </a:rPr>
              <a:t> - [30</a:t>
            </a:r>
            <a:r>
              <a:rPr lang="ko-KR" altLang="ko-Kore-KR" sz="1500" dirty="0">
                <a:latin typeface="NEXON Lv2 Gothic" pitchFamily="2" charset="-127"/>
                <a:ea typeface="NEXON Lv2 Gothic" pitchFamily="2" charset="-127"/>
              </a:rPr>
              <a:t>편</a:t>
            </a:r>
            <a:r>
              <a:rPr lang="en-US" altLang="ko-Kore-KR" sz="1500" dirty="0">
                <a:latin typeface="NEXON Lv2 Gothic" pitchFamily="2" charset="-127"/>
                <a:ea typeface="NEXON Lv2 Gothic" pitchFamily="2" charset="-127"/>
              </a:rPr>
              <a:t>] </a:t>
            </a:r>
            <a:r>
              <a:rPr lang="ko-KR" altLang="ko-Kore-KR" sz="1500" dirty="0">
                <a:latin typeface="NEXON Lv2 Gothic" pitchFamily="2" charset="-127"/>
                <a:ea typeface="NEXON Lv2 Gothic" pitchFamily="2" charset="-127"/>
              </a:rPr>
              <a:t>템플릿 매칭</a:t>
            </a:r>
            <a:r>
              <a:rPr lang="en-US" altLang="ko-Kore-KR" sz="1500" dirty="0">
                <a:latin typeface="NEXON Lv2 Gothic" pitchFamily="2" charset="-127"/>
                <a:ea typeface="NEXON Lv2 Gothic" pitchFamily="2" charset="-127"/>
              </a:rPr>
              <a:t>2, “</a:t>
            </a:r>
            <a:r>
              <a:rPr lang="ko-KR" altLang="ko-Kore-KR" sz="1500" dirty="0">
                <a:latin typeface="NEXON Lv2 Gothic" pitchFamily="2" charset="-127"/>
                <a:ea typeface="NEXON Lv2 Gothic" pitchFamily="2" charset="-127"/>
              </a:rPr>
              <a:t>템플릿 매칭</a:t>
            </a:r>
            <a:r>
              <a:rPr lang="en-US" altLang="ko-Kore-KR" sz="1500" dirty="0">
                <a:latin typeface="NEXON Lv2 Gothic" pitchFamily="2" charset="-127"/>
                <a:ea typeface="NEXON Lv2 Gothic" pitchFamily="2" charset="-127"/>
              </a:rPr>
              <a:t>”, </a:t>
            </a:r>
            <a:r>
              <a:rPr lang="en-US" altLang="ko-Kore-KR" sz="1500" u="sng" dirty="0">
                <a:latin typeface="NEXON Lv2 Gothic" pitchFamily="2" charset="-127"/>
                <a:ea typeface="NEXON Lv2 Gothic" pitchFamily="2" charset="-127"/>
                <a:hlinkClick r:id="rId6"/>
              </a:rPr>
              <a:t>https://m.blog.naver.com/PostView.nhn?blogId=samsjang&amp;logNo=220576634778&amp;proxyReferer=https%3A%2F%2Fwww.google.com%2F</a:t>
            </a:r>
            <a:r>
              <a:rPr lang="en-US" altLang="ko-Kore-KR" sz="1500" u="sng" dirty="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en-US" altLang="ko-Kore-KR" sz="1500" dirty="0">
                <a:latin typeface="NEXON Lv2 Gothic" pitchFamily="2" charset="-127"/>
                <a:ea typeface="NEXON Lv2 Gothic" pitchFamily="2" charset="-127"/>
              </a:rPr>
              <a:t>, (2019.12.27)</a:t>
            </a:r>
            <a:r>
              <a:rPr lang="ko-Kore-KR" altLang="ko-Kore-KR" sz="1500" dirty="0">
                <a:latin typeface="NEXON Lv2 Gothic" pitchFamily="2" charset="-127"/>
                <a:ea typeface="NEXON Lv2 Gothic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9461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312C16FD-74FB-48DE-AB4E-FEC2F7B41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8" name="자유형: 도형 377">
            <a:extLst>
              <a:ext uri="{FF2B5EF4-FFF2-40B4-BE49-F238E27FC236}">
                <a16:creationId xmlns:a16="http://schemas.microsoft.com/office/drawing/2014/main" id="{28494077-758B-4147-A756-95698FBFC0F1}"/>
              </a:ext>
            </a:extLst>
          </p:cNvPr>
          <p:cNvSpPr/>
          <p:nvPr/>
        </p:nvSpPr>
        <p:spPr>
          <a:xfrm>
            <a:off x="3751065" y="1054417"/>
            <a:ext cx="358994" cy="380721"/>
          </a:xfrm>
          <a:custGeom>
            <a:avLst/>
            <a:gdLst>
              <a:gd name="connsiteX0" fmla="*/ 456991 w 456991"/>
              <a:gd name="connsiteY0" fmla="*/ 0 h 484649"/>
              <a:gd name="connsiteX1" fmla="*/ 456991 w 456991"/>
              <a:gd name="connsiteY1" fmla="*/ 439461 h 484649"/>
              <a:gd name="connsiteX2" fmla="*/ 329666 w 456991"/>
              <a:gd name="connsiteY2" fmla="*/ 445890 h 484649"/>
              <a:gd name="connsiteX3" fmla="*/ 169020 w 456991"/>
              <a:gd name="connsiteY3" fmla="*/ 470408 h 484649"/>
              <a:gd name="connsiteX4" fmla="*/ 113634 w 456991"/>
              <a:gd name="connsiteY4" fmla="*/ 484649 h 484649"/>
              <a:gd name="connsiteX5" fmla="*/ 0 w 456991"/>
              <a:gd name="connsiteY5" fmla="*/ 60562 h 484649"/>
              <a:gd name="connsiteX6" fmla="*/ 80453 w 456991"/>
              <a:gd name="connsiteY6" fmla="*/ 39875 h 484649"/>
              <a:gd name="connsiteX7" fmla="*/ 284734 w 456991"/>
              <a:gd name="connsiteY7" fmla="*/ 8698 h 484649"/>
              <a:gd name="connsiteX8" fmla="*/ 456991 w 456991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1" h="484649">
                <a:moveTo>
                  <a:pt x="456991" y="0"/>
                </a:moveTo>
                <a:lnTo>
                  <a:pt x="456991" y="439461"/>
                </a:lnTo>
                <a:lnTo>
                  <a:pt x="329666" y="445890"/>
                </a:lnTo>
                <a:cubicBezTo>
                  <a:pt x="275276" y="451414"/>
                  <a:pt x="221682" y="459632"/>
                  <a:pt x="169020" y="470408"/>
                </a:cubicBezTo>
                <a:lnTo>
                  <a:pt x="113634" y="484649"/>
                </a:lnTo>
                <a:lnTo>
                  <a:pt x="0" y="60562"/>
                </a:lnTo>
                <a:lnTo>
                  <a:pt x="80453" y="39875"/>
                </a:lnTo>
                <a:cubicBezTo>
                  <a:pt x="147419" y="26172"/>
                  <a:pt x="215570" y="15722"/>
                  <a:pt x="284734" y="8698"/>
                </a:cubicBezTo>
                <a:lnTo>
                  <a:pt x="456991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9" name="자유형: 도형 378">
            <a:extLst>
              <a:ext uri="{FF2B5EF4-FFF2-40B4-BE49-F238E27FC236}">
                <a16:creationId xmlns:a16="http://schemas.microsoft.com/office/drawing/2014/main" id="{75D0C3EC-9260-814A-8CC9-04052C51695C}"/>
              </a:ext>
            </a:extLst>
          </p:cNvPr>
          <p:cNvSpPr/>
          <p:nvPr/>
        </p:nvSpPr>
        <p:spPr>
          <a:xfrm>
            <a:off x="4169918" y="1054417"/>
            <a:ext cx="358995" cy="380721"/>
          </a:xfrm>
          <a:custGeom>
            <a:avLst/>
            <a:gdLst>
              <a:gd name="connsiteX0" fmla="*/ 0 w 456992"/>
              <a:gd name="connsiteY0" fmla="*/ 0 h 484649"/>
              <a:gd name="connsiteX1" fmla="*/ 172257 w 456992"/>
              <a:gd name="connsiteY1" fmla="*/ 8698 h 484649"/>
              <a:gd name="connsiteX2" fmla="*/ 376538 w 456992"/>
              <a:gd name="connsiteY2" fmla="*/ 39875 h 484649"/>
              <a:gd name="connsiteX3" fmla="*/ 456992 w 456992"/>
              <a:gd name="connsiteY3" fmla="*/ 60562 h 484649"/>
              <a:gd name="connsiteX4" fmla="*/ 343358 w 456992"/>
              <a:gd name="connsiteY4" fmla="*/ 484649 h 484649"/>
              <a:gd name="connsiteX5" fmla="*/ 287971 w 456992"/>
              <a:gd name="connsiteY5" fmla="*/ 470408 h 484649"/>
              <a:gd name="connsiteX6" fmla="*/ 127325 w 456992"/>
              <a:gd name="connsiteY6" fmla="*/ 445890 h 484649"/>
              <a:gd name="connsiteX7" fmla="*/ 0 w 456992"/>
              <a:gd name="connsiteY7" fmla="*/ 439461 h 484649"/>
              <a:gd name="connsiteX8" fmla="*/ 0 w 456992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2" h="484649">
                <a:moveTo>
                  <a:pt x="0" y="0"/>
                </a:moveTo>
                <a:lnTo>
                  <a:pt x="172257" y="8698"/>
                </a:lnTo>
                <a:cubicBezTo>
                  <a:pt x="241421" y="15722"/>
                  <a:pt x="309572" y="26172"/>
                  <a:pt x="376538" y="39875"/>
                </a:cubicBezTo>
                <a:lnTo>
                  <a:pt x="456992" y="60562"/>
                </a:lnTo>
                <a:lnTo>
                  <a:pt x="343358" y="484649"/>
                </a:lnTo>
                <a:lnTo>
                  <a:pt x="287971" y="470408"/>
                </a:lnTo>
                <a:cubicBezTo>
                  <a:pt x="235309" y="459632"/>
                  <a:pt x="181715" y="451414"/>
                  <a:pt x="127325" y="445890"/>
                </a:cubicBezTo>
                <a:lnTo>
                  <a:pt x="0" y="43946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0" name="자유형: 도형 379">
            <a:extLst>
              <a:ext uri="{FF2B5EF4-FFF2-40B4-BE49-F238E27FC236}">
                <a16:creationId xmlns:a16="http://schemas.microsoft.com/office/drawing/2014/main" id="{8821D122-8DB0-8E4E-9C36-ED16C270E1EB}"/>
              </a:ext>
            </a:extLst>
          </p:cNvPr>
          <p:cNvSpPr/>
          <p:nvPr/>
        </p:nvSpPr>
        <p:spPr>
          <a:xfrm>
            <a:off x="3358090" y="1116899"/>
            <a:ext cx="424264" cy="436812"/>
          </a:xfrm>
          <a:custGeom>
            <a:avLst/>
            <a:gdLst>
              <a:gd name="connsiteX0" fmla="*/ 426444 w 540078"/>
              <a:gd name="connsiteY0" fmla="*/ 0 h 556052"/>
              <a:gd name="connsiteX1" fmla="*/ 540078 w 540078"/>
              <a:gd name="connsiteY1" fmla="*/ 424087 h 556052"/>
              <a:gd name="connsiteX2" fmla="*/ 514212 w 540078"/>
              <a:gd name="connsiteY2" fmla="*/ 430737 h 556052"/>
              <a:gd name="connsiteX3" fmla="*/ 224132 w 540078"/>
              <a:gd name="connsiteY3" fmla="*/ 553275 h 556052"/>
              <a:gd name="connsiteX4" fmla="*/ 219561 w 540078"/>
              <a:gd name="connsiteY4" fmla="*/ 556052 h 556052"/>
              <a:gd name="connsiteX5" fmla="*/ 0 w 540078"/>
              <a:gd name="connsiteY5" fmla="*/ 175760 h 556052"/>
              <a:gd name="connsiteX6" fmla="*/ 14659 w 540078"/>
              <a:gd name="connsiteY6" fmla="*/ 166854 h 556052"/>
              <a:gd name="connsiteX7" fmla="*/ 383530 w 540078"/>
              <a:gd name="connsiteY7" fmla="*/ 11034 h 556052"/>
              <a:gd name="connsiteX8" fmla="*/ 426444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426444" y="0"/>
                </a:moveTo>
                <a:lnTo>
                  <a:pt x="540078" y="424087"/>
                </a:lnTo>
                <a:lnTo>
                  <a:pt x="514212" y="430737"/>
                </a:lnTo>
                <a:cubicBezTo>
                  <a:pt x="412888" y="462253"/>
                  <a:pt x="315833" y="503460"/>
                  <a:pt x="224132" y="553275"/>
                </a:cubicBezTo>
                <a:lnTo>
                  <a:pt x="219561" y="556052"/>
                </a:lnTo>
                <a:lnTo>
                  <a:pt x="0" y="175760"/>
                </a:lnTo>
                <a:lnTo>
                  <a:pt x="14659" y="166854"/>
                </a:lnTo>
                <a:cubicBezTo>
                  <a:pt x="131267" y="103509"/>
                  <a:pt x="254684" y="51109"/>
                  <a:pt x="383530" y="11034"/>
                </a:cubicBezTo>
                <a:lnTo>
                  <a:pt x="426444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" name="자유형: 도형 380">
            <a:extLst>
              <a:ext uri="{FF2B5EF4-FFF2-40B4-BE49-F238E27FC236}">
                <a16:creationId xmlns:a16="http://schemas.microsoft.com/office/drawing/2014/main" id="{FBDCB0F8-E728-334F-8496-C28B5B237398}"/>
              </a:ext>
            </a:extLst>
          </p:cNvPr>
          <p:cNvSpPr/>
          <p:nvPr/>
        </p:nvSpPr>
        <p:spPr>
          <a:xfrm>
            <a:off x="4497624" y="1116899"/>
            <a:ext cx="424263" cy="436812"/>
          </a:xfrm>
          <a:custGeom>
            <a:avLst/>
            <a:gdLst>
              <a:gd name="connsiteX0" fmla="*/ 113633 w 540077"/>
              <a:gd name="connsiteY0" fmla="*/ 0 h 556052"/>
              <a:gd name="connsiteX1" fmla="*/ 156546 w 540077"/>
              <a:gd name="connsiteY1" fmla="*/ 11034 h 556052"/>
              <a:gd name="connsiteX2" fmla="*/ 525417 w 540077"/>
              <a:gd name="connsiteY2" fmla="*/ 166854 h 556052"/>
              <a:gd name="connsiteX3" fmla="*/ 540077 w 540077"/>
              <a:gd name="connsiteY3" fmla="*/ 175760 h 556052"/>
              <a:gd name="connsiteX4" fmla="*/ 320516 w 540077"/>
              <a:gd name="connsiteY4" fmla="*/ 556052 h 556052"/>
              <a:gd name="connsiteX5" fmla="*/ 315944 w 540077"/>
              <a:gd name="connsiteY5" fmla="*/ 553275 h 556052"/>
              <a:gd name="connsiteX6" fmla="*/ 25864 w 540077"/>
              <a:gd name="connsiteY6" fmla="*/ 430737 h 556052"/>
              <a:gd name="connsiteX7" fmla="*/ 0 w 540077"/>
              <a:gd name="connsiteY7" fmla="*/ 424087 h 556052"/>
              <a:gd name="connsiteX8" fmla="*/ 113633 w 540077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7" h="556052">
                <a:moveTo>
                  <a:pt x="113633" y="0"/>
                </a:moveTo>
                <a:lnTo>
                  <a:pt x="156546" y="11034"/>
                </a:lnTo>
                <a:cubicBezTo>
                  <a:pt x="285393" y="51109"/>
                  <a:pt x="408810" y="103509"/>
                  <a:pt x="525417" y="166854"/>
                </a:cubicBezTo>
                <a:lnTo>
                  <a:pt x="540077" y="175760"/>
                </a:lnTo>
                <a:lnTo>
                  <a:pt x="320516" y="556052"/>
                </a:lnTo>
                <a:lnTo>
                  <a:pt x="315944" y="553275"/>
                </a:lnTo>
                <a:cubicBezTo>
                  <a:pt x="224244" y="503460"/>
                  <a:pt x="127189" y="462253"/>
                  <a:pt x="25864" y="430737"/>
                </a:cubicBezTo>
                <a:lnTo>
                  <a:pt x="0" y="424087"/>
                </a:lnTo>
                <a:lnTo>
                  <a:pt x="113633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" name="자유형: 도형 381">
            <a:extLst>
              <a:ext uri="{FF2B5EF4-FFF2-40B4-BE49-F238E27FC236}">
                <a16:creationId xmlns:a16="http://schemas.microsoft.com/office/drawing/2014/main" id="{26F88A21-9DD1-014D-96BA-7DC5268F209E}"/>
              </a:ext>
            </a:extLst>
          </p:cNvPr>
          <p:cNvSpPr/>
          <p:nvPr/>
        </p:nvSpPr>
        <p:spPr>
          <a:xfrm>
            <a:off x="3019328" y="1286057"/>
            <a:ext cx="460069" cy="464182"/>
          </a:xfrm>
          <a:custGeom>
            <a:avLst/>
            <a:gdLst>
              <a:gd name="connsiteX0" fmla="*/ 366097 w 585658"/>
              <a:gd name="connsiteY0" fmla="*/ 0 h 590893"/>
              <a:gd name="connsiteX1" fmla="*/ 585658 w 585658"/>
              <a:gd name="connsiteY1" fmla="*/ 380292 h 590893"/>
              <a:gd name="connsiteX2" fmla="*/ 521970 w 585658"/>
              <a:gd name="connsiteY2" fmla="*/ 418983 h 590893"/>
              <a:gd name="connsiteX3" fmla="*/ 397416 w 585658"/>
              <a:gd name="connsiteY3" fmla="*/ 512123 h 590893"/>
              <a:gd name="connsiteX4" fmla="*/ 310746 w 585658"/>
              <a:gd name="connsiteY4" fmla="*/ 590893 h 590893"/>
              <a:gd name="connsiteX5" fmla="*/ 0 w 585658"/>
              <a:gd name="connsiteY5" fmla="*/ 280147 h 590893"/>
              <a:gd name="connsiteX6" fmla="*/ 117877 w 585658"/>
              <a:gd name="connsiteY6" fmla="*/ 173013 h 590893"/>
              <a:gd name="connsiteX7" fmla="*/ 276263 w 585658"/>
              <a:gd name="connsiteY7" fmla="*/ 54575 h 590893"/>
              <a:gd name="connsiteX8" fmla="*/ 366097 w 585658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8" h="590893">
                <a:moveTo>
                  <a:pt x="366097" y="0"/>
                </a:moveTo>
                <a:lnTo>
                  <a:pt x="585658" y="380292"/>
                </a:lnTo>
                <a:lnTo>
                  <a:pt x="521970" y="418983"/>
                </a:lnTo>
                <a:cubicBezTo>
                  <a:pt x="478933" y="448058"/>
                  <a:pt x="437369" y="479150"/>
                  <a:pt x="397416" y="512123"/>
                </a:cubicBezTo>
                <a:lnTo>
                  <a:pt x="310746" y="590893"/>
                </a:lnTo>
                <a:lnTo>
                  <a:pt x="0" y="280147"/>
                </a:lnTo>
                <a:lnTo>
                  <a:pt x="117877" y="173013"/>
                </a:lnTo>
                <a:cubicBezTo>
                  <a:pt x="168683" y="131084"/>
                  <a:pt x="221536" y="91548"/>
                  <a:pt x="276263" y="54575"/>
                </a:cubicBezTo>
                <a:lnTo>
                  <a:pt x="366097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3" name="자유형: 도형 382">
            <a:extLst>
              <a:ext uri="{FF2B5EF4-FFF2-40B4-BE49-F238E27FC236}">
                <a16:creationId xmlns:a16="http://schemas.microsoft.com/office/drawing/2014/main" id="{8AE832C5-5D14-2E4B-B2E1-FB0683A16BB7}"/>
              </a:ext>
            </a:extLst>
          </p:cNvPr>
          <p:cNvSpPr/>
          <p:nvPr/>
        </p:nvSpPr>
        <p:spPr>
          <a:xfrm>
            <a:off x="4800580" y="1286057"/>
            <a:ext cx="460069" cy="464182"/>
          </a:xfrm>
          <a:custGeom>
            <a:avLst/>
            <a:gdLst>
              <a:gd name="connsiteX0" fmla="*/ 219562 w 585657"/>
              <a:gd name="connsiteY0" fmla="*/ 0 h 590893"/>
              <a:gd name="connsiteX1" fmla="*/ 309394 w 585657"/>
              <a:gd name="connsiteY1" fmla="*/ 54575 h 590893"/>
              <a:gd name="connsiteX2" fmla="*/ 467780 w 585657"/>
              <a:gd name="connsiteY2" fmla="*/ 173013 h 590893"/>
              <a:gd name="connsiteX3" fmla="*/ 585657 w 585657"/>
              <a:gd name="connsiteY3" fmla="*/ 280147 h 590893"/>
              <a:gd name="connsiteX4" fmla="*/ 274911 w 585657"/>
              <a:gd name="connsiteY4" fmla="*/ 590893 h 590893"/>
              <a:gd name="connsiteX5" fmla="*/ 188241 w 585657"/>
              <a:gd name="connsiteY5" fmla="*/ 512123 h 590893"/>
              <a:gd name="connsiteX6" fmla="*/ 63687 w 585657"/>
              <a:gd name="connsiteY6" fmla="*/ 418983 h 590893"/>
              <a:gd name="connsiteX7" fmla="*/ 0 w 585657"/>
              <a:gd name="connsiteY7" fmla="*/ 380292 h 590893"/>
              <a:gd name="connsiteX8" fmla="*/ 219562 w 585657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7" h="590893">
                <a:moveTo>
                  <a:pt x="219562" y="0"/>
                </a:moveTo>
                <a:lnTo>
                  <a:pt x="309394" y="54575"/>
                </a:lnTo>
                <a:cubicBezTo>
                  <a:pt x="364122" y="91548"/>
                  <a:pt x="416974" y="131084"/>
                  <a:pt x="467780" y="173013"/>
                </a:cubicBezTo>
                <a:lnTo>
                  <a:pt x="585657" y="280147"/>
                </a:lnTo>
                <a:lnTo>
                  <a:pt x="274911" y="590893"/>
                </a:lnTo>
                <a:lnTo>
                  <a:pt x="188241" y="512123"/>
                </a:lnTo>
                <a:cubicBezTo>
                  <a:pt x="148288" y="479150"/>
                  <a:pt x="106725" y="448058"/>
                  <a:pt x="63687" y="418983"/>
                </a:cubicBezTo>
                <a:lnTo>
                  <a:pt x="0" y="380292"/>
                </a:lnTo>
                <a:lnTo>
                  <a:pt x="219562" y="0"/>
                </a:lnTo>
                <a:close/>
              </a:path>
            </a:pathLst>
          </a:custGeom>
          <a:solidFill>
            <a:srgbClr val="FB3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4" name="자유형: 도형 383">
            <a:extLst>
              <a:ext uri="{FF2B5EF4-FFF2-40B4-BE49-F238E27FC236}">
                <a16:creationId xmlns:a16="http://schemas.microsoft.com/office/drawing/2014/main" id="{61568A6E-1AFB-A049-AD08-812CEA9C97CB}"/>
              </a:ext>
            </a:extLst>
          </p:cNvPr>
          <p:cNvSpPr/>
          <p:nvPr/>
        </p:nvSpPr>
        <p:spPr>
          <a:xfrm>
            <a:off x="2756929" y="1548456"/>
            <a:ext cx="464182" cy="460069"/>
          </a:xfrm>
          <a:custGeom>
            <a:avLst/>
            <a:gdLst>
              <a:gd name="connsiteX0" fmla="*/ 280147 w 590893"/>
              <a:gd name="connsiteY0" fmla="*/ 0 h 585658"/>
              <a:gd name="connsiteX1" fmla="*/ 590893 w 590893"/>
              <a:gd name="connsiteY1" fmla="*/ 310746 h 585658"/>
              <a:gd name="connsiteX2" fmla="*/ 512123 w 590893"/>
              <a:gd name="connsiteY2" fmla="*/ 397416 h 585658"/>
              <a:gd name="connsiteX3" fmla="*/ 418983 w 590893"/>
              <a:gd name="connsiteY3" fmla="*/ 521970 h 585658"/>
              <a:gd name="connsiteX4" fmla="*/ 380292 w 590893"/>
              <a:gd name="connsiteY4" fmla="*/ 585658 h 585658"/>
              <a:gd name="connsiteX5" fmla="*/ 0 w 590893"/>
              <a:gd name="connsiteY5" fmla="*/ 366096 h 585658"/>
              <a:gd name="connsiteX6" fmla="*/ 54575 w 590893"/>
              <a:gd name="connsiteY6" fmla="*/ 276263 h 585658"/>
              <a:gd name="connsiteX7" fmla="*/ 173013 w 590893"/>
              <a:gd name="connsiteY7" fmla="*/ 117877 h 585658"/>
              <a:gd name="connsiteX8" fmla="*/ 280147 w 590893"/>
              <a:gd name="connsiteY8" fmla="*/ 0 h 58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3" h="585658">
                <a:moveTo>
                  <a:pt x="280147" y="0"/>
                </a:moveTo>
                <a:lnTo>
                  <a:pt x="590893" y="310746"/>
                </a:lnTo>
                <a:lnTo>
                  <a:pt x="512123" y="397416"/>
                </a:lnTo>
                <a:cubicBezTo>
                  <a:pt x="479150" y="437369"/>
                  <a:pt x="448058" y="478933"/>
                  <a:pt x="418983" y="521970"/>
                </a:cubicBezTo>
                <a:lnTo>
                  <a:pt x="380292" y="585658"/>
                </a:lnTo>
                <a:lnTo>
                  <a:pt x="0" y="366096"/>
                </a:lnTo>
                <a:lnTo>
                  <a:pt x="54575" y="276263"/>
                </a:lnTo>
                <a:cubicBezTo>
                  <a:pt x="91548" y="221536"/>
                  <a:pt x="131085" y="168683"/>
                  <a:pt x="173013" y="117877"/>
                </a:cubicBezTo>
                <a:lnTo>
                  <a:pt x="280147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5" name="자유형: 도형 384">
            <a:extLst>
              <a:ext uri="{FF2B5EF4-FFF2-40B4-BE49-F238E27FC236}">
                <a16:creationId xmlns:a16="http://schemas.microsoft.com/office/drawing/2014/main" id="{BC6EE052-287A-1B4C-9261-97426E1EE2BA}"/>
              </a:ext>
            </a:extLst>
          </p:cNvPr>
          <p:cNvSpPr/>
          <p:nvPr/>
        </p:nvSpPr>
        <p:spPr>
          <a:xfrm>
            <a:off x="5058866" y="1548456"/>
            <a:ext cx="464181" cy="460069"/>
          </a:xfrm>
          <a:custGeom>
            <a:avLst/>
            <a:gdLst>
              <a:gd name="connsiteX0" fmla="*/ 310746 w 590892"/>
              <a:gd name="connsiteY0" fmla="*/ 0 h 585658"/>
              <a:gd name="connsiteX1" fmla="*/ 417879 w 590892"/>
              <a:gd name="connsiteY1" fmla="*/ 117877 h 585658"/>
              <a:gd name="connsiteX2" fmla="*/ 536317 w 590892"/>
              <a:gd name="connsiteY2" fmla="*/ 276263 h 585658"/>
              <a:gd name="connsiteX3" fmla="*/ 590892 w 590892"/>
              <a:gd name="connsiteY3" fmla="*/ 366096 h 585658"/>
              <a:gd name="connsiteX4" fmla="*/ 210600 w 590892"/>
              <a:gd name="connsiteY4" fmla="*/ 585658 h 585658"/>
              <a:gd name="connsiteX5" fmla="*/ 171909 w 590892"/>
              <a:gd name="connsiteY5" fmla="*/ 521970 h 585658"/>
              <a:gd name="connsiteX6" fmla="*/ 78769 w 590892"/>
              <a:gd name="connsiteY6" fmla="*/ 397416 h 585658"/>
              <a:gd name="connsiteX7" fmla="*/ 0 w 590892"/>
              <a:gd name="connsiteY7" fmla="*/ 310747 h 585658"/>
              <a:gd name="connsiteX8" fmla="*/ 310746 w 590892"/>
              <a:gd name="connsiteY8" fmla="*/ 0 h 58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2" h="585658">
                <a:moveTo>
                  <a:pt x="310746" y="0"/>
                </a:moveTo>
                <a:lnTo>
                  <a:pt x="417879" y="117877"/>
                </a:lnTo>
                <a:cubicBezTo>
                  <a:pt x="459808" y="168683"/>
                  <a:pt x="499345" y="221536"/>
                  <a:pt x="536317" y="276263"/>
                </a:cubicBezTo>
                <a:lnTo>
                  <a:pt x="590892" y="366096"/>
                </a:lnTo>
                <a:lnTo>
                  <a:pt x="210600" y="585658"/>
                </a:lnTo>
                <a:lnTo>
                  <a:pt x="171909" y="521970"/>
                </a:lnTo>
                <a:cubicBezTo>
                  <a:pt x="142834" y="478933"/>
                  <a:pt x="111742" y="437369"/>
                  <a:pt x="78769" y="397416"/>
                </a:cubicBezTo>
                <a:lnTo>
                  <a:pt x="0" y="310747"/>
                </a:lnTo>
                <a:lnTo>
                  <a:pt x="310746" y="0"/>
                </a:lnTo>
                <a:close/>
              </a:path>
            </a:pathLst>
          </a:custGeom>
          <a:solidFill>
            <a:srgbClr val="FB3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자유형: 도형 385">
            <a:extLst>
              <a:ext uri="{FF2B5EF4-FFF2-40B4-BE49-F238E27FC236}">
                <a16:creationId xmlns:a16="http://schemas.microsoft.com/office/drawing/2014/main" id="{D8E9EE53-D2A1-2A41-A01F-A5A6449DBB52}"/>
              </a:ext>
            </a:extLst>
          </p:cNvPr>
          <p:cNvSpPr/>
          <p:nvPr/>
        </p:nvSpPr>
        <p:spPr>
          <a:xfrm>
            <a:off x="2587771" y="1887219"/>
            <a:ext cx="436812" cy="424263"/>
          </a:xfrm>
          <a:custGeom>
            <a:avLst/>
            <a:gdLst>
              <a:gd name="connsiteX0" fmla="*/ 175760 w 556052"/>
              <a:gd name="connsiteY0" fmla="*/ 0 h 540077"/>
              <a:gd name="connsiteX1" fmla="*/ 556052 w 556052"/>
              <a:gd name="connsiteY1" fmla="*/ 219561 h 540077"/>
              <a:gd name="connsiteX2" fmla="*/ 553275 w 556052"/>
              <a:gd name="connsiteY2" fmla="*/ 224132 h 540077"/>
              <a:gd name="connsiteX3" fmla="*/ 430737 w 556052"/>
              <a:gd name="connsiteY3" fmla="*/ 514212 h 540077"/>
              <a:gd name="connsiteX4" fmla="*/ 424087 w 556052"/>
              <a:gd name="connsiteY4" fmla="*/ 540077 h 540077"/>
              <a:gd name="connsiteX5" fmla="*/ 0 w 556052"/>
              <a:gd name="connsiteY5" fmla="*/ 426443 h 540077"/>
              <a:gd name="connsiteX6" fmla="*/ 11034 w 556052"/>
              <a:gd name="connsiteY6" fmla="*/ 383530 h 540077"/>
              <a:gd name="connsiteX7" fmla="*/ 166854 w 556052"/>
              <a:gd name="connsiteY7" fmla="*/ 14659 h 540077"/>
              <a:gd name="connsiteX8" fmla="*/ 175760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175760" y="0"/>
                </a:moveTo>
                <a:lnTo>
                  <a:pt x="556052" y="219561"/>
                </a:lnTo>
                <a:lnTo>
                  <a:pt x="553275" y="224132"/>
                </a:lnTo>
                <a:cubicBezTo>
                  <a:pt x="503460" y="315833"/>
                  <a:pt x="462253" y="412888"/>
                  <a:pt x="430737" y="514212"/>
                </a:cubicBezTo>
                <a:lnTo>
                  <a:pt x="424087" y="540077"/>
                </a:lnTo>
                <a:lnTo>
                  <a:pt x="0" y="426443"/>
                </a:lnTo>
                <a:lnTo>
                  <a:pt x="11034" y="383530"/>
                </a:lnTo>
                <a:cubicBezTo>
                  <a:pt x="51109" y="254684"/>
                  <a:pt x="103509" y="131267"/>
                  <a:pt x="166854" y="14659"/>
                </a:cubicBezTo>
                <a:lnTo>
                  <a:pt x="175760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7" name="자유형: 도형 386">
            <a:extLst>
              <a:ext uri="{FF2B5EF4-FFF2-40B4-BE49-F238E27FC236}">
                <a16:creationId xmlns:a16="http://schemas.microsoft.com/office/drawing/2014/main" id="{585EF794-874C-BB44-B6F7-07D6AA470136}"/>
              </a:ext>
            </a:extLst>
          </p:cNvPr>
          <p:cNvSpPr/>
          <p:nvPr/>
        </p:nvSpPr>
        <p:spPr>
          <a:xfrm>
            <a:off x="5255392" y="1887219"/>
            <a:ext cx="436812" cy="424263"/>
          </a:xfrm>
          <a:custGeom>
            <a:avLst/>
            <a:gdLst>
              <a:gd name="connsiteX0" fmla="*/ 380292 w 556052"/>
              <a:gd name="connsiteY0" fmla="*/ 0 h 540077"/>
              <a:gd name="connsiteX1" fmla="*/ 389198 w 556052"/>
              <a:gd name="connsiteY1" fmla="*/ 14659 h 540077"/>
              <a:gd name="connsiteX2" fmla="*/ 545018 w 556052"/>
              <a:gd name="connsiteY2" fmla="*/ 383530 h 540077"/>
              <a:gd name="connsiteX3" fmla="*/ 556052 w 556052"/>
              <a:gd name="connsiteY3" fmla="*/ 426443 h 540077"/>
              <a:gd name="connsiteX4" fmla="*/ 131966 w 556052"/>
              <a:gd name="connsiteY4" fmla="*/ 540077 h 540077"/>
              <a:gd name="connsiteX5" fmla="*/ 125315 w 556052"/>
              <a:gd name="connsiteY5" fmla="*/ 514212 h 540077"/>
              <a:gd name="connsiteX6" fmla="*/ 2777 w 556052"/>
              <a:gd name="connsiteY6" fmla="*/ 224132 h 540077"/>
              <a:gd name="connsiteX7" fmla="*/ 0 w 556052"/>
              <a:gd name="connsiteY7" fmla="*/ 219561 h 540077"/>
              <a:gd name="connsiteX8" fmla="*/ 380292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380292" y="0"/>
                </a:moveTo>
                <a:lnTo>
                  <a:pt x="389198" y="14659"/>
                </a:lnTo>
                <a:cubicBezTo>
                  <a:pt x="452543" y="131267"/>
                  <a:pt x="504943" y="254684"/>
                  <a:pt x="545018" y="383530"/>
                </a:cubicBezTo>
                <a:lnTo>
                  <a:pt x="556052" y="426443"/>
                </a:lnTo>
                <a:lnTo>
                  <a:pt x="131966" y="540077"/>
                </a:lnTo>
                <a:lnTo>
                  <a:pt x="125315" y="514212"/>
                </a:lnTo>
                <a:cubicBezTo>
                  <a:pt x="93800" y="412888"/>
                  <a:pt x="52592" y="315833"/>
                  <a:pt x="2777" y="224132"/>
                </a:cubicBezTo>
                <a:lnTo>
                  <a:pt x="0" y="219561"/>
                </a:lnTo>
                <a:lnTo>
                  <a:pt x="380292" y="0"/>
                </a:lnTo>
                <a:close/>
              </a:path>
            </a:pathLst>
          </a:custGeom>
          <a:solidFill>
            <a:srgbClr val="FB3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8" name="자유형: 도형 387">
            <a:extLst>
              <a:ext uri="{FF2B5EF4-FFF2-40B4-BE49-F238E27FC236}">
                <a16:creationId xmlns:a16="http://schemas.microsoft.com/office/drawing/2014/main" id="{4FEFCD5F-8AFB-D64A-80D9-163371D9C86B}"/>
              </a:ext>
            </a:extLst>
          </p:cNvPr>
          <p:cNvSpPr/>
          <p:nvPr/>
        </p:nvSpPr>
        <p:spPr>
          <a:xfrm>
            <a:off x="2525289" y="2280192"/>
            <a:ext cx="380721" cy="358995"/>
          </a:xfrm>
          <a:custGeom>
            <a:avLst/>
            <a:gdLst>
              <a:gd name="connsiteX0" fmla="*/ 60562 w 484649"/>
              <a:gd name="connsiteY0" fmla="*/ 0 h 456992"/>
              <a:gd name="connsiteX1" fmla="*/ 484649 w 484649"/>
              <a:gd name="connsiteY1" fmla="*/ 113633 h 456992"/>
              <a:gd name="connsiteX2" fmla="*/ 470408 w 484649"/>
              <a:gd name="connsiteY2" fmla="*/ 169020 h 456992"/>
              <a:gd name="connsiteX3" fmla="*/ 445890 w 484649"/>
              <a:gd name="connsiteY3" fmla="*/ 329666 h 456992"/>
              <a:gd name="connsiteX4" fmla="*/ 439461 w 484649"/>
              <a:gd name="connsiteY4" fmla="*/ 456992 h 456992"/>
              <a:gd name="connsiteX5" fmla="*/ 0 w 484649"/>
              <a:gd name="connsiteY5" fmla="*/ 456992 h 456992"/>
              <a:gd name="connsiteX6" fmla="*/ 8698 w 484649"/>
              <a:gd name="connsiteY6" fmla="*/ 284734 h 456992"/>
              <a:gd name="connsiteX7" fmla="*/ 39875 w 484649"/>
              <a:gd name="connsiteY7" fmla="*/ 80453 h 456992"/>
              <a:gd name="connsiteX8" fmla="*/ 60562 w 484649"/>
              <a:gd name="connsiteY8" fmla="*/ 0 h 45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2">
                <a:moveTo>
                  <a:pt x="60562" y="0"/>
                </a:moveTo>
                <a:lnTo>
                  <a:pt x="484649" y="113633"/>
                </a:lnTo>
                <a:lnTo>
                  <a:pt x="470408" y="169020"/>
                </a:lnTo>
                <a:cubicBezTo>
                  <a:pt x="459632" y="221682"/>
                  <a:pt x="451414" y="275276"/>
                  <a:pt x="445890" y="329666"/>
                </a:cubicBezTo>
                <a:lnTo>
                  <a:pt x="439461" y="456992"/>
                </a:lnTo>
                <a:lnTo>
                  <a:pt x="0" y="456992"/>
                </a:lnTo>
                <a:lnTo>
                  <a:pt x="8698" y="284734"/>
                </a:lnTo>
                <a:cubicBezTo>
                  <a:pt x="15722" y="215570"/>
                  <a:pt x="26172" y="147419"/>
                  <a:pt x="39875" y="80453"/>
                </a:cubicBezTo>
                <a:lnTo>
                  <a:pt x="60562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자유형: 도형 388">
            <a:extLst>
              <a:ext uri="{FF2B5EF4-FFF2-40B4-BE49-F238E27FC236}">
                <a16:creationId xmlns:a16="http://schemas.microsoft.com/office/drawing/2014/main" id="{A74695DC-B72A-4847-82C2-CE909A98A8F8}"/>
              </a:ext>
            </a:extLst>
          </p:cNvPr>
          <p:cNvSpPr/>
          <p:nvPr/>
        </p:nvSpPr>
        <p:spPr>
          <a:xfrm>
            <a:off x="5373967" y="2280192"/>
            <a:ext cx="380721" cy="358995"/>
          </a:xfrm>
          <a:custGeom>
            <a:avLst/>
            <a:gdLst>
              <a:gd name="connsiteX0" fmla="*/ 424087 w 484649"/>
              <a:gd name="connsiteY0" fmla="*/ 0 h 456992"/>
              <a:gd name="connsiteX1" fmla="*/ 444774 w 484649"/>
              <a:gd name="connsiteY1" fmla="*/ 80453 h 456992"/>
              <a:gd name="connsiteX2" fmla="*/ 475951 w 484649"/>
              <a:gd name="connsiteY2" fmla="*/ 284734 h 456992"/>
              <a:gd name="connsiteX3" fmla="*/ 484649 w 484649"/>
              <a:gd name="connsiteY3" fmla="*/ 456992 h 456992"/>
              <a:gd name="connsiteX4" fmla="*/ 45188 w 484649"/>
              <a:gd name="connsiteY4" fmla="*/ 456992 h 456992"/>
              <a:gd name="connsiteX5" fmla="*/ 38759 w 484649"/>
              <a:gd name="connsiteY5" fmla="*/ 329666 h 456992"/>
              <a:gd name="connsiteX6" fmla="*/ 14241 w 484649"/>
              <a:gd name="connsiteY6" fmla="*/ 169020 h 456992"/>
              <a:gd name="connsiteX7" fmla="*/ 0 w 484649"/>
              <a:gd name="connsiteY7" fmla="*/ 113633 h 456992"/>
              <a:gd name="connsiteX8" fmla="*/ 424087 w 484649"/>
              <a:gd name="connsiteY8" fmla="*/ 0 h 45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2">
                <a:moveTo>
                  <a:pt x="424087" y="0"/>
                </a:moveTo>
                <a:lnTo>
                  <a:pt x="444774" y="80453"/>
                </a:lnTo>
                <a:cubicBezTo>
                  <a:pt x="458477" y="147419"/>
                  <a:pt x="468927" y="215570"/>
                  <a:pt x="475951" y="284734"/>
                </a:cubicBezTo>
                <a:lnTo>
                  <a:pt x="484649" y="456992"/>
                </a:lnTo>
                <a:lnTo>
                  <a:pt x="45188" y="456992"/>
                </a:lnTo>
                <a:lnTo>
                  <a:pt x="38759" y="329666"/>
                </a:lnTo>
                <a:cubicBezTo>
                  <a:pt x="33235" y="275276"/>
                  <a:pt x="25018" y="221682"/>
                  <a:pt x="14241" y="169020"/>
                </a:cubicBezTo>
                <a:lnTo>
                  <a:pt x="0" y="113633"/>
                </a:lnTo>
                <a:lnTo>
                  <a:pt x="424087" y="0"/>
                </a:lnTo>
                <a:close/>
              </a:path>
            </a:pathLst>
          </a:custGeom>
          <a:solidFill>
            <a:srgbClr val="FB3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0" name="자유형: 도형 389">
            <a:extLst>
              <a:ext uri="{FF2B5EF4-FFF2-40B4-BE49-F238E27FC236}">
                <a16:creationId xmlns:a16="http://schemas.microsoft.com/office/drawing/2014/main" id="{59B77704-62FF-DE4E-9B44-02E12BD21B6B}"/>
              </a:ext>
            </a:extLst>
          </p:cNvPr>
          <p:cNvSpPr/>
          <p:nvPr/>
        </p:nvSpPr>
        <p:spPr>
          <a:xfrm>
            <a:off x="2525289" y="2699047"/>
            <a:ext cx="380721" cy="358994"/>
          </a:xfrm>
          <a:custGeom>
            <a:avLst/>
            <a:gdLst>
              <a:gd name="connsiteX0" fmla="*/ 0 w 484649"/>
              <a:gd name="connsiteY0" fmla="*/ 0 h 456991"/>
              <a:gd name="connsiteX1" fmla="*/ 439461 w 484649"/>
              <a:gd name="connsiteY1" fmla="*/ 0 h 456991"/>
              <a:gd name="connsiteX2" fmla="*/ 445890 w 484649"/>
              <a:gd name="connsiteY2" fmla="*/ 127324 h 456991"/>
              <a:gd name="connsiteX3" fmla="*/ 470408 w 484649"/>
              <a:gd name="connsiteY3" fmla="*/ 287970 h 456991"/>
              <a:gd name="connsiteX4" fmla="*/ 484649 w 484649"/>
              <a:gd name="connsiteY4" fmla="*/ 343357 h 456991"/>
              <a:gd name="connsiteX5" fmla="*/ 60562 w 484649"/>
              <a:gd name="connsiteY5" fmla="*/ 456991 h 456991"/>
              <a:gd name="connsiteX6" fmla="*/ 39875 w 484649"/>
              <a:gd name="connsiteY6" fmla="*/ 376537 h 456991"/>
              <a:gd name="connsiteX7" fmla="*/ 8698 w 484649"/>
              <a:gd name="connsiteY7" fmla="*/ 172256 h 456991"/>
              <a:gd name="connsiteX8" fmla="*/ 0 w 484649"/>
              <a:gd name="connsiteY8" fmla="*/ 0 h 45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1">
                <a:moveTo>
                  <a:pt x="0" y="0"/>
                </a:moveTo>
                <a:lnTo>
                  <a:pt x="439461" y="0"/>
                </a:lnTo>
                <a:lnTo>
                  <a:pt x="445890" y="127324"/>
                </a:lnTo>
                <a:cubicBezTo>
                  <a:pt x="451414" y="181714"/>
                  <a:pt x="459632" y="235308"/>
                  <a:pt x="470408" y="287970"/>
                </a:cubicBezTo>
                <a:lnTo>
                  <a:pt x="484649" y="343357"/>
                </a:lnTo>
                <a:lnTo>
                  <a:pt x="60562" y="456991"/>
                </a:lnTo>
                <a:lnTo>
                  <a:pt x="39875" y="376537"/>
                </a:lnTo>
                <a:cubicBezTo>
                  <a:pt x="26172" y="309571"/>
                  <a:pt x="15722" y="241420"/>
                  <a:pt x="8698" y="172256"/>
                </a:cubicBezTo>
                <a:lnTo>
                  <a:pt x="0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1" name="자유형: 도형 390">
            <a:extLst>
              <a:ext uri="{FF2B5EF4-FFF2-40B4-BE49-F238E27FC236}">
                <a16:creationId xmlns:a16="http://schemas.microsoft.com/office/drawing/2014/main" id="{6FF98FFD-149F-0944-97DE-625F7B4C3836}"/>
              </a:ext>
            </a:extLst>
          </p:cNvPr>
          <p:cNvSpPr/>
          <p:nvPr/>
        </p:nvSpPr>
        <p:spPr>
          <a:xfrm>
            <a:off x="5373967" y="2699047"/>
            <a:ext cx="380721" cy="358994"/>
          </a:xfrm>
          <a:custGeom>
            <a:avLst/>
            <a:gdLst>
              <a:gd name="connsiteX0" fmla="*/ 45188 w 484649"/>
              <a:gd name="connsiteY0" fmla="*/ 0 h 456991"/>
              <a:gd name="connsiteX1" fmla="*/ 484649 w 484649"/>
              <a:gd name="connsiteY1" fmla="*/ 0 h 456991"/>
              <a:gd name="connsiteX2" fmla="*/ 475951 w 484649"/>
              <a:gd name="connsiteY2" fmla="*/ 172256 h 456991"/>
              <a:gd name="connsiteX3" fmla="*/ 444774 w 484649"/>
              <a:gd name="connsiteY3" fmla="*/ 376537 h 456991"/>
              <a:gd name="connsiteX4" fmla="*/ 424087 w 484649"/>
              <a:gd name="connsiteY4" fmla="*/ 456991 h 456991"/>
              <a:gd name="connsiteX5" fmla="*/ 0 w 484649"/>
              <a:gd name="connsiteY5" fmla="*/ 343357 h 456991"/>
              <a:gd name="connsiteX6" fmla="*/ 14241 w 484649"/>
              <a:gd name="connsiteY6" fmla="*/ 287970 h 456991"/>
              <a:gd name="connsiteX7" fmla="*/ 38759 w 484649"/>
              <a:gd name="connsiteY7" fmla="*/ 127324 h 456991"/>
              <a:gd name="connsiteX8" fmla="*/ 45188 w 484649"/>
              <a:gd name="connsiteY8" fmla="*/ 0 h 45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1">
                <a:moveTo>
                  <a:pt x="45188" y="0"/>
                </a:moveTo>
                <a:lnTo>
                  <a:pt x="484649" y="0"/>
                </a:lnTo>
                <a:lnTo>
                  <a:pt x="475951" y="172256"/>
                </a:lnTo>
                <a:cubicBezTo>
                  <a:pt x="468927" y="241420"/>
                  <a:pt x="458477" y="309571"/>
                  <a:pt x="444774" y="376537"/>
                </a:cubicBezTo>
                <a:lnTo>
                  <a:pt x="424087" y="456991"/>
                </a:lnTo>
                <a:lnTo>
                  <a:pt x="0" y="343357"/>
                </a:lnTo>
                <a:lnTo>
                  <a:pt x="14241" y="287970"/>
                </a:lnTo>
                <a:cubicBezTo>
                  <a:pt x="25018" y="235308"/>
                  <a:pt x="33235" y="181714"/>
                  <a:pt x="38759" y="127324"/>
                </a:cubicBezTo>
                <a:lnTo>
                  <a:pt x="45188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2" name="자유형: 도형 391">
            <a:extLst>
              <a:ext uri="{FF2B5EF4-FFF2-40B4-BE49-F238E27FC236}">
                <a16:creationId xmlns:a16="http://schemas.microsoft.com/office/drawing/2014/main" id="{F3F3F953-1F8F-734E-A2C9-B79E8A23F784}"/>
              </a:ext>
            </a:extLst>
          </p:cNvPr>
          <p:cNvSpPr/>
          <p:nvPr/>
        </p:nvSpPr>
        <p:spPr>
          <a:xfrm>
            <a:off x="2587771" y="3026752"/>
            <a:ext cx="436812" cy="424263"/>
          </a:xfrm>
          <a:custGeom>
            <a:avLst/>
            <a:gdLst>
              <a:gd name="connsiteX0" fmla="*/ 424087 w 556052"/>
              <a:gd name="connsiteY0" fmla="*/ 0 h 540077"/>
              <a:gd name="connsiteX1" fmla="*/ 430737 w 556052"/>
              <a:gd name="connsiteY1" fmla="*/ 25864 h 540077"/>
              <a:gd name="connsiteX2" fmla="*/ 553275 w 556052"/>
              <a:gd name="connsiteY2" fmla="*/ 315944 h 540077"/>
              <a:gd name="connsiteX3" fmla="*/ 556052 w 556052"/>
              <a:gd name="connsiteY3" fmla="*/ 320516 h 540077"/>
              <a:gd name="connsiteX4" fmla="*/ 175760 w 556052"/>
              <a:gd name="connsiteY4" fmla="*/ 540077 h 540077"/>
              <a:gd name="connsiteX5" fmla="*/ 166854 w 556052"/>
              <a:gd name="connsiteY5" fmla="*/ 525417 h 540077"/>
              <a:gd name="connsiteX6" fmla="*/ 11034 w 556052"/>
              <a:gd name="connsiteY6" fmla="*/ 156546 h 540077"/>
              <a:gd name="connsiteX7" fmla="*/ 0 w 556052"/>
              <a:gd name="connsiteY7" fmla="*/ 113633 h 540077"/>
              <a:gd name="connsiteX8" fmla="*/ 424087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424087" y="0"/>
                </a:moveTo>
                <a:lnTo>
                  <a:pt x="430737" y="25864"/>
                </a:lnTo>
                <a:cubicBezTo>
                  <a:pt x="462253" y="127189"/>
                  <a:pt x="503460" y="224243"/>
                  <a:pt x="553275" y="315944"/>
                </a:cubicBezTo>
                <a:lnTo>
                  <a:pt x="556052" y="320516"/>
                </a:lnTo>
                <a:lnTo>
                  <a:pt x="175760" y="540077"/>
                </a:lnTo>
                <a:lnTo>
                  <a:pt x="166854" y="525417"/>
                </a:lnTo>
                <a:cubicBezTo>
                  <a:pt x="103509" y="408810"/>
                  <a:pt x="51109" y="285393"/>
                  <a:pt x="11034" y="156546"/>
                </a:cubicBezTo>
                <a:lnTo>
                  <a:pt x="0" y="113633"/>
                </a:lnTo>
                <a:lnTo>
                  <a:pt x="424087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자유형: 도형 392">
            <a:extLst>
              <a:ext uri="{FF2B5EF4-FFF2-40B4-BE49-F238E27FC236}">
                <a16:creationId xmlns:a16="http://schemas.microsoft.com/office/drawing/2014/main" id="{9472B88B-168E-0B44-A468-EF91A3E42177}"/>
              </a:ext>
            </a:extLst>
          </p:cNvPr>
          <p:cNvSpPr/>
          <p:nvPr/>
        </p:nvSpPr>
        <p:spPr>
          <a:xfrm>
            <a:off x="5255392" y="3026752"/>
            <a:ext cx="436812" cy="424263"/>
          </a:xfrm>
          <a:custGeom>
            <a:avLst/>
            <a:gdLst>
              <a:gd name="connsiteX0" fmla="*/ 131966 w 556052"/>
              <a:gd name="connsiteY0" fmla="*/ 0 h 540077"/>
              <a:gd name="connsiteX1" fmla="*/ 556052 w 556052"/>
              <a:gd name="connsiteY1" fmla="*/ 113633 h 540077"/>
              <a:gd name="connsiteX2" fmla="*/ 545018 w 556052"/>
              <a:gd name="connsiteY2" fmla="*/ 156546 h 540077"/>
              <a:gd name="connsiteX3" fmla="*/ 389198 w 556052"/>
              <a:gd name="connsiteY3" fmla="*/ 525417 h 540077"/>
              <a:gd name="connsiteX4" fmla="*/ 380292 w 556052"/>
              <a:gd name="connsiteY4" fmla="*/ 540077 h 540077"/>
              <a:gd name="connsiteX5" fmla="*/ 0 w 556052"/>
              <a:gd name="connsiteY5" fmla="*/ 320516 h 540077"/>
              <a:gd name="connsiteX6" fmla="*/ 2777 w 556052"/>
              <a:gd name="connsiteY6" fmla="*/ 315944 h 540077"/>
              <a:gd name="connsiteX7" fmla="*/ 125315 w 556052"/>
              <a:gd name="connsiteY7" fmla="*/ 25864 h 540077"/>
              <a:gd name="connsiteX8" fmla="*/ 131966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131966" y="0"/>
                </a:moveTo>
                <a:lnTo>
                  <a:pt x="556052" y="113633"/>
                </a:lnTo>
                <a:lnTo>
                  <a:pt x="545018" y="156546"/>
                </a:lnTo>
                <a:cubicBezTo>
                  <a:pt x="504943" y="285393"/>
                  <a:pt x="452543" y="408810"/>
                  <a:pt x="389198" y="525417"/>
                </a:cubicBezTo>
                <a:lnTo>
                  <a:pt x="380292" y="540077"/>
                </a:lnTo>
                <a:lnTo>
                  <a:pt x="0" y="320516"/>
                </a:lnTo>
                <a:lnTo>
                  <a:pt x="2777" y="315944"/>
                </a:lnTo>
                <a:cubicBezTo>
                  <a:pt x="52592" y="224243"/>
                  <a:pt x="93800" y="127189"/>
                  <a:pt x="125315" y="25864"/>
                </a:cubicBezTo>
                <a:lnTo>
                  <a:pt x="131966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4" name="자유형: 도형 393">
            <a:extLst>
              <a:ext uri="{FF2B5EF4-FFF2-40B4-BE49-F238E27FC236}">
                <a16:creationId xmlns:a16="http://schemas.microsoft.com/office/drawing/2014/main" id="{8F4298FF-6724-3B4C-AAE5-3FF1F60401DD}"/>
              </a:ext>
            </a:extLst>
          </p:cNvPr>
          <p:cNvSpPr/>
          <p:nvPr/>
        </p:nvSpPr>
        <p:spPr>
          <a:xfrm>
            <a:off x="2756929" y="3329708"/>
            <a:ext cx="464182" cy="460069"/>
          </a:xfrm>
          <a:custGeom>
            <a:avLst/>
            <a:gdLst>
              <a:gd name="connsiteX0" fmla="*/ 380292 w 590893"/>
              <a:gd name="connsiteY0" fmla="*/ 0 h 585657"/>
              <a:gd name="connsiteX1" fmla="*/ 418983 w 590893"/>
              <a:gd name="connsiteY1" fmla="*/ 63687 h 585657"/>
              <a:gd name="connsiteX2" fmla="*/ 512123 w 590893"/>
              <a:gd name="connsiteY2" fmla="*/ 188241 h 585657"/>
              <a:gd name="connsiteX3" fmla="*/ 590893 w 590893"/>
              <a:gd name="connsiteY3" fmla="*/ 274911 h 585657"/>
              <a:gd name="connsiteX4" fmla="*/ 280147 w 590893"/>
              <a:gd name="connsiteY4" fmla="*/ 585657 h 585657"/>
              <a:gd name="connsiteX5" fmla="*/ 173013 w 590893"/>
              <a:gd name="connsiteY5" fmla="*/ 467780 h 585657"/>
              <a:gd name="connsiteX6" fmla="*/ 54575 w 590893"/>
              <a:gd name="connsiteY6" fmla="*/ 309394 h 585657"/>
              <a:gd name="connsiteX7" fmla="*/ 0 w 590893"/>
              <a:gd name="connsiteY7" fmla="*/ 219562 h 585657"/>
              <a:gd name="connsiteX8" fmla="*/ 380292 w 590893"/>
              <a:gd name="connsiteY8" fmla="*/ 0 h 58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3" h="585657">
                <a:moveTo>
                  <a:pt x="380292" y="0"/>
                </a:moveTo>
                <a:lnTo>
                  <a:pt x="418983" y="63687"/>
                </a:lnTo>
                <a:cubicBezTo>
                  <a:pt x="448058" y="106725"/>
                  <a:pt x="479150" y="148288"/>
                  <a:pt x="512123" y="188241"/>
                </a:cubicBezTo>
                <a:lnTo>
                  <a:pt x="590893" y="274911"/>
                </a:lnTo>
                <a:lnTo>
                  <a:pt x="280147" y="585657"/>
                </a:lnTo>
                <a:lnTo>
                  <a:pt x="173013" y="467780"/>
                </a:lnTo>
                <a:cubicBezTo>
                  <a:pt x="131085" y="416974"/>
                  <a:pt x="91548" y="364122"/>
                  <a:pt x="54575" y="309394"/>
                </a:cubicBezTo>
                <a:lnTo>
                  <a:pt x="0" y="219562"/>
                </a:lnTo>
                <a:lnTo>
                  <a:pt x="380292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6" name="자유형: 도형 394">
            <a:extLst>
              <a:ext uri="{FF2B5EF4-FFF2-40B4-BE49-F238E27FC236}">
                <a16:creationId xmlns:a16="http://schemas.microsoft.com/office/drawing/2014/main" id="{F4FD6F6C-4E11-0949-AB86-FE0CA5011FF6}"/>
              </a:ext>
            </a:extLst>
          </p:cNvPr>
          <p:cNvSpPr/>
          <p:nvPr/>
        </p:nvSpPr>
        <p:spPr>
          <a:xfrm>
            <a:off x="5058866" y="3329708"/>
            <a:ext cx="464181" cy="460069"/>
          </a:xfrm>
          <a:custGeom>
            <a:avLst/>
            <a:gdLst>
              <a:gd name="connsiteX0" fmla="*/ 210600 w 590892"/>
              <a:gd name="connsiteY0" fmla="*/ 0 h 585657"/>
              <a:gd name="connsiteX1" fmla="*/ 590892 w 590892"/>
              <a:gd name="connsiteY1" fmla="*/ 219562 h 585657"/>
              <a:gd name="connsiteX2" fmla="*/ 536317 w 590892"/>
              <a:gd name="connsiteY2" fmla="*/ 309394 h 585657"/>
              <a:gd name="connsiteX3" fmla="*/ 417879 w 590892"/>
              <a:gd name="connsiteY3" fmla="*/ 467780 h 585657"/>
              <a:gd name="connsiteX4" fmla="*/ 310746 w 590892"/>
              <a:gd name="connsiteY4" fmla="*/ 585657 h 585657"/>
              <a:gd name="connsiteX5" fmla="*/ 0 w 590892"/>
              <a:gd name="connsiteY5" fmla="*/ 274911 h 585657"/>
              <a:gd name="connsiteX6" fmla="*/ 78769 w 590892"/>
              <a:gd name="connsiteY6" fmla="*/ 188241 h 585657"/>
              <a:gd name="connsiteX7" fmla="*/ 171909 w 590892"/>
              <a:gd name="connsiteY7" fmla="*/ 63687 h 585657"/>
              <a:gd name="connsiteX8" fmla="*/ 210600 w 590892"/>
              <a:gd name="connsiteY8" fmla="*/ 0 h 58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2" h="585657">
                <a:moveTo>
                  <a:pt x="210600" y="0"/>
                </a:moveTo>
                <a:lnTo>
                  <a:pt x="590892" y="219562"/>
                </a:lnTo>
                <a:lnTo>
                  <a:pt x="536317" y="309394"/>
                </a:lnTo>
                <a:cubicBezTo>
                  <a:pt x="499345" y="364122"/>
                  <a:pt x="459808" y="416974"/>
                  <a:pt x="417879" y="467780"/>
                </a:cubicBezTo>
                <a:lnTo>
                  <a:pt x="310746" y="585657"/>
                </a:lnTo>
                <a:lnTo>
                  <a:pt x="0" y="274911"/>
                </a:lnTo>
                <a:lnTo>
                  <a:pt x="78769" y="188241"/>
                </a:lnTo>
                <a:cubicBezTo>
                  <a:pt x="111742" y="148288"/>
                  <a:pt x="142834" y="106725"/>
                  <a:pt x="171909" y="63687"/>
                </a:cubicBezTo>
                <a:lnTo>
                  <a:pt x="210600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7" name="자유형: 도형 395">
            <a:extLst>
              <a:ext uri="{FF2B5EF4-FFF2-40B4-BE49-F238E27FC236}">
                <a16:creationId xmlns:a16="http://schemas.microsoft.com/office/drawing/2014/main" id="{76B1DAE4-3737-414A-8904-C48DDC3B9EA0}"/>
              </a:ext>
            </a:extLst>
          </p:cNvPr>
          <p:cNvSpPr/>
          <p:nvPr/>
        </p:nvSpPr>
        <p:spPr>
          <a:xfrm>
            <a:off x="4800580" y="3587994"/>
            <a:ext cx="460069" cy="464181"/>
          </a:xfrm>
          <a:custGeom>
            <a:avLst/>
            <a:gdLst>
              <a:gd name="connsiteX0" fmla="*/ 274911 w 585657"/>
              <a:gd name="connsiteY0" fmla="*/ 0 h 590892"/>
              <a:gd name="connsiteX1" fmla="*/ 585657 w 585657"/>
              <a:gd name="connsiteY1" fmla="*/ 310746 h 590892"/>
              <a:gd name="connsiteX2" fmla="*/ 467780 w 585657"/>
              <a:gd name="connsiteY2" fmla="*/ 417879 h 590892"/>
              <a:gd name="connsiteX3" fmla="*/ 309394 w 585657"/>
              <a:gd name="connsiteY3" fmla="*/ 536317 h 590892"/>
              <a:gd name="connsiteX4" fmla="*/ 219561 w 585657"/>
              <a:gd name="connsiteY4" fmla="*/ 590892 h 590892"/>
              <a:gd name="connsiteX5" fmla="*/ 0 w 585657"/>
              <a:gd name="connsiteY5" fmla="*/ 210601 h 590892"/>
              <a:gd name="connsiteX6" fmla="*/ 63687 w 585657"/>
              <a:gd name="connsiteY6" fmla="*/ 171909 h 590892"/>
              <a:gd name="connsiteX7" fmla="*/ 188241 w 585657"/>
              <a:gd name="connsiteY7" fmla="*/ 78769 h 590892"/>
              <a:gd name="connsiteX8" fmla="*/ 274911 w 585657"/>
              <a:gd name="connsiteY8" fmla="*/ 0 h 59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7" h="590892">
                <a:moveTo>
                  <a:pt x="274911" y="0"/>
                </a:moveTo>
                <a:lnTo>
                  <a:pt x="585657" y="310746"/>
                </a:lnTo>
                <a:lnTo>
                  <a:pt x="467780" y="417879"/>
                </a:lnTo>
                <a:cubicBezTo>
                  <a:pt x="416974" y="459808"/>
                  <a:pt x="364122" y="499345"/>
                  <a:pt x="309394" y="536317"/>
                </a:cubicBezTo>
                <a:lnTo>
                  <a:pt x="219561" y="590892"/>
                </a:lnTo>
                <a:lnTo>
                  <a:pt x="0" y="210601"/>
                </a:lnTo>
                <a:lnTo>
                  <a:pt x="63687" y="171909"/>
                </a:lnTo>
                <a:cubicBezTo>
                  <a:pt x="106725" y="142834"/>
                  <a:pt x="148288" y="111742"/>
                  <a:pt x="188241" y="78769"/>
                </a:cubicBezTo>
                <a:lnTo>
                  <a:pt x="274911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8" name="자유형: 도형 396">
            <a:extLst>
              <a:ext uri="{FF2B5EF4-FFF2-40B4-BE49-F238E27FC236}">
                <a16:creationId xmlns:a16="http://schemas.microsoft.com/office/drawing/2014/main" id="{59AE1B07-E527-BB49-8A55-15B3981ECB62}"/>
              </a:ext>
            </a:extLst>
          </p:cNvPr>
          <p:cNvSpPr/>
          <p:nvPr/>
        </p:nvSpPr>
        <p:spPr>
          <a:xfrm>
            <a:off x="3019328" y="3587995"/>
            <a:ext cx="460069" cy="464182"/>
          </a:xfrm>
          <a:custGeom>
            <a:avLst/>
            <a:gdLst>
              <a:gd name="connsiteX0" fmla="*/ 310746 w 585658"/>
              <a:gd name="connsiteY0" fmla="*/ 0 h 590893"/>
              <a:gd name="connsiteX1" fmla="*/ 397415 w 585658"/>
              <a:gd name="connsiteY1" fmla="*/ 78769 h 590893"/>
              <a:gd name="connsiteX2" fmla="*/ 521969 w 585658"/>
              <a:gd name="connsiteY2" fmla="*/ 171909 h 590893"/>
              <a:gd name="connsiteX3" fmla="*/ 585658 w 585658"/>
              <a:gd name="connsiteY3" fmla="*/ 210601 h 590893"/>
              <a:gd name="connsiteX4" fmla="*/ 366096 w 585658"/>
              <a:gd name="connsiteY4" fmla="*/ 590893 h 590893"/>
              <a:gd name="connsiteX5" fmla="*/ 276262 w 585658"/>
              <a:gd name="connsiteY5" fmla="*/ 536317 h 590893"/>
              <a:gd name="connsiteX6" fmla="*/ 117876 w 585658"/>
              <a:gd name="connsiteY6" fmla="*/ 417879 h 590893"/>
              <a:gd name="connsiteX7" fmla="*/ 0 w 585658"/>
              <a:gd name="connsiteY7" fmla="*/ 310746 h 590893"/>
              <a:gd name="connsiteX8" fmla="*/ 310746 w 585658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8" h="590893">
                <a:moveTo>
                  <a:pt x="310746" y="0"/>
                </a:moveTo>
                <a:lnTo>
                  <a:pt x="397415" y="78769"/>
                </a:lnTo>
                <a:cubicBezTo>
                  <a:pt x="437368" y="111742"/>
                  <a:pt x="478932" y="142834"/>
                  <a:pt x="521969" y="171909"/>
                </a:cubicBezTo>
                <a:lnTo>
                  <a:pt x="585658" y="210601"/>
                </a:lnTo>
                <a:lnTo>
                  <a:pt x="366096" y="590893"/>
                </a:lnTo>
                <a:lnTo>
                  <a:pt x="276262" y="536317"/>
                </a:lnTo>
                <a:cubicBezTo>
                  <a:pt x="221535" y="499345"/>
                  <a:pt x="168682" y="459808"/>
                  <a:pt x="117876" y="417879"/>
                </a:cubicBezTo>
                <a:lnTo>
                  <a:pt x="0" y="310746"/>
                </a:lnTo>
                <a:lnTo>
                  <a:pt x="310746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9" name="자유형: 도형 397">
            <a:extLst>
              <a:ext uri="{FF2B5EF4-FFF2-40B4-BE49-F238E27FC236}">
                <a16:creationId xmlns:a16="http://schemas.microsoft.com/office/drawing/2014/main" id="{64EAEF7B-4E92-E344-B3C0-CE64DB7DD3B9}"/>
              </a:ext>
            </a:extLst>
          </p:cNvPr>
          <p:cNvSpPr/>
          <p:nvPr/>
        </p:nvSpPr>
        <p:spPr>
          <a:xfrm>
            <a:off x="4497622" y="3784520"/>
            <a:ext cx="424264" cy="436812"/>
          </a:xfrm>
          <a:custGeom>
            <a:avLst/>
            <a:gdLst>
              <a:gd name="connsiteX0" fmla="*/ 320516 w 540078"/>
              <a:gd name="connsiteY0" fmla="*/ 0 h 556052"/>
              <a:gd name="connsiteX1" fmla="*/ 540078 w 540078"/>
              <a:gd name="connsiteY1" fmla="*/ 380292 h 556052"/>
              <a:gd name="connsiteX2" fmla="*/ 525418 w 540078"/>
              <a:gd name="connsiteY2" fmla="*/ 389198 h 556052"/>
              <a:gd name="connsiteX3" fmla="*/ 156547 w 540078"/>
              <a:gd name="connsiteY3" fmla="*/ 545018 h 556052"/>
              <a:gd name="connsiteX4" fmla="*/ 113634 w 540078"/>
              <a:gd name="connsiteY4" fmla="*/ 556052 h 556052"/>
              <a:gd name="connsiteX5" fmla="*/ 0 w 540078"/>
              <a:gd name="connsiteY5" fmla="*/ 131966 h 556052"/>
              <a:gd name="connsiteX6" fmla="*/ 25865 w 540078"/>
              <a:gd name="connsiteY6" fmla="*/ 125315 h 556052"/>
              <a:gd name="connsiteX7" fmla="*/ 315945 w 540078"/>
              <a:gd name="connsiteY7" fmla="*/ 2777 h 556052"/>
              <a:gd name="connsiteX8" fmla="*/ 320516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320516" y="0"/>
                </a:moveTo>
                <a:lnTo>
                  <a:pt x="540078" y="380292"/>
                </a:lnTo>
                <a:lnTo>
                  <a:pt x="525418" y="389198"/>
                </a:lnTo>
                <a:cubicBezTo>
                  <a:pt x="408811" y="452543"/>
                  <a:pt x="285394" y="504943"/>
                  <a:pt x="156547" y="545018"/>
                </a:cubicBezTo>
                <a:lnTo>
                  <a:pt x="113634" y="556052"/>
                </a:lnTo>
                <a:lnTo>
                  <a:pt x="0" y="131966"/>
                </a:lnTo>
                <a:lnTo>
                  <a:pt x="25865" y="125315"/>
                </a:lnTo>
                <a:cubicBezTo>
                  <a:pt x="127190" y="93800"/>
                  <a:pt x="224245" y="52592"/>
                  <a:pt x="315945" y="2777"/>
                </a:cubicBezTo>
                <a:lnTo>
                  <a:pt x="320516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0" name="자유형: 도형 398">
            <a:extLst>
              <a:ext uri="{FF2B5EF4-FFF2-40B4-BE49-F238E27FC236}">
                <a16:creationId xmlns:a16="http://schemas.microsoft.com/office/drawing/2014/main" id="{3E5676A6-16A7-A64F-8A72-65017A3D3514}"/>
              </a:ext>
            </a:extLst>
          </p:cNvPr>
          <p:cNvSpPr/>
          <p:nvPr/>
        </p:nvSpPr>
        <p:spPr>
          <a:xfrm>
            <a:off x="3358090" y="3784521"/>
            <a:ext cx="424264" cy="436812"/>
          </a:xfrm>
          <a:custGeom>
            <a:avLst/>
            <a:gdLst>
              <a:gd name="connsiteX0" fmla="*/ 219562 w 540078"/>
              <a:gd name="connsiteY0" fmla="*/ 0 h 556052"/>
              <a:gd name="connsiteX1" fmla="*/ 224132 w 540078"/>
              <a:gd name="connsiteY1" fmla="*/ 2776 h 556052"/>
              <a:gd name="connsiteX2" fmla="*/ 514212 w 540078"/>
              <a:gd name="connsiteY2" fmla="*/ 125314 h 556052"/>
              <a:gd name="connsiteX3" fmla="*/ 540078 w 540078"/>
              <a:gd name="connsiteY3" fmla="*/ 131965 h 556052"/>
              <a:gd name="connsiteX4" fmla="*/ 426444 w 540078"/>
              <a:gd name="connsiteY4" fmla="*/ 556052 h 556052"/>
              <a:gd name="connsiteX5" fmla="*/ 383530 w 540078"/>
              <a:gd name="connsiteY5" fmla="*/ 545017 h 556052"/>
              <a:gd name="connsiteX6" fmla="*/ 14659 w 540078"/>
              <a:gd name="connsiteY6" fmla="*/ 389197 h 556052"/>
              <a:gd name="connsiteX7" fmla="*/ 0 w 540078"/>
              <a:gd name="connsiteY7" fmla="*/ 380292 h 556052"/>
              <a:gd name="connsiteX8" fmla="*/ 219562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219562" y="0"/>
                </a:moveTo>
                <a:lnTo>
                  <a:pt x="224132" y="2776"/>
                </a:lnTo>
                <a:cubicBezTo>
                  <a:pt x="315833" y="52591"/>
                  <a:pt x="412888" y="93799"/>
                  <a:pt x="514212" y="125314"/>
                </a:cubicBezTo>
                <a:lnTo>
                  <a:pt x="540078" y="131965"/>
                </a:lnTo>
                <a:lnTo>
                  <a:pt x="426444" y="556052"/>
                </a:lnTo>
                <a:lnTo>
                  <a:pt x="383530" y="545017"/>
                </a:lnTo>
                <a:cubicBezTo>
                  <a:pt x="254684" y="504942"/>
                  <a:pt x="131267" y="452542"/>
                  <a:pt x="14659" y="389197"/>
                </a:cubicBezTo>
                <a:lnTo>
                  <a:pt x="0" y="380292"/>
                </a:lnTo>
                <a:lnTo>
                  <a:pt x="219562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" name="자유형: 도형 399">
            <a:extLst>
              <a:ext uri="{FF2B5EF4-FFF2-40B4-BE49-F238E27FC236}">
                <a16:creationId xmlns:a16="http://schemas.microsoft.com/office/drawing/2014/main" id="{147AA7A2-CEDE-304A-8436-3AEC11B20F8C}"/>
              </a:ext>
            </a:extLst>
          </p:cNvPr>
          <p:cNvSpPr/>
          <p:nvPr/>
        </p:nvSpPr>
        <p:spPr>
          <a:xfrm>
            <a:off x="4169918" y="3903095"/>
            <a:ext cx="358995" cy="380721"/>
          </a:xfrm>
          <a:custGeom>
            <a:avLst/>
            <a:gdLst>
              <a:gd name="connsiteX0" fmla="*/ 343358 w 456992"/>
              <a:gd name="connsiteY0" fmla="*/ 0 h 484649"/>
              <a:gd name="connsiteX1" fmla="*/ 456992 w 456992"/>
              <a:gd name="connsiteY1" fmla="*/ 424087 h 484649"/>
              <a:gd name="connsiteX2" fmla="*/ 376538 w 456992"/>
              <a:gd name="connsiteY2" fmla="*/ 444774 h 484649"/>
              <a:gd name="connsiteX3" fmla="*/ 172257 w 456992"/>
              <a:gd name="connsiteY3" fmla="*/ 475951 h 484649"/>
              <a:gd name="connsiteX4" fmla="*/ 0 w 456992"/>
              <a:gd name="connsiteY4" fmla="*/ 484649 h 484649"/>
              <a:gd name="connsiteX5" fmla="*/ 0 w 456992"/>
              <a:gd name="connsiteY5" fmla="*/ 45188 h 484649"/>
              <a:gd name="connsiteX6" fmla="*/ 127325 w 456992"/>
              <a:gd name="connsiteY6" fmla="*/ 38759 h 484649"/>
              <a:gd name="connsiteX7" fmla="*/ 287971 w 456992"/>
              <a:gd name="connsiteY7" fmla="*/ 14241 h 484649"/>
              <a:gd name="connsiteX8" fmla="*/ 343358 w 456992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2" h="484649">
                <a:moveTo>
                  <a:pt x="343358" y="0"/>
                </a:moveTo>
                <a:lnTo>
                  <a:pt x="456992" y="424087"/>
                </a:lnTo>
                <a:lnTo>
                  <a:pt x="376538" y="444774"/>
                </a:lnTo>
                <a:cubicBezTo>
                  <a:pt x="309572" y="458477"/>
                  <a:pt x="241421" y="468927"/>
                  <a:pt x="172257" y="475951"/>
                </a:cubicBezTo>
                <a:lnTo>
                  <a:pt x="0" y="484649"/>
                </a:lnTo>
                <a:lnTo>
                  <a:pt x="0" y="45188"/>
                </a:lnTo>
                <a:lnTo>
                  <a:pt x="127325" y="38759"/>
                </a:lnTo>
                <a:cubicBezTo>
                  <a:pt x="181715" y="33235"/>
                  <a:pt x="235309" y="25018"/>
                  <a:pt x="287971" y="14241"/>
                </a:cubicBezTo>
                <a:lnTo>
                  <a:pt x="343358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2" name="자유형: 도형 400">
            <a:extLst>
              <a:ext uri="{FF2B5EF4-FFF2-40B4-BE49-F238E27FC236}">
                <a16:creationId xmlns:a16="http://schemas.microsoft.com/office/drawing/2014/main" id="{87D79E8E-CC1A-1749-B433-7064E725C938}"/>
              </a:ext>
            </a:extLst>
          </p:cNvPr>
          <p:cNvSpPr/>
          <p:nvPr/>
        </p:nvSpPr>
        <p:spPr>
          <a:xfrm>
            <a:off x="3751065" y="3903095"/>
            <a:ext cx="358994" cy="380721"/>
          </a:xfrm>
          <a:custGeom>
            <a:avLst/>
            <a:gdLst>
              <a:gd name="connsiteX0" fmla="*/ 113634 w 456991"/>
              <a:gd name="connsiteY0" fmla="*/ 0 h 484649"/>
              <a:gd name="connsiteX1" fmla="*/ 169020 w 456991"/>
              <a:gd name="connsiteY1" fmla="*/ 14241 h 484649"/>
              <a:gd name="connsiteX2" fmla="*/ 329666 w 456991"/>
              <a:gd name="connsiteY2" fmla="*/ 38759 h 484649"/>
              <a:gd name="connsiteX3" fmla="*/ 456991 w 456991"/>
              <a:gd name="connsiteY3" fmla="*/ 45188 h 484649"/>
              <a:gd name="connsiteX4" fmla="*/ 456991 w 456991"/>
              <a:gd name="connsiteY4" fmla="*/ 484649 h 484649"/>
              <a:gd name="connsiteX5" fmla="*/ 284734 w 456991"/>
              <a:gd name="connsiteY5" fmla="*/ 475951 h 484649"/>
              <a:gd name="connsiteX6" fmla="*/ 80453 w 456991"/>
              <a:gd name="connsiteY6" fmla="*/ 444774 h 484649"/>
              <a:gd name="connsiteX7" fmla="*/ 0 w 456991"/>
              <a:gd name="connsiteY7" fmla="*/ 424087 h 484649"/>
              <a:gd name="connsiteX8" fmla="*/ 113634 w 456991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1" h="484649">
                <a:moveTo>
                  <a:pt x="113634" y="0"/>
                </a:moveTo>
                <a:lnTo>
                  <a:pt x="169020" y="14241"/>
                </a:lnTo>
                <a:cubicBezTo>
                  <a:pt x="221682" y="25018"/>
                  <a:pt x="275276" y="33235"/>
                  <a:pt x="329666" y="38759"/>
                </a:cubicBezTo>
                <a:lnTo>
                  <a:pt x="456991" y="45188"/>
                </a:lnTo>
                <a:lnTo>
                  <a:pt x="456991" y="484649"/>
                </a:lnTo>
                <a:lnTo>
                  <a:pt x="284734" y="475951"/>
                </a:lnTo>
                <a:cubicBezTo>
                  <a:pt x="215570" y="468927"/>
                  <a:pt x="147419" y="458477"/>
                  <a:pt x="80453" y="444774"/>
                </a:cubicBezTo>
                <a:lnTo>
                  <a:pt x="0" y="424087"/>
                </a:lnTo>
                <a:lnTo>
                  <a:pt x="113634" y="0"/>
                </a:lnTo>
                <a:close/>
              </a:path>
            </a:pathLst>
          </a:custGeom>
          <a:solidFill>
            <a:srgbClr val="FA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9ECE813-C231-1949-BE5A-EF2BA25824BC}"/>
              </a:ext>
            </a:extLst>
          </p:cNvPr>
          <p:cNvSpPr/>
          <p:nvPr/>
        </p:nvSpPr>
        <p:spPr>
          <a:xfrm>
            <a:off x="3185453" y="1928787"/>
            <a:ext cx="2001449" cy="1178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>
                <a:solidFill>
                  <a:prstClr val="white">
                    <a:lumMod val="50000"/>
                  </a:prstClr>
                </a:solidFill>
              </a:rPr>
              <a:t>90</a:t>
            </a:r>
            <a:r>
              <a:rPr lang="en-US" altLang="ko-KR" sz="2000">
                <a:solidFill>
                  <a:prstClr val="white">
                    <a:lumMod val="50000"/>
                  </a:prstClr>
                </a:solidFill>
              </a:rPr>
              <a:t>%</a:t>
            </a:r>
            <a:endParaRPr lang="en-US" altLang="ko-KR" sz="1600" b="1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B454076-003E-E04D-BF5E-4DD9998995B5}"/>
              </a:ext>
            </a:extLst>
          </p:cNvPr>
          <p:cNvSpPr/>
          <p:nvPr/>
        </p:nvSpPr>
        <p:spPr>
          <a:xfrm>
            <a:off x="2269960" y="5223748"/>
            <a:ext cx="3799915" cy="1101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이미지 악보 파일</a:t>
            </a:r>
            <a:r>
              <a:rPr lang="en-US" altLang="ko-KR" sz="15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ko-KR" altLang="en-US" sz="15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음표 인식</a:t>
            </a:r>
            <a:endParaRPr lang="en-US" altLang="ko-KR" sz="1500" b="1">
              <a:solidFill>
                <a:prstClr val="white">
                  <a:lumMod val="50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OpenCV, R-CNN </a:t>
            </a:r>
            <a:r>
              <a:rPr lang="ko-KR" altLang="en-US" sz="1500" err="1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딥러닝</a:t>
            </a:r>
            <a:r>
              <a:rPr lang="ko-KR" altLang="en-US" sz="150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 </a:t>
            </a:r>
            <a:endParaRPr lang="en-US" altLang="ko-KR" sz="1500">
              <a:solidFill>
                <a:prstClr val="white">
                  <a:lumMod val="75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악보 음표 인식 프로그램 통해 </a:t>
            </a:r>
            <a:r>
              <a:rPr lang="en-US" altLang="ko-KR" sz="150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 sz="150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파일 생성</a:t>
            </a:r>
          </a:p>
        </p:txBody>
      </p:sp>
      <p:sp>
        <p:nvSpPr>
          <p:cNvPr id="75" name="사각형: 둥근 모서리 29">
            <a:extLst>
              <a:ext uri="{FF2B5EF4-FFF2-40B4-BE49-F238E27FC236}">
                <a16:creationId xmlns:a16="http://schemas.microsoft.com/office/drawing/2014/main" id="{B5AD9611-048C-7141-ADBB-8BED5753D6A4}"/>
              </a:ext>
            </a:extLst>
          </p:cNvPr>
          <p:cNvSpPr/>
          <p:nvPr/>
        </p:nvSpPr>
        <p:spPr>
          <a:xfrm>
            <a:off x="3112136" y="4599620"/>
            <a:ext cx="2143256" cy="38072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/>
          <a:lstStyle/>
          <a:p>
            <a:pPr algn="ctr">
              <a:lnSpc>
                <a:spcPct val="150000"/>
              </a:lnSpc>
            </a:pPr>
            <a:r>
              <a:rPr lang="ko-KR" altLang="en-US" sz="15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    </a:t>
            </a:r>
            <a:r>
              <a:rPr lang="ko-KR" altLang="en-US" sz="20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음표 인식률     </a:t>
            </a:r>
            <a:r>
              <a:rPr lang="ko-KR" altLang="en-US" sz="1050">
                <a:solidFill>
                  <a:prstClr val="white">
                    <a:lumMod val="50000"/>
                  </a:prstClr>
                </a:solidFill>
              </a:rPr>
              <a:t>▼</a:t>
            </a:r>
            <a:endParaRPr lang="en-US" altLang="ko-KR" sz="105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6" name="자유형: 도형 377">
            <a:extLst>
              <a:ext uri="{FF2B5EF4-FFF2-40B4-BE49-F238E27FC236}">
                <a16:creationId xmlns:a16="http://schemas.microsoft.com/office/drawing/2014/main" id="{1200E838-0C43-BC4D-98F7-0BE3F9D2DA48}"/>
              </a:ext>
            </a:extLst>
          </p:cNvPr>
          <p:cNvSpPr/>
          <p:nvPr/>
        </p:nvSpPr>
        <p:spPr>
          <a:xfrm>
            <a:off x="8423010" y="1042408"/>
            <a:ext cx="358994" cy="380721"/>
          </a:xfrm>
          <a:custGeom>
            <a:avLst/>
            <a:gdLst>
              <a:gd name="connsiteX0" fmla="*/ 456991 w 456991"/>
              <a:gd name="connsiteY0" fmla="*/ 0 h 484649"/>
              <a:gd name="connsiteX1" fmla="*/ 456991 w 456991"/>
              <a:gd name="connsiteY1" fmla="*/ 439461 h 484649"/>
              <a:gd name="connsiteX2" fmla="*/ 329666 w 456991"/>
              <a:gd name="connsiteY2" fmla="*/ 445890 h 484649"/>
              <a:gd name="connsiteX3" fmla="*/ 169020 w 456991"/>
              <a:gd name="connsiteY3" fmla="*/ 470408 h 484649"/>
              <a:gd name="connsiteX4" fmla="*/ 113634 w 456991"/>
              <a:gd name="connsiteY4" fmla="*/ 484649 h 484649"/>
              <a:gd name="connsiteX5" fmla="*/ 0 w 456991"/>
              <a:gd name="connsiteY5" fmla="*/ 60562 h 484649"/>
              <a:gd name="connsiteX6" fmla="*/ 80453 w 456991"/>
              <a:gd name="connsiteY6" fmla="*/ 39875 h 484649"/>
              <a:gd name="connsiteX7" fmla="*/ 284734 w 456991"/>
              <a:gd name="connsiteY7" fmla="*/ 8698 h 484649"/>
              <a:gd name="connsiteX8" fmla="*/ 456991 w 456991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1" h="484649">
                <a:moveTo>
                  <a:pt x="456991" y="0"/>
                </a:moveTo>
                <a:lnTo>
                  <a:pt x="456991" y="439461"/>
                </a:lnTo>
                <a:lnTo>
                  <a:pt x="329666" y="445890"/>
                </a:lnTo>
                <a:cubicBezTo>
                  <a:pt x="275276" y="451414"/>
                  <a:pt x="221682" y="459632"/>
                  <a:pt x="169020" y="470408"/>
                </a:cubicBezTo>
                <a:lnTo>
                  <a:pt x="113634" y="484649"/>
                </a:lnTo>
                <a:lnTo>
                  <a:pt x="0" y="60562"/>
                </a:lnTo>
                <a:lnTo>
                  <a:pt x="80453" y="39875"/>
                </a:lnTo>
                <a:cubicBezTo>
                  <a:pt x="147419" y="26172"/>
                  <a:pt x="215570" y="15722"/>
                  <a:pt x="284734" y="8698"/>
                </a:cubicBezTo>
                <a:lnTo>
                  <a:pt x="456991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7" name="자유형: 도형 378">
            <a:extLst>
              <a:ext uri="{FF2B5EF4-FFF2-40B4-BE49-F238E27FC236}">
                <a16:creationId xmlns:a16="http://schemas.microsoft.com/office/drawing/2014/main" id="{EAB4138F-D91B-F647-8122-67E33F95DB38}"/>
              </a:ext>
            </a:extLst>
          </p:cNvPr>
          <p:cNvSpPr/>
          <p:nvPr/>
        </p:nvSpPr>
        <p:spPr>
          <a:xfrm>
            <a:off x="8841863" y="1042408"/>
            <a:ext cx="358995" cy="380721"/>
          </a:xfrm>
          <a:custGeom>
            <a:avLst/>
            <a:gdLst>
              <a:gd name="connsiteX0" fmla="*/ 0 w 456992"/>
              <a:gd name="connsiteY0" fmla="*/ 0 h 484649"/>
              <a:gd name="connsiteX1" fmla="*/ 172257 w 456992"/>
              <a:gd name="connsiteY1" fmla="*/ 8698 h 484649"/>
              <a:gd name="connsiteX2" fmla="*/ 376538 w 456992"/>
              <a:gd name="connsiteY2" fmla="*/ 39875 h 484649"/>
              <a:gd name="connsiteX3" fmla="*/ 456992 w 456992"/>
              <a:gd name="connsiteY3" fmla="*/ 60562 h 484649"/>
              <a:gd name="connsiteX4" fmla="*/ 343358 w 456992"/>
              <a:gd name="connsiteY4" fmla="*/ 484649 h 484649"/>
              <a:gd name="connsiteX5" fmla="*/ 287971 w 456992"/>
              <a:gd name="connsiteY5" fmla="*/ 470408 h 484649"/>
              <a:gd name="connsiteX6" fmla="*/ 127325 w 456992"/>
              <a:gd name="connsiteY6" fmla="*/ 445890 h 484649"/>
              <a:gd name="connsiteX7" fmla="*/ 0 w 456992"/>
              <a:gd name="connsiteY7" fmla="*/ 439461 h 484649"/>
              <a:gd name="connsiteX8" fmla="*/ 0 w 456992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2" h="484649">
                <a:moveTo>
                  <a:pt x="0" y="0"/>
                </a:moveTo>
                <a:lnTo>
                  <a:pt x="172257" y="8698"/>
                </a:lnTo>
                <a:cubicBezTo>
                  <a:pt x="241421" y="15722"/>
                  <a:pt x="309572" y="26172"/>
                  <a:pt x="376538" y="39875"/>
                </a:cubicBezTo>
                <a:lnTo>
                  <a:pt x="456992" y="60562"/>
                </a:lnTo>
                <a:lnTo>
                  <a:pt x="343358" y="484649"/>
                </a:lnTo>
                <a:lnTo>
                  <a:pt x="287971" y="470408"/>
                </a:lnTo>
                <a:cubicBezTo>
                  <a:pt x="235309" y="459632"/>
                  <a:pt x="181715" y="451414"/>
                  <a:pt x="127325" y="445890"/>
                </a:cubicBezTo>
                <a:lnTo>
                  <a:pt x="0" y="439461"/>
                </a:lnTo>
                <a:lnTo>
                  <a:pt x="0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8" name="자유형: 도형 379">
            <a:extLst>
              <a:ext uri="{FF2B5EF4-FFF2-40B4-BE49-F238E27FC236}">
                <a16:creationId xmlns:a16="http://schemas.microsoft.com/office/drawing/2014/main" id="{73B5F4ED-1DA3-3E4A-AA44-114E4E735CDB}"/>
              </a:ext>
            </a:extLst>
          </p:cNvPr>
          <p:cNvSpPr/>
          <p:nvPr/>
        </p:nvSpPr>
        <p:spPr>
          <a:xfrm>
            <a:off x="8030035" y="1104890"/>
            <a:ext cx="424264" cy="436812"/>
          </a:xfrm>
          <a:custGeom>
            <a:avLst/>
            <a:gdLst>
              <a:gd name="connsiteX0" fmla="*/ 426444 w 540078"/>
              <a:gd name="connsiteY0" fmla="*/ 0 h 556052"/>
              <a:gd name="connsiteX1" fmla="*/ 540078 w 540078"/>
              <a:gd name="connsiteY1" fmla="*/ 424087 h 556052"/>
              <a:gd name="connsiteX2" fmla="*/ 514212 w 540078"/>
              <a:gd name="connsiteY2" fmla="*/ 430737 h 556052"/>
              <a:gd name="connsiteX3" fmla="*/ 224132 w 540078"/>
              <a:gd name="connsiteY3" fmla="*/ 553275 h 556052"/>
              <a:gd name="connsiteX4" fmla="*/ 219561 w 540078"/>
              <a:gd name="connsiteY4" fmla="*/ 556052 h 556052"/>
              <a:gd name="connsiteX5" fmla="*/ 0 w 540078"/>
              <a:gd name="connsiteY5" fmla="*/ 175760 h 556052"/>
              <a:gd name="connsiteX6" fmla="*/ 14659 w 540078"/>
              <a:gd name="connsiteY6" fmla="*/ 166854 h 556052"/>
              <a:gd name="connsiteX7" fmla="*/ 383530 w 540078"/>
              <a:gd name="connsiteY7" fmla="*/ 11034 h 556052"/>
              <a:gd name="connsiteX8" fmla="*/ 426444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426444" y="0"/>
                </a:moveTo>
                <a:lnTo>
                  <a:pt x="540078" y="424087"/>
                </a:lnTo>
                <a:lnTo>
                  <a:pt x="514212" y="430737"/>
                </a:lnTo>
                <a:cubicBezTo>
                  <a:pt x="412888" y="462253"/>
                  <a:pt x="315833" y="503460"/>
                  <a:pt x="224132" y="553275"/>
                </a:cubicBezTo>
                <a:lnTo>
                  <a:pt x="219561" y="556052"/>
                </a:lnTo>
                <a:lnTo>
                  <a:pt x="0" y="175760"/>
                </a:lnTo>
                <a:lnTo>
                  <a:pt x="14659" y="166854"/>
                </a:lnTo>
                <a:cubicBezTo>
                  <a:pt x="131267" y="103509"/>
                  <a:pt x="254684" y="51109"/>
                  <a:pt x="383530" y="11034"/>
                </a:cubicBezTo>
                <a:lnTo>
                  <a:pt x="426444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9" name="자유형: 도형 380">
            <a:extLst>
              <a:ext uri="{FF2B5EF4-FFF2-40B4-BE49-F238E27FC236}">
                <a16:creationId xmlns:a16="http://schemas.microsoft.com/office/drawing/2014/main" id="{7A3BF211-2671-8B47-BBA0-6965ACFF8F0B}"/>
              </a:ext>
            </a:extLst>
          </p:cNvPr>
          <p:cNvSpPr/>
          <p:nvPr/>
        </p:nvSpPr>
        <p:spPr>
          <a:xfrm>
            <a:off x="9169569" y="1104890"/>
            <a:ext cx="424263" cy="436812"/>
          </a:xfrm>
          <a:custGeom>
            <a:avLst/>
            <a:gdLst>
              <a:gd name="connsiteX0" fmla="*/ 113633 w 540077"/>
              <a:gd name="connsiteY0" fmla="*/ 0 h 556052"/>
              <a:gd name="connsiteX1" fmla="*/ 156546 w 540077"/>
              <a:gd name="connsiteY1" fmla="*/ 11034 h 556052"/>
              <a:gd name="connsiteX2" fmla="*/ 525417 w 540077"/>
              <a:gd name="connsiteY2" fmla="*/ 166854 h 556052"/>
              <a:gd name="connsiteX3" fmla="*/ 540077 w 540077"/>
              <a:gd name="connsiteY3" fmla="*/ 175760 h 556052"/>
              <a:gd name="connsiteX4" fmla="*/ 320516 w 540077"/>
              <a:gd name="connsiteY4" fmla="*/ 556052 h 556052"/>
              <a:gd name="connsiteX5" fmla="*/ 315944 w 540077"/>
              <a:gd name="connsiteY5" fmla="*/ 553275 h 556052"/>
              <a:gd name="connsiteX6" fmla="*/ 25864 w 540077"/>
              <a:gd name="connsiteY6" fmla="*/ 430737 h 556052"/>
              <a:gd name="connsiteX7" fmla="*/ 0 w 540077"/>
              <a:gd name="connsiteY7" fmla="*/ 424087 h 556052"/>
              <a:gd name="connsiteX8" fmla="*/ 113633 w 540077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7" h="556052">
                <a:moveTo>
                  <a:pt x="113633" y="0"/>
                </a:moveTo>
                <a:lnTo>
                  <a:pt x="156546" y="11034"/>
                </a:lnTo>
                <a:cubicBezTo>
                  <a:pt x="285393" y="51109"/>
                  <a:pt x="408810" y="103509"/>
                  <a:pt x="525417" y="166854"/>
                </a:cubicBezTo>
                <a:lnTo>
                  <a:pt x="540077" y="175760"/>
                </a:lnTo>
                <a:lnTo>
                  <a:pt x="320516" y="556052"/>
                </a:lnTo>
                <a:lnTo>
                  <a:pt x="315944" y="553275"/>
                </a:lnTo>
                <a:cubicBezTo>
                  <a:pt x="224244" y="503460"/>
                  <a:pt x="127189" y="462253"/>
                  <a:pt x="25864" y="430737"/>
                </a:cubicBezTo>
                <a:lnTo>
                  <a:pt x="0" y="424087"/>
                </a:lnTo>
                <a:lnTo>
                  <a:pt x="113633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0" name="자유형: 도형 381">
            <a:extLst>
              <a:ext uri="{FF2B5EF4-FFF2-40B4-BE49-F238E27FC236}">
                <a16:creationId xmlns:a16="http://schemas.microsoft.com/office/drawing/2014/main" id="{C1FF45DE-028E-A348-AECE-772006D7A076}"/>
              </a:ext>
            </a:extLst>
          </p:cNvPr>
          <p:cNvSpPr/>
          <p:nvPr/>
        </p:nvSpPr>
        <p:spPr>
          <a:xfrm>
            <a:off x="7691273" y="1274048"/>
            <a:ext cx="460069" cy="464182"/>
          </a:xfrm>
          <a:custGeom>
            <a:avLst/>
            <a:gdLst>
              <a:gd name="connsiteX0" fmla="*/ 366097 w 585658"/>
              <a:gd name="connsiteY0" fmla="*/ 0 h 590893"/>
              <a:gd name="connsiteX1" fmla="*/ 585658 w 585658"/>
              <a:gd name="connsiteY1" fmla="*/ 380292 h 590893"/>
              <a:gd name="connsiteX2" fmla="*/ 521970 w 585658"/>
              <a:gd name="connsiteY2" fmla="*/ 418983 h 590893"/>
              <a:gd name="connsiteX3" fmla="*/ 397416 w 585658"/>
              <a:gd name="connsiteY3" fmla="*/ 512123 h 590893"/>
              <a:gd name="connsiteX4" fmla="*/ 310746 w 585658"/>
              <a:gd name="connsiteY4" fmla="*/ 590893 h 590893"/>
              <a:gd name="connsiteX5" fmla="*/ 0 w 585658"/>
              <a:gd name="connsiteY5" fmla="*/ 280147 h 590893"/>
              <a:gd name="connsiteX6" fmla="*/ 117877 w 585658"/>
              <a:gd name="connsiteY6" fmla="*/ 173013 h 590893"/>
              <a:gd name="connsiteX7" fmla="*/ 276263 w 585658"/>
              <a:gd name="connsiteY7" fmla="*/ 54575 h 590893"/>
              <a:gd name="connsiteX8" fmla="*/ 366097 w 585658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8" h="590893">
                <a:moveTo>
                  <a:pt x="366097" y="0"/>
                </a:moveTo>
                <a:lnTo>
                  <a:pt x="585658" y="380292"/>
                </a:lnTo>
                <a:lnTo>
                  <a:pt x="521970" y="418983"/>
                </a:lnTo>
                <a:cubicBezTo>
                  <a:pt x="478933" y="448058"/>
                  <a:pt x="437369" y="479150"/>
                  <a:pt x="397416" y="512123"/>
                </a:cubicBezTo>
                <a:lnTo>
                  <a:pt x="310746" y="590893"/>
                </a:lnTo>
                <a:lnTo>
                  <a:pt x="0" y="280147"/>
                </a:lnTo>
                <a:lnTo>
                  <a:pt x="117877" y="173013"/>
                </a:lnTo>
                <a:cubicBezTo>
                  <a:pt x="168683" y="131084"/>
                  <a:pt x="221536" y="91548"/>
                  <a:pt x="276263" y="54575"/>
                </a:cubicBezTo>
                <a:lnTo>
                  <a:pt x="366097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1" name="자유형: 도형 382">
            <a:extLst>
              <a:ext uri="{FF2B5EF4-FFF2-40B4-BE49-F238E27FC236}">
                <a16:creationId xmlns:a16="http://schemas.microsoft.com/office/drawing/2014/main" id="{5E47B0A7-B906-1849-9C2B-08FE5D56B356}"/>
              </a:ext>
            </a:extLst>
          </p:cNvPr>
          <p:cNvSpPr/>
          <p:nvPr/>
        </p:nvSpPr>
        <p:spPr>
          <a:xfrm>
            <a:off x="9472525" y="1274048"/>
            <a:ext cx="460069" cy="464182"/>
          </a:xfrm>
          <a:custGeom>
            <a:avLst/>
            <a:gdLst>
              <a:gd name="connsiteX0" fmla="*/ 219562 w 585657"/>
              <a:gd name="connsiteY0" fmla="*/ 0 h 590893"/>
              <a:gd name="connsiteX1" fmla="*/ 309394 w 585657"/>
              <a:gd name="connsiteY1" fmla="*/ 54575 h 590893"/>
              <a:gd name="connsiteX2" fmla="*/ 467780 w 585657"/>
              <a:gd name="connsiteY2" fmla="*/ 173013 h 590893"/>
              <a:gd name="connsiteX3" fmla="*/ 585657 w 585657"/>
              <a:gd name="connsiteY3" fmla="*/ 280147 h 590893"/>
              <a:gd name="connsiteX4" fmla="*/ 274911 w 585657"/>
              <a:gd name="connsiteY4" fmla="*/ 590893 h 590893"/>
              <a:gd name="connsiteX5" fmla="*/ 188241 w 585657"/>
              <a:gd name="connsiteY5" fmla="*/ 512123 h 590893"/>
              <a:gd name="connsiteX6" fmla="*/ 63687 w 585657"/>
              <a:gd name="connsiteY6" fmla="*/ 418983 h 590893"/>
              <a:gd name="connsiteX7" fmla="*/ 0 w 585657"/>
              <a:gd name="connsiteY7" fmla="*/ 380292 h 590893"/>
              <a:gd name="connsiteX8" fmla="*/ 219562 w 585657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7" h="590893">
                <a:moveTo>
                  <a:pt x="219562" y="0"/>
                </a:moveTo>
                <a:lnTo>
                  <a:pt x="309394" y="54575"/>
                </a:lnTo>
                <a:cubicBezTo>
                  <a:pt x="364122" y="91548"/>
                  <a:pt x="416974" y="131084"/>
                  <a:pt x="467780" y="173013"/>
                </a:cubicBezTo>
                <a:lnTo>
                  <a:pt x="585657" y="280147"/>
                </a:lnTo>
                <a:lnTo>
                  <a:pt x="274911" y="590893"/>
                </a:lnTo>
                <a:lnTo>
                  <a:pt x="188241" y="512123"/>
                </a:lnTo>
                <a:cubicBezTo>
                  <a:pt x="148288" y="479150"/>
                  <a:pt x="106725" y="448058"/>
                  <a:pt x="63687" y="418983"/>
                </a:cubicBezTo>
                <a:lnTo>
                  <a:pt x="0" y="380292"/>
                </a:lnTo>
                <a:lnTo>
                  <a:pt x="219562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2" name="자유형: 도형 383">
            <a:extLst>
              <a:ext uri="{FF2B5EF4-FFF2-40B4-BE49-F238E27FC236}">
                <a16:creationId xmlns:a16="http://schemas.microsoft.com/office/drawing/2014/main" id="{D2047FB9-C95E-024A-9487-92A3B0BA9791}"/>
              </a:ext>
            </a:extLst>
          </p:cNvPr>
          <p:cNvSpPr/>
          <p:nvPr/>
        </p:nvSpPr>
        <p:spPr>
          <a:xfrm>
            <a:off x="7428874" y="1536447"/>
            <a:ext cx="464182" cy="460069"/>
          </a:xfrm>
          <a:custGeom>
            <a:avLst/>
            <a:gdLst>
              <a:gd name="connsiteX0" fmla="*/ 280147 w 590893"/>
              <a:gd name="connsiteY0" fmla="*/ 0 h 585658"/>
              <a:gd name="connsiteX1" fmla="*/ 590893 w 590893"/>
              <a:gd name="connsiteY1" fmla="*/ 310746 h 585658"/>
              <a:gd name="connsiteX2" fmla="*/ 512123 w 590893"/>
              <a:gd name="connsiteY2" fmla="*/ 397416 h 585658"/>
              <a:gd name="connsiteX3" fmla="*/ 418983 w 590893"/>
              <a:gd name="connsiteY3" fmla="*/ 521970 h 585658"/>
              <a:gd name="connsiteX4" fmla="*/ 380292 w 590893"/>
              <a:gd name="connsiteY4" fmla="*/ 585658 h 585658"/>
              <a:gd name="connsiteX5" fmla="*/ 0 w 590893"/>
              <a:gd name="connsiteY5" fmla="*/ 366096 h 585658"/>
              <a:gd name="connsiteX6" fmla="*/ 54575 w 590893"/>
              <a:gd name="connsiteY6" fmla="*/ 276263 h 585658"/>
              <a:gd name="connsiteX7" fmla="*/ 173013 w 590893"/>
              <a:gd name="connsiteY7" fmla="*/ 117877 h 585658"/>
              <a:gd name="connsiteX8" fmla="*/ 280147 w 590893"/>
              <a:gd name="connsiteY8" fmla="*/ 0 h 58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3" h="585658">
                <a:moveTo>
                  <a:pt x="280147" y="0"/>
                </a:moveTo>
                <a:lnTo>
                  <a:pt x="590893" y="310746"/>
                </a:lnTo>
                <a:lnTo>
                  <a:pt x="512123" y="397416"/>
                </a:lnTo>
                <a:cubicBezTo>
                  <a:pt x="479150" y="437369"/>
                  <a:pt x="448058" y="478933"/>
                  <a:pt x="418983" y="521970"/>
                </a:cubicBezTo>
                <a:lnTo>
                  <a:pt x="380292" y="585658"/>
                </a:lnTo>
                <a:lnTo>
                  <a:pt x="0" y="366096"/>
                </a:lnTo>
                <a:lnTo>
                  <a:pt x="54575" y="276263"/>
                </a:lnTo>
                <a:cubicBezTo>
                  <a:pt x="91548" y="221536"/>
                  <a:pt x="131085" y="168683"/>
                  <a:pt x="173013" y="117877"/>
                </a:cubicBezTo>
                <a:lnTo>
                  <a:pt x="280147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3" name="자유형: 도형 384">
            <a:extLst>
              <a:ext uri="{FF2B5EF4-FFF2-40B4-BE49-F238E27FC236}">
                <a16:creationId xmlns:a16="http://schemas.microsoft.com/office/drawing/2014/main" id="{F828EF3D-D78D-4D40-9AA9-9A61028F97DB}"/>
              </a:ext>
            </a:extLst>
          </p:cNvPr>
          <p:cNvSpPr/>
          <p:nvPr/>
        </p:nvSpPr>
        <p:spPr>
          <a:xfrm>
            <a:off x="9730811" y="1536447"/>
            <a:ext cx="464181" cy="460069"/>
          </a:xfrm>
          <a:custGeom>
            <a:avLst/>
            <a:gdLst>
              <a:gd name="connsiteX0" fmla="*/ 310746 w 590892"/>
              <a:gd name="connsiteY0" fmla="*/ 0 h 585658"/>
              <a:gd name="connsiteX1" fmla="*/ 417879 w 590892"/>
              <a:gd name="connsiteY1" fmla="*/ 117877 h 585658"/>
              <a:gd name="connsiteX2" fmla="*/ 536317 w 590892"/>
              <a:gd name="connsiteY2" fmla="*/ 276263 h 585658"/>
              <a:gd name="connsiteX3" fmla="*/ 590892 w 590892"/>
              <a:gd name="connsiteY3" fmla="*/ 366096 h 585658"/>
              <a:gd name="connsiteX4" fmla="*/ 210600 w 590892"/>
              <a:gd name="connsiteY4" fmla="*/ 585658 h 585658"/>
              <a:gd name="connsiteX5" fmla="*/ 171909 w 590892"/>
              <a:gd name="connsiteY5" fmla="*/ 521970 h 585658"/>
              <a:gd name="connsiteX6" fmla="*/ 78769 w 590892"/>
              <a:gd name="connsiteY6" fmla="*/ 397416 h 585658"/>
              <a:gd name="connsiteX7" fmla="*/ 0 w 590892"/>
              <a:gd name="connsiteY7" fmla="*/ 310747 h 585658"/>
              <a:gd name="connsiteX8" fmla="*/ 310746 w 590892"/>
              <a:gd name="connsiteY8" fmla="*/ 0 h 58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2" h="585658">
                <a:moveTo>
                  <a:pt x="310746" y="0"/>
                </a:moveTo>
                <a:lnTo>
                  <a:pt x="417879" y="117877"/>
                </a:lnTo>
                <a:cubicBezTo>
                  <a:pt x="459808" y="168683"/>
                  <a:pt x="499345" y="221536"/>
                  <a:pt x="536317" y="276263"/>
                </a:cubicBezTo>
                <a:lnTo>
                  <a:pt x="590892" y="366096"/>
                </a:lnTo>
                <a:lnTo>
                  <a:pt x="210600" y="585658"/>
                </a:lnTo>
                <a:lnTo>
                  <a:pt x="171909" y="521970"/>
                </a:lnTo>
                <a:cubicBezTo>
                  <a:pt x="142834" y="478933"/>
                  <a:pt x="111742" y="437369"/>
                  <a:pt x="78769" y="397416"/>
                </a:cubicBezTo>
                <a:lnTo>
                  <a:pt x="0" y="310747"/>
                </a:lnTo>
                <a:lnTo>
                  <a:pt x="310746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4" name="자유형: 도형 385">
            <a:extLst>
              <a:ext uri="{FF2B5EF4-FFF2-40B4-BE49-F238E27FC236}">
                <a16:creationId xmlns:a16="http://schemas.microsoft.com/office/drawing/2014/main" id="{4FB18B53-6CBA-9D41-B377-90AC814288EF}"/>
              </a:ext>
            </a:extLst>
          </p:cNvPr>
          <p:cNvSpPr/>
          <p:nvPr/>
        </p:nvSpPr>
        <p:spPr>
          <a:xfrm>
            <a:off x="7259716" y="1875210"/>
            <a:ext cx="436812" cy="424263"/>
          </a:xfrm>
          <a:custGeom>
            <a:avLst/>
            <a:gdLst>
              <a:gd name="connsiteX0" fmla="*/ 175760 w 556052"/>
              <a:gd name="connsiteY0" fmla="*/ 0 h 540077"/>
              <a:gd name="connsiteX1" fmla="*/ 556052 w 556052"/>
              <a:gd name="connsiteY1" fmla="*/ 219561 h 540077"/>
              <a:gd name="connsiteX2" fmla="*/ 553275 w 556052"/>
              <a:gd name="connsiteY2" fmla="*/ 224132 h 540077"/>
              <a:gd name="connsiteX3" fmla="*/ 430737 w 556052"/>
              <a:gd name="connsiteY3" fmla="*/ 514212 h 540077"/>
              <a:gd name="connsiteX4" fmla="*/ 424087 w 556052"/>
              <a:gd name="connsiteY4" fmla="*/ 540077 h 540077"/>
              <a:gd name="connsiteX5" fmla="*/ 0 w 556052"/>
              <a:gd name="connsiteY5" fmla="*/ 426443 h 540077"/>
              <a:gd name="connsiteX6" fmla="*/ 11034 w 556052"/>
              <a:gd name="connsiteY6" fmla="*/ 383530 h 540077"/>
              <a:gd name="connsiteX7" fmla="*/ 166854 w 556052"/>
              <a:gd name="connsiteY7" fmla="*/ 14659 h 540077"/>
              <a:gd name="connsiteX8" fmla="*/ 175760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175760" y="0"/>
                </a:moveTo>
                <a:lnTo>
                  <a:pt x="556052" y="219561"/>
                </a:lnTo>
                <a:lnTo>
                  <a:pt x="553275" y="224132"/>
                </a:lnTo>
                <a:cubicBezTo>
                  <a:pt x="503460" y="315833"/>
                  <a:pt x="462253" y="412888"/>
                  <a:pt x="430737" y="514212"/>
                </a:cubicBezTo>
                <a:lnTo>
                  <a:pt x="424087" y="540077"/>
                </a:lnTo>
                <a:lnTo>
                  <a:pt x="0" y="426443"/>
                </a:lnTo>
                <a:lnTo>
                  <a:pt x="11034" y="383530"/>
                </a:lnTo>
                <a:cubicBezTo>
                  <a:pt x="51109" y="254684"/>
                  <a:pt x="103509" y="131267"/>
                  <a:pt x="166854" y="14659"/>
                </a:cubicBezTo>
                <a:lnTo>
                  <a:pt x="17576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5" name="자유형: 도형 386">
            <a:extLst>
              <a:ext uri="{FF2B5EF4-FFF2-40B4-BE49-F238E27FC236}">
                <a16:creationId xmlns:a16="http://schemas.microsoft.com/office/drawing/2014/main" id="{117422F6-4904-274C-BAFB-2F89A6214020}"/>
              </a:ext>
            </a:extLst>
          </p:cNvPr>
          <p:cNvSpPr/>
          <p:nvPr/>
        </p:nvSpPr>
        <p:spPr>
          <a:xfrm>
            <a:off x="9927337" y="1875210"/>
            <a:ext cx="436812" cy="424263"/>
          </a:xfrm>
          <a:custGeom>
            <a:avLst/>
            <a:gdLst>
              <a:gd name="connsiteX0" fmla="*/ 380292 w 556052"/>
              <a:gd name="connsiteY0" fmla="*/ 0 h 540077"/>
              <a:gd name="connsiteX1" fmla="*/ 389198 w 556052"/>
              <a:gd name="connsiteY1" fmla="*/ 14659 h 540077"/>
              <a:gd name="connsiteX2" fmla="*/ 545018 w 556052"/>
              <a:gd name="connsiteY2" fmla="*/ 383530 h 540077"/>
              <a:gd name="connsiteX3" fmla="*/ 556052 w 556052"/>
              <a:gd name="connsiteY3" fmla="*/ 426443 h 540077"/>
              <a:gd name="connsiteX4" fmla="*/ 131966 w 556052"/>
              <a:gd name="connsiteY4" fmla="*/ 540077 h 540077"/>
              <a:gd name="connsiteX5" fmla="*/ 125315 w 556052"/>
              <a:gd name="connsiteY5" fmla="*/ 514212 h 540077"/>
              <a:gd name="connsiteX6" fmla="*/ 2777 w 556052"/>
              <a:gd name="connsiteY6" fmla="*/ 224132 h 540077"/>
              <a:gd name="connsiteX7" fmla="*/ 0 w 556052"/>
              <a:gd name="connsiteY7" fmla="*/ 219561 h 540077"/>
              <a:gd name="connsiteX8" fmla="*/ 380292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380292" y="0"/>
                </a:moveTo>
                <a:lnTo>
                  <a:pt x="389198" y="14659"/>
                </a:lnTo>
                <a:cubicBezTo>
                  <a:pt x="452543" y="131267"/>
                  <a:pt x="504943" y="254684"/>
                  <a:pt x="545018" y="383530"/>
                </a:cubicBezTo>
                <a:lnTo>
                  <a:pt x="556052" y="426443"/>
                </a:lnTo>
                <a:lnTo>
                  <a:pt x="131966" y="540077"/>
                </a:lnTo>
                <a:lnTo>
                  <a:pt x="125315" y="514212"/>
                </a:lnTo>
                <a:cubicBezTo>
                  <a:pt x="93800" y="412888"/>
                  <a:pt x="52592" y="315833"/>
                  <a:pt x="2777" y="224132"/>
                </a:cubicBezTo>
                <a:lnTo>
                  <a:pt x="0" y="219561"/>
                </a:lnTo>
                <a:lnTo>
                  <a:pt x="380292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6" name="자유형: 도형 387">
            <a:extLst>
              <a:ext uri="{FF2B5EF4-FFF2-40B4-BE49-F238E27FC236}">
                <a16:creationId xmlns:a16="http://schemas.microsoft.com/office/drawing/2014/main" id="{24FC0EF9-D622-5647-911A-6DCF5D048B53}"/>
              </a:ext>
            </a:extLst>
          </p:cNvPr>
          <p:cNvSpPr/>
          <p:nvPr/>
        </p:nvSpPr>
        <p:spPr>
          <a:xfrm>
            <a:off x="7197234" y="2268183"/>
            <a:ext cx="380721" cy="358995"/>
          </a:xfrm>
          <a:custGeom>
            <a:avLst/>
            <a:gdLst>
              <a:gd name="connsiteX0" fmla="*/ 60562 w 484649"/>
              <a:gd name="connsiteY0" fmla="*/ 0 h 456992"/>
              <a:gd name="connsiteX1" fmla="*/ 484649 w 484649"/>
              <a:gd name="connsiteY1" fmla="*/ 113633 h 456992"/>
              <a:gd name="connsiteX2" fmla="*/ 470408 w 484649"/>
              <a:gd name="connsiteY2" fmla="*/ 169020 h 456992"/>
              <a:gd name="connsiteX3" fmla="*/ 445890 w 484649"/>
              <a:gd name="connsiteY3" fmla="*/ 329666 h 456992"/>
              <a:gd name="connsiteX4" fmla="*/ 439461 w 484649"/>
              <a:gd name="connsiteY4" fmla="*/ 456992 h 456992"/>
              <a:gd name="connsiteX5" fmla="*/ 0 w 484649"/>
              <a:gd name="connsiteY5" fmla="*/ 456992 h 456992"/>
              <a:gd name="connsiteX6" fmla="*/ 8698 w 484649"/>
              <a:gd name="connsiteY6" fmla="*/ 284734 h 456992"/>
              <a:gd name="connsiteX7" fmla="*/ 39875 w 484649"/>
              <a:gd name="connsiteY7" fmla="*/ 80453 h 456992"/>
              <a:gd name="connsiteX8" fmla="*/ 60562 w 484649"/>
              <a:gd name="connsiteY8" fmla="*/ 0 h 45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2">
                <a:moveTo>
                  <a:pt x="60562" y="0"/>
                </a:moveTo>
                <a:lnTo>
                  <a:pt x="484649" y="113633"/>
                </a:lnTo>
                <a:lnTo>
                  <a:pt x="470408" y="169020"/>
                </a:lnTo>
                <a:cubicBezTo>
                  <a:pt x="459632" y="221682"/>
                  <a:pt x="451414" y="275276"/>
                  <a:pt x="445890" y="329666"/>
                </a:cubicBezTo>
                <a:lnTo>
                  <a:pt x="439461" y="456992"/>
                </a:lnTo>
                <a:lnTo>
                  <a:pt x="0" y="456992"/>
                </a:lnTo>
                <a:lnTo>
                  <a:pt x="8698" y="284734"/>
                </a:lnTo>
                <a:cubicBezTo>
                  <a:pt x="15722" y="215570"/>
                  <a:pt x="26172" y="147419"/>
                  <a:pt x="39875" y="80453"/>
                </a:cubicBezTo>
                <a:lnTo>
                  <a:pt x="60562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7" name="자유형: 도형 388">
            <a:extLst>
              <a:ext uri="{FF2B5EF4-FFF2-40B4-BE49-F238E27FC236}">
                <a16:creationId xmlns:a16="http://schemas.microsoft.com/office/drawing/2014/main" id="{A3976BBC-902D-4147-A0C2-727536F54662}"/>
              </a:ext>
            </a:extLst>
          </p:cNvPr>
          <p:cNvSpPr/>
          <p:nvPr/>
        </p:nvSpPr>
        <p:spPr>
          <a:xfrm>
            <a:off x="10045912" y="2268183"/>
            <a:ext cx="380721" cy="358995"/>
          </a:xfrm>
          <a:custGeom>
            <a:avLst/>
            <a:gdLst>
              <a:gd name="connsiteX0" fmla="*/ 424087 w 484649"/>
              <a:gd name="connsiteY0" fmla="*/ 0 h 456992"/>
              <a:gd name="connsiteX1" fmla="*/ 444774 w 484649"/>
              <a:gd name="connsiteY1" fmla="*/ 80453 h 456992"/>
              <a:gd name="connsiteX2" fmla="*/ 475951 w 484649"/>
              <a:gd name="connsiteY2" fmla="*/ 284734 h 456992"/>
              <a:gd name="connsiteX3" fmla="*/ 484649 w 484649"/>
              <a:gd name="connsiteY3" fmla="*/ 456992 h 456992"/>
              <a:gd name="connsiteX4" fmla="*/ 45188 w 484649"/>
              <a:gd name="connsiteY4" fmla="*/ 456992 h 456992"/>
              <a:gd name="connsiteX5" fmla="*/ 38759 w 484649"/>
              <a:gd name="connsiteY5" fmla="*/ 329666 h 456992"/>
              <a:gd name="connsiteX6" fmla="*/ 14241 w 484649"/>
              <a:gd name="connsiteY6" fmla="*/ 169020 h 456992"/>
              <a:gd name="connsiteX7" fmla="*/ 0 w 484649"/>
              <a:gd name="connsiteY7" fmla="*/ 113633 h 456992"/>
              <a:gd name="connsiteX8" fmla="*/ 424087 w 484649"/>
              <a:gd name="connsiteY8" fmla="*/ 0 h 45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2">
                <a:moveTo>
                  <a:pt x="424087" y="0"/>
                </a:moveTo>
                <a:lnTo>
                  <a:pt x="444774" y="80453"/>
                </a:lnTo>
                <a:cubicBezTo>
                  <a:pt x="458477" y="147419"/>
                  <a:pt x="468927" y="215570"/>
                  <a:pt x="475951" y="284734"/>
                </a:cubicBezTo>
                <a:lnTo>
                  <a:pt x="484649" y="456992"/>
                </a:lnTo>
                <a:lnTo>
                  <a:pt x="45188" y="456992"/>
                </a:lnTo>
                <a:lnTo>
                  <a:pt x="38759" y="329666"/>
                </a:lnTo>
                <a:cubicBezTo>
                  <a:pt x="33235" y="275276"/>
                  <a:pt x="25018" y="221682"/>
                  <a:pt x="14241" y="169020"/>
                </a:cubicBezTo>
                <a:lnTo>
                  <a:pt x="0" y="113633"/>
                </a:lnTo>
                <a:lnTo>
                  <a:pt x="424087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8" name="자유형: 도형 389">
            <a:extLst>
              <a:ext uri="{FF2B5EF4-FFF2-40B4-BE49-F238E27FC236}">
                <a16:creationId xmlns:a16="http://schemas.microsoft.com/office/drawing/2014/main" id="{8A0C3FC9-6BA3-0E46-B3CC-10B3BFE0D10A}"/>
              </a:ext>
            </a:extLst>
          </p:cNvPr>
          <p:cNvSpPr/>
          <p:nvPr/>
        </p:nvSpPr>
        <p:spPr>
          <a:xfrm>
            <a:off x="7197234" y="2687038"/>
            <a:ext cx="380721" cy="358994"/>
          </a:xfrm>
          <a:custGeom>
            <a:avLst/>
            <a:gdLst>
              <a:gd name="connsiteX0" fmla="*/ 0 w 484649"/>
              <a:gd name="connsiteY0" fmla="*/ 0 h 456991"/>
              <a:gd name="connsiteX1" fmla="*/ 439461 w 484649"/>
              <a:gd name="connsiteY1" fmla="*/ 0 h 456991"/>
              <a:gd name="connsiteX2" fmla="*/ 445890 w 484649"/>
              <a:gd name="connsiteY2" fmla="*/ 127324 h 456991"/>
              <a:gd name="connsiteX3" fmla="*/ 470408 w 484649"/>
              <a:gd name="connsiteY3" fmla="*/ 287970 h 456991"/>
              <a:gd name="connsiteX4" fmla="*/ 484649 w 484649"/>
              <a:gd name="connsiteY4" fmla="*/ 343357 h 456991"/>
              <a:gd name="connsiteX5" fmla="*/ 60562 w 484649"/>
              <a:gd name="connsiteY5" fmla="*/ 456991 h 456991"/>
              <a:gd name="connsiteX6" fmla="*/ 39875 w 484649"/>
              <a:gd name="connsiteY6" fmla="*/ 376537 h 456991"/>
              <a:gd name="connsiteX7" fmla="*/ 8698 w 484649"/>
              <a:gd name="connsiteY7" fmla="*/ 172256 h 456991"/>
              <a:gd name="connsiteX8" fmla="*/ 0 w 484649"/>
              <a:gd name="connsiteY8" fmla="*/ 0 h 45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1">
                <a:moveTo>
                  <a:pt x="0" y="0"/>
                </a:moveTo>
                <a:lnTo>
                  <a:pt x="439461" y="0"/>
                </a:lnTo>
                <a:lnTo>
                  <a:pt x="445890" y="127324"/>
                </a:lnTo>
                <a:cubicBezTo>
                  <a:pt x="451414" y="181714"/>
                  <a:pt x="459632" y="235308"/>
                  <a:pt x="470408" y="287970"/>
                </a:cubicBezTo>
                <a:lnTo>
                  <a:pt x="484649" y="343357"/>
                </a:lnTo>
                <a:lnTo>
                  <a:pt x="60562" y="456991"/>
                </a:lnTo>
                <a:lnTo>
                  <a:pt x="39875" y="376537"/>
                </a:lnTo>
                <a:cubicBezTo>
                  <a:pt x="26172" y="309571"/>
                  <a:pt x="15722" y="241420"/>
                  <a:pt x="8698" y="17225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9" name="자유형: 도형 390">
            <a:extLst>
              <a:ext uri="{FF2B5EF4-FFF2-40B4-BE49-F238E27FC236}">
                <a16:creationId xmlns:a16="http://schemas.microsoft.com/office/drawing/2014/main" id="{4A06BF08-E6C0-C446-96CD-82A6C5D53C1F}"/>
              </a:ext>
            </a:extLst>
          </p:cNvPr>
          <p:cNvSpPr/>
          <p:nvPr/>
        </p:nvSpPr>
        <p:spPr>
          <a:xfrm>
            <a:off x="10045912" y="2687038"/>
            <a:ext cx="380721" cy="358994"/>
          </a:xfrm>
          <a:custGeom>
            <a:avLst/>
            <a:gdLst>
              <a:gd name="connsiteX0" fmla="*/ 45188 w 484649"/>
              <a:gd name="connsiteY0" fmla="*/ 0 h 456991"/>
              <a:gd name="connsiteX1" fmla="*/ 484649 w 484649"/>
              <a:gd name="connsiteY1" fmla="*/ 0 h 456991"/>
              <a:gd name="connsiteX2" fmla="*/ 475951 w 484649"/>
              <a:gd name="connsiteY2" fmla="*/ 172256 h 456991"/>
              <a:gd name="connsiteX3" fmla="*/ 444774 w 484649"/>
              <a:gd name="connsiteY3" fmla="*/ 376537 h 456991"/>
              <a:gd name="connsiteX4" fmla="*/ 424087 w 484649"/>
              <a:gd name="connsiteY4" fmla="*/ 456991 h 456991"/>
              <a:gd name="connsiteX5" fmla="*/ 0 w 484649"/>
              <a:gd name="connsiteY5" fmla="*/ 343357 h 456991"/>
              <a:gd name="connsiteX6" fmla="*/ 14241 w 484649"/>
              <a:gd name="connsiteY6" fmla="*/ 287970 h 456991"/>
              <a:gd name="connsiteX7" fmla="*/ 38759 w 484649"/>
              <a:gd name="connsiteY7" fmla="*/ 127324 h 456991"/>
              <a:gd name="connsiteX8" fmla="*/ 45188 w 484649"/>
              <a:gd name="connsiteY8" fmla="*/ 0 h 45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1">
                <a:moveTo>
                  <a:pt x="45188" y="0"/>
                </a:moveTo>
                <a:lnTo>
                  <a:pt x="484649" y="0"/>
                </a:lnTo>
                <a:lnTo>
                  <a:pt x="475951" y="172256"/>
                </a:lnTo>
                <a:cubicBezTo>
                  <a:pt x="468927" y="241420"/>
                  <a:pt x="458477" y="309571"/>
                  <a:pt x="444774" y="376537"/>
                </a:cubicBezTo>
                <a:lnTo>
                  <a:pt x="424087" y="456991"/>
                </a:lnTo>
                <a:lnTo>
                  <a:pt x="0" y="343357"/>
                </a:lnTo>
                <a:lnTo>
                  <a:pt x="14241" y="287970"/>
                </a:lnTo>
                <a:cubicBezTo>
                  <a:pt x="25018" y="235308"/>
                  <a:pt x="33235" y="181714"/>
                  <a:pt x="38759" y="127324"/>
                </a:cubicBezTo>
                <a:lnTo>
                  <a:pt x="45188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0" name="자유형: 도형 391">
            <a:extLst>
              <a:ext uri="{FF2B5EF4-FFF2-40B4-BE49-F238E27FC236}">
                <a16:creationId xmlns:a16="http://schemas.microsoft.com/office/drawing/2014/main" id="{2DB3B6BC-ABC2-8A4C-9A67-358E7EBFFCAC}"/>
              </a:ext>
            </a:extLst>
          </p:cNvPr>
          <p:cNvSpPr/>
          <p:nvPr/>
        </p:nvSpPr>
        <p:spPr>
          <a:xfrm>
            <a:off x="7259716" y="3014743"/>
            <a:ext cx="436812" cy="424263"/>
          </a:xfrm>
          <a:custGeom>
            <a:avLst/>
            <a:gdLst>
              <a:gd name="connsiteX0" fmla="*/ 424087 w 556052"/>
              <a:gd name="connsiteY0" fmla="*/ 0 h 540077"/>
              <a:gd name="connsiteX1" fmla="*/ 430737 w 556052"/>
              <a:gd name="connsiteY1" fmla="*/ 25864 h 540077"/>
              <a:gd name="connsiteX2" fmla="*/ 553275 w 556052"/>
              <a:gd name="connsiteY2" fmla="*/ 315944 h 540077"/>
              <a:gd name="connsiteX3" fmla="*/ 556052 w 556052"/>
              <a:gd name="connsiteY3" fmla="*/ 320516 h 540077"/>
              <a:gd name="connsiteX4" fmla="*/ 175760 w 556052"/>
              <a:gd name="connsiteY4" fmla="*/ 540077 h 540077"/>
              <a:gd name="connsiteX5" fmla="*/ 166854 w 556052"/>
              <a:gd name="connsiteY5" fmla="*/ 525417 h 540077"/>
              <a:gd name="connsiteX6" fmla="*/ 11034 w 556052"/>
              <a:gd name="connsiteY6" fmla="*/ 156546 h 540077"/>
              <a:gd name="connsiteX7" fmla="*/ 0 w 556052"/>
              <a:gd name="connsiteY7" fmla="*/ 113633 h 540077"/>
              <a:gd name="connsiteX8" fmla="*/ 424087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424087" y="0"/>
                </a:moveTo>
                <a:lnTo>
                  <a:pt x="430737" y="25864"/>
                </a:lnTo>
                <a:cubicBezTo>
                  <a:pt x="462253" y="127189"/>
                  <a:pt x="503460" y="224243"/>
                  <a:pt x="553275" y="315944"/>
                </a:cubicBezTo>
                <a:lnTo>
                  <a:pt x="556052" y="320516"/>
                </a:lnTo>
                <a:lnTo>
                  <a:pt x="175760" y="540077"/>
                </a:lnTo>
                <a:lnTo>
                  <a:pt x="166854" y="525417"/>
                </a:lnTo>
                <a:cubicBezTo>
                  <a:pt x="103509" y="408810"/>
                  <a:pt x="51109" y="285393"/>
                  <a:pt x="11034" y="156546"/>
                </a:cubicBezTo>
                <a:lnTo>
                  <a:pt x="0" y="113633"/>
                </a:lnTo>
                <a:lnTo>
                  <a:pt x="424087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1" name="자유형: 도형 392">
            <a:extLst>
              <a:ext uri="{FF2B5EF4-FFF2-40B4-BE49-F238E27FC236}">
                <a16:creationId xmlns:a16="http://schemas.microsoft.com/office/drawing/2014/main" id="{EDAAE526-BAA6-CA45-AF20-503E3FC83E3B}"/>
              </a:ext>
            </a:extLst>
          </p:cNvPr>
          <p:cNvSpPr/>
          <p:nvPr/>
        </p:nvSpPr>
        <p:spPr>
          <a:xfrm>
            <a:off x="9927337" y="3014743"/>
            <a:ext cx="436812" cy="424263"/>
          </a:xfrm>
          <a:custGeom>
            <a:avLst/>
            <a:gdLst>
              <a:gd name="connsiteX0" fmla="*/ 131966 w 556052"/>
              <a:gd name="connsiteY0" fmla="*/ 0 h 540077"/>
              <a:gd name="connsiteX1" fmla="*/ 556052 w 556052"/>
              <a:gd name="connsiteY1" fmla="*/ 113633 h 540077"/>
              <a:gd name="connsiteX2" fmla="*/ 545018 w 556052"/>
              <a:gd name="connsiteY2" fmla="*/ 156546 h 540077"/>
              <a:gd name="connsiteX3" fmla="*/ 389198 w 556052"/>
              <a:gd name="connsiteY3" fmla="*/ 525417 h 540077"/>
              <a:gd name="connsiteX4" fmla="*/ 380292 w 556052"/>
              <a:gd name="connsiteY4" fmla="*/ 540077 h 540077"/>
              <a:gd name="connsiteX5" fmla="*/ 0 w 556052"/>
              <a:gd name="connsiteY5" fmla="*/ 320516 h 540077"/>
              <a:gd name="connsiteX6" fmla="*/ 2777 w 556052"/>
              <a:gd name="connsiteY6" fmla="*/ 315944 h 540077"/>
              <a:gd name="connsiteX7" fmla="*/ 125315 w 556052"/>
              <a:gd name="connsiteY7" fmla="*/ 25864 h 540077"/>
              <a:gd name="connsiteX8" fmla="*/ 131966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131966" y="0"/>
                </a:moveTo>
                <a:lnTo>
                  <a:pt x="556052" y="113633"/>
                </a:lnTo>
                <a:lnTo>
                  <a:pt x="545018" y="156546"/>
                </a:lnTo>
                <a:cubicBezTo>
                  <a:pt x="504943" y="285393"/>
                  <a:pt x="452543" y="408810"/>
                  <a:pt x="389198" y="525417"/>
                </a:cubicBezTo>
                <a:lnTo>
                  <a:pt x="380292" y="540077"/>
                </a:lnTo>
                <a:lnTo>
                  <a:pt x="0" y="320516"/>
                </a:lnTo>
                <a:lnTo>
                  <a:pt x="2777" y="315944"/>
                </a:lnTo>
                <a:cubicBezTo>
                  <a:pt x="52592" y="224243"/>
                  <a:pt x="93800" y="127189"/>
                  <a:pt x="125315" y="25864"/>
                </a:cubicBezTo>
                <a:lnTo>
                  <a:pt x="131966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2" name="자유형: 도형 393">
            <a:extLst>
              <a:ext uri="{FF2B5EF4-FFF2-40B4-BE49-F238E27FC236}">
                <a16:creationId xmlns:a16="http://schemas.microsoft.com/office/drawing/2014/main" id="{66C1E341-F261-AC4D-A0DE-DB15174813E4}"/>
              </a:ext>
            </a:extLst>
          </p:cNvPr>
          <p:cNvSpPr/>
          <p:nvPr/>
        </p:nvSpPr>
        <p:spPr>
          <a:xfrm>
            <a:off x="7428874" y="3317699"/>
            <a:ext cx="464182" cy="460069"/>
          </a:xfrm>
          <a:custGeom>
            <a:avLst/>
            <a:gdLst>
              <a:gd name="connsiteX0" fmla="*/ 380292 w 590893"/>
              <a:gd name="connsiteY0" fmla="*/ 0 h 585657"/>
              <a:gd name="connsiteX1" fmla="*/ 418983 w 590893"/>
              <a:gd name="connsiteY1" fmla="*/ 63687 h 585657"/>
              <a:gd name="connsiteX2" fmla="*/ 512123 w 590893"/>
              <a:gd name="connsiteY2" fmla="*/ 188241 h 585657"/>
              <a:gd name="connsiteX3" fmla="*/ 590893 w 590893"/>
              <a:gd name="connsiteY3" fmla="*/ 274911 h 585657"/>
              <a:gd name="connsiteX4" fmla="*/ 280147 w 590893"/>
              <a:gd name="connsiteY4" fmla="*/ 585657 h 585657"/>
              <a:gd name="connsiteX5" fmla="*/ 173013 w 590893"/>
              <a:gd name="connsiteY5" fmla="*/ 467780 h 585657"/>
              <a:gd name="connsiteX6" fmla="*/ 54575 w 590893"/>
              <a:gd name="connsiteY6" fmla="*/ 309394 h 585657"/>
              <a:gd name="connsiteX7" fmla="*/ 0 w 590893"/>
              <a:gd name="connsiteY7" fmla="*/ 219562 h 585657"/>
              <a:gd name="connsiteX8" fmla="*/ 380292 w 590893"/>
              <a:gd name="connsiteY8" fmla="*/ 0 h 58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3" h="585657">
                <a:moveTo>
                  <a:pt x="380292" y="0"/>
                </a:moveTo>
                <a:lnTo>
                  <a:pt x="418983" y="63687"/>
                </a:lnTo>
                <a:cubicBezTo>
                  <a:pt x="448058" y="106725"/>
                  <a:pt x="479150" y="148288"/>
                  <a:pt x="512123" y="188241"/>
                </a:cubicBezTo>
                <a:lnTo>
                  <a:pt x="590893" y="274911"/>
                </a:lnTo>
                <a:lnTo>
                  <a:pt x="280147" y="585657"/>
                </a:lnTo>
                <a:lnTo>
                  <a:pt x="173013" y="467780"/>
                </a:lnTo>
                <a:cubicBezTo>
                  <a:pt x="131085" y="416974"/>
                  <a:pt x="91548" y="364122"/>
                  <a:pt x="54575" y="309394"/>
                </a:cubicBezTo>
                <a:lnTo>
                  <a:pt x="0" y="219562"/>
                </a:lnTo>
                <a:lnTo>
                  <a:pt x="380292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3" name="자유형: 도형 394">
            <a:extLst>
              <a:ext uri="{FF2B5EF4-FFF2-40B4-BE49-F238E27FC236}">
                <a16:creationId xmlns:a16="http://schemas.microsoft.com/office/drawing/2014/main" id="{FF163DCA-777F-8140-9F56-52CFDDF8EEEB}"/>
              </a:ext>
            </a:extLst>
          </p:cNvPr>
          <p:cNvSpPr/>
          <p:nvPr/>
        </p:nvSpPr>
        <p:spPr>
          <a:xfrm>
            <a:off x="9730811" y="3317699"/>
            <a:ext cx="464181" cy="460069"/>
          </a:xfrm>
          <a:custGeom>
            <a:avLst/>
            <a:gdLst>
              <a:gd name="connsiteX0" fmla="*/ 210600 w 590892"/>
              <a:gd name="connsiteY0" fmla="*/ 0 h 585657"/>
              <a:gd name="connsiteX1" fmla="*/ 590892 w 590892"/>
              <a:gd name="connsiteY1" fmla="*/ 219562 h 585657"/>
              <a:gd name="connsiteX2" fmla="*/ 536317 w 590892"/>
              <a:gd name="connsiteY2" fmla="*/ 309394 h 585657"/>
              <a:gd name="connsiteX3" fmla="*/ 417879 w 590892"/>
              <a:gd name="connsiteY3" fmla="*/ 467780 h 585657"/>
              <a:gd name="connsiteX4" fmla="*/ 310746 w 590892"/>
              <a:gd name="connsiteY4" fmla="*/ 585657 h 585657"/>
              <a:gd name="connsiteX5" fmla="*/ 0 w 590892"/>
              <a:gd name="connsiteY5" fmla="*/ 274911 h 585657"/>
              <a:gd name="connsiteX6" fmla="*/ 78769 w 590892"/>
              <a:gd name="connsiteY6" fmla="*/ 188241 h 585657"/>
              <a:gd name="connsiteX7" fmla="*/ 171909 w 590892"/>
              <a:gd name="connsiteY7" fmla="*/ 63687 h 585657"/>
              <a:gd name="connsiteX8" fmla="*/ 210600 w 590892"/>
              <a:gd name="connsiteY8" fmla="*/ 0 h 58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2" h="585657">
                <a:moveTo>
                  <a:pt x="210600" y="0"/>
                </a:moveTo>
                <a:lnTo>
                  <a:pt x="590892" y="219562"/>
                </a:lnTo>
                <a:lnTo>
                  <a:pt x="536317" y="309394"/>
                </a:lnTo>
                <a:cubicBezTo>
                  <a:pt x="499345" y="364122"/>
                  <a:pt x="459808" y="416974"/>
                  <a:pt x="417879" y="467780"/>
                </a:cubicBezTo>
                <a:lnTo>
                  <a:pt x="310746" y="585657"/>
                </a:lnTo>
                <a:lnTo>
                  <a:pt x="0" y="274911"/>
                </a:lnTo>
                <a:lnTo>
                  <a:pt x="78769" y="188241"/>
                </a:lnTo>
                <a:cubicBezTo>
                  <a:pt x="111742" y="148288"/>
                  <a:pt x="142834" y="106725"/>
                  <a:pt x="171909" y="63687"/>
                </a:cubicBezTo>
                <a:lnTo>
                  <a:pt x="210600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4" name="자유형: 도형 395">
            <a:extLst>
              <a:ext uri="{FF2B5EF4-FFF2-40B4-BE49-F238E27FC236}">
                <a16:creationId xmlns:a16="http://schemas.microsoft.com/office/drawing/2014/main" id="{67DD89BA-EC03-0346-9F80-1A109EC02C3D}"/>
              </a:ext>
            </a:extLst>
          </p:cNvPr>
          <p:cNvSpPr/>
          <p:nvPr/>
        </p:nvSpPr>
        <p:spPr>
          <a:xfrm>
            <a:off x="9472525" y="3575985"/>
            <a:ext cx="460069" cy="464181"/>
          </a:xfrm>
          <a:custGeom>
            <a:avLst/>
            <a:gdLst>
              <a:gd name="connsiteX0" fmla="*/ 274911 w 585657"/>
              <a:gd name="connsiteY0" fmla="*/ 0 h 590892"/>
              <a:gd name="connsiteX1" fmla="*/ 585657 w 585657"/>
              <a:gd name="connsiteY1" fmla="*/ 310746 h 590892"/>
              <a:gd name="connsiteX2" fmla="*/ 467780 w 585657"/>
              <a:gd name="connsiteY2" fmla="*/ 417879 h 590892"/>
              <a:gd name="connsiteX3" fmla="*/ 309394 w 585657"/>
              <a:gd name="connsiteY3" fmla="*/ 536317 h 590892"/>
              <a:gd name="connsiteX4" fmla="*/ 219561 w 585657"/>
              <a:gd name="connsiteY4" fmla="*/ 590892 h 590892"/>
              <a:gd name="connsiteX5" fmla="*/ 0 w 585657"/>
              <a:gd name="connsiteY5" fmla="*/ 210601 h 590892"/>
              <a:gd name="connsiteX6" fmla="*/ 63687 w 585657"/>
              <a:gd name="connsiteY6" fmla="*/ 171909 h 590892"/>
              <a:gd name="connsiteX7" fmla="*/ 188241 w 585657"/>
              <a:gd name="connsiteY7" fmla="*/ 78769 h 590892"/>
              <a:gd name="connsiteX8" fmla="*/ 274911 w 585657"/>
              <a:gd name="connsiteY8" fmla="*/ 0 h 59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7" h="590892">
                <a:moveTo>
                  <a:pt x="274911" y="0"/>
                </a:moveTo>
                <a:lnTo>
                  <a:pt x="585657" y="310746"/>
                </a:lnTo>
                <a:lnTo>
                  <a:pt x="467780" y="417879"/>
                </a:lnTo>
                <a:cubicBezTo>
                  <a:pt x="416974" y="459808"/>
                  <a:pt x="364122" y="499345"/>
                  <a:pt x="309394" y="536317"/>
                </a:cubicBezTo>
                <a:lnTo>
                  <a:pt x="219561" y="590892"/>
                </a:lnTo>
                <a:lnTo>
                  <a:pt x="0" y="210601"/>
                </a:lnTo>
                <a:lnTo>
                  <a:pt x="63687" y="171909"/>
                </a:lnTo>
                <a:cubicBezTo>
                  <a:pt x="106725" y="142834"/>
                  <a:pt x="148288" y="111742"/>
                  <a:pt x="188241" y="78769"/>
                </a:cubicBezTo>
                <a:lnTo>
                  <a:pt x="274911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5" name="자유형: 도형 396">
            <a:extLst>
              <a:ext uri="{FF2B5EF4-FFF2-40B4-BE49-F238E27FC236}">
                <a16:creationId xmlns:a16="http://schemas.microsoft.com/office/drawing/2014/main" id="{344E3C33-8B56-1E49-B9FE-7B7FB003064A}"/>
              </a:ext>
            </a:extLst>
          </p:cNvPr>
          <p:cNvSpPr/>
          <p:nvPr/>
        </p:nvSpPr>
        <p:spPr>
          <a:xfrm>
            <a:off x="7691273" y="3575986"/>
            <a:ext cx="460069" cy="464182"/>
          </a:xfrm>
          <a:custGeom>
            <a:avLst/>
            <a:gdLst>
              <a:gd name="connsiteX0" fmla="*/ 310746 w 585658"/>
              <a:gd name="connsiteY0" fmla="*/ 0 h 590893"/>
              <a:gd name="connsiteX1" fmla="*/ 397415 w 585658"/>
              <a:gd name="connsiteY1" fmla="*/ 78769 h 590893"/>
              <a:gd name="connsiteX2" fmla="*/ 521969 w 585658"/>
              <a:gd name="connsiteY2" fmla="*/ 171909 h 590893"/>
              <a:gd name="connsiteX3" fmla="*/ 585658 w 585658"/>
              <a:gd name="connsiteY3" fmla="*/ 210601 h 590893"/>
              <a:gd name="connsiteX4" fmla="*/ 366096 w 585658"/>
              <a:gd name="connsiteY4" fmla="*/ 590893 h 590893"/>
              <a:gd name="connsiteX5" fmla="*/ 276262 w 585658"/>
              <a:gd name="connsiteY5" fmla="*/ 536317 h 590893"/>
              <a:gd name="connsiteX6" fmla="*/ 117876 w 585658"/>
              <a:gd name="connsiteY6" fmla="*/ 417879 h 590893"/>
              <a:gd name="connsiteX7" fmla="*/ 0 w 585658"/>
              <a:gd name="connsiteY7" fmla="*/ 310746 h 590893"/>
              <a:gd name="connsiteX8" fmla="*/ 310746 w 585658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8" h="590893">
                <a:moveTo>
                  <a:pt x="310746" y="0"/>
                </a:moveTo>
                <a:lnTo>
                  <a:pt x="397415" y="78769"/>
                </a:lnTo>
                <a:cubicBezTo>
                  <a:pt x="437368" y="111742"/>
                  <a:pt x="478932" y="142834"/>
                  <a:pt x="521969" y="171909"/>
                </a:cubicBezTo>
                <a:lnTo>
                  <a:pt x="585658" y="210601"/>
                </a:lnTo>
                <a:lnTo>
                  <a:pt x="366096" y="590893"/>
                </a:lnTo>
                <a:lnTo>
                  <a:pt x="276262" y="536317"/>
                </a:lnTo>
                <a:cubicBezTo>
                  <a:pt x="221535" y="499345"/>
                  <a:pt x="168682" y="459808"/>
                  <a:pt x="117876" y="417879"/>
                </a:cubicBezTo>
                <a:lnTo>
                  <a:pt x="0" y="310746"/>
                </a:lnTo>
                <a:lnTo>
                  <a:pt x="310746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6" name="자유형: 도형 397">
            <a:extLst>
              <a:ext uri="{FF2B5EF4-FFF2-40B4-BE49-F238E27FC236}">
                <a16:creationId xmlns:a16="http://schemas.microsoft.com/office/drawing/2014/main" id="{49A980BC-2798-B642-8F7D-1622579855B8}"/>
              </a:ext>
            </a:extLst>
          </p:cNvPr>
          <p:cNvSpPr/>
          <p:nvPr/>
        </p:nvSpPr>
        <p:spPr>
          <a:xfrm>
            <a:off x="9169567" y="3772511"/>
            <a:ext cx="424264" cy="436812"/>
          </a:xfrm>
          <a:custGeom>
            <a:avLst/>
            <a:gdLst>
              <a:gd name="connsiteX0" fmla="*/ 320516 w 540078"/>
              <a:gd name="connsiteY0" fmla="*/ 0 h 556052"/>
              <a:gd name="connsiteX1" fmla="*/ 540078 w 540078"/>
              <a:gd name="connsiteY1" fmla="*/ 380292 h 556052"/>
              <a:gd name="connsiteX2" fmla="*/ 525418 w 540078"/>
              <a:gd name="connsiteY2" fmla="*/ 389198 h 556052"/>
              <a:gd name="connsiteX3" fmla="*/ 156547 w 540078"/>
              <a:gd name="connsiteY3" fmla="*/ 545018 h 556052"/>
              <a:gd name="connsiteX4" fmla="*/ 113634 w 540078"/>
              <a:gd name="connsiteY4" fmla="*/ 556052 h 556052"/>
              <a:gd name="connsiteX5" fmla="*/ 0 w 540078"/>
              <a:gd name="connsiteY5" fmla="*/ 131966 h 556052"/>
              <a:gd name="connsiteX6" fmla="*/ 25865 w 540078"/>
              <a:gd name="connsiteY6" fmla="*/ 125315 h 556052"/>
              <a:gd name="connsiteX7" fmla="*/ 315945 w 540078"/>
              <a:gd name="connsiteY7" fmla="*/ 2777 h 556052"/>
              <a:gd name="connsiteX8" fmla="*/ 320516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320516" y="0"/>
                </a:moveTo>
                <a:lnTo>
                  <a:pt x="540078" y="380292"/>
                </a:lnTo>
                <a:lnTo>
                  <a:pt x="525418" y="389198"/>
                </a:lnTo>
                <a:cubicBezTo>
                  <a:pt x="408811" y="452543"/>
                  <a:pt x="285394" y="504943"/>
                  <a:pt x="156547" y="545018"/>
                </a:cubicBezTo>
                <a:lnTo>
                  <a:pt x="113634" y="556052"/>
                </a:lnTo>
                <a:lnTo>
                  <a:pt x="0" y="131966"/>
                </a:lnTo>
                <a:lnTo>
                  <a:pt x="25865" y="125315"/>
                </a:lnTo>
                <a:cubicBezTo>
                  <a:pt x="127190" y="93800"/>
                  <a:pt x="224245" y="52592"/>
                  <a:pt x="315945" y="2777"/>
                </a:cubicBezTo>
                <a:lnTo>
                  <a:pt x="320516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7" name="자유형: 도형 398">
            <a:extLst>
              <a:ext uri="{FF2B5EF4-FFF2-40B4-BE49-F238E27FC236}">
                <a16:creationId xmlns:a16="http://schemas.microsoft.com/office/drawing/2014/main" id="{C97733F7-0049-DA44-9F58-621D44CEE46D}"/>
              </a:ext>
            </a:extLst>
          </p:cNvPr>
          <p:cNvSpPr/>
          <p:nvPr/>
        </p:nvSpPr>
        <p:spPr>
          <a:xfrm>
            <a:off x="8030035" y="3772512"/>
            <a:ext cx="424264" cy="436812"/>
          </a:xfrm>
          <a:custGeom>
            <a:avLst/>
            <a:gdLst>
              <a:gd name="connsiteX0" fmla="*/ 219562 w 540078"/>
              <a:gd name="connsiteY0" fmla="*/ 0 h 556052"/>
              <a:gd name="connsiteX1" fmla="*/ 224132 w 540078"/>
              <a:gd name="connsiteY1" fmla="*/ 2776 h 556052"/>
              <a:gd name="connsiteX2" fmla="*/ 514212 w 540078"/>
              <a:gd name="connsiteY2" fmla="*/ 125314 h 556052"/>
              <a:gd name="connsiteX3" fmla="*/ 540078 w 540078"/>
              <a:gd name="connsiteY3" fmla="*/ 131965 h 556052"/>
              <a:gd name="connsiteX4" fmla="*/ 426444 w 540078"/>
              <a:gd name="connsiteY4" fmla="*/ 556052 h 556052"/>
              <a:gd name="connsiteX5" fmla="*/ 383530 w 540078"/>
              <a:gd name="connsiteY5" fmla="*/ 545017 h 556052"/>
              <a:gd name="connsiteX6" fmla="*/ 14659 w 540078"/>
              <a:gd name="connsiteY6" fmla="*/ 389197 h 556052"/>
              <a:gd name="connsiteX7" fmla="*/ 0 w 540078"/>
              <a:gd name="connsiteY7" fmla="*/ 380292 h 556052"/>
              <a:gd name="connsiteX8" fmla="*/ 219562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219562" y="0"/>
                </a:moveTo>
                <a:lnTo>
                  <a:pt x="224132" y="2776"/>
                </a:lnTo>
                <a:cubicBezTo>
                  <a:pt x="315833" y="52591"/>
                  <a:pt x="412888" y="93799"/>
                  <a:pt x="514212" y="125314"/>
                </a:cubicBezTo>
                <a:lnTo>
                  <a:pt x="540078" y="131965"/>
                </a:lnTo>
                <a:lnTo>
                  <a:pt x="426444" y="556052"/>
                </a:lnTo>
                <a:lnTo>
                  <a:pt x="383530" y="545017"/>
                </a:lnTo>
                <a:cubicBezTo>
                  <a:pt x="254684" y="504942"/>
                  <a:pt x="131267" y="452542"/>
                  <a:pt x="14659" y="389197"/>
                </a:cubicBezTo>
                <a:lnTo>
                  <a:pt x="0" y="380292"/>
                </a:lnTo>
                <a:lnTo>
                  <a:pt x="219562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8" name="자유형: 도형 399">
            <a:extLst>
              <a:ext uri="{FF2B5EF4-FFF2-40B4-BE49-F238E27FC236}">
                <a16:creationId xmlns:a16="http://schemas.microsoft.com/office/drawing/2014/main" id="{F13DDD2B-6853-5B4C-AFFF-CB58007C30E5}"/>
              </a:ext>
            </a:extLst>
          </p:cNvPr>
          <p:cNvSpPr/>
          <p:nvPr/>
        </p:nvSpPr>
        <p:spPr>
          <a:xfrm>
            <a:off x="8841863" y="3891086"/>
            <a:ext cx="358995" cy="380721"/>
          </a:xfrm>
          <a:custGeom>
            <a:avLst/>
            <a:gdLst>
              <a:gd name="connsiteX0" fmla="*/ 343358 w 456992"/>
              <a:gd name="connsiteY0" fmla="*/ 0 h 484649"/>
              <a:gd name="connsiteX1" fmla="*/ 456992 w 456992"/>
              <a:gd name="connsiteY1" fmla="*/ 424087 h 484649"/>
              <a:gd name="connsiteX2" fmla="*/ 376538 w 456992"/>
              <a:gd name="connsiteY2" fmla="*/ 444774 h 484649"/>
              <a:gd name="connsiteX3" fmla="*/ 172257 w 456992"/>
              <a:gd name="connsiteY3" fmla="*/ 475951 h 484649"/>
              <a:gd name="connsiteX4" fmla="*/ 0 w 456992"/>
              <a:gd name="connsiteY4" fmla="*/ 484649 h 484649"/>
              <a:gd name="connsiteX5" fmla="*/ 0 w 456992"/>
              <a:gd name="connsiteY5" fmla="*/ 45188 h 484649"/>
              <a:gd name="connsiteX6" fmla="*/ 127325 w 456992"/>
              <a:gd name="connsiteY6" fmla="*/ 38759 h 484649"/>
              <a:gd name="connsiteX7" fmla="*/ 287971 w 456992"/>
              <a:gd name="connsiteY7" fmla="*/ 14241 h 484649"/>
              <a:gd name="connsiteX8" fmla="*/ 343358 w 456992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2" h="484649">
                <a:moveTo>
                  <a:pt x="343358" y="0"/>
                </a:moveTo>
                <a:lnTo>
                  <a:pt x="456992" y="424087"/>
                </a:lnTo>
                <a:lnTo>
                  <a:pt x="376538" y="444774"/>
                </a:lnTo>
                <a:cubicBezTo>
                  <a:pt x="309572" y="458477"/>
                  <a:pt x="241421" y="468927"/>
                  <a:pt x="172257" y="475951"/>
                </a:cubicBezTo>
                <a:lnTo>
                  <a:pt x="0" y="484649"/>
                </a:lnTo>
                <a:lnTo>
                  <a:pt x="0" y="45188"/>
                </a:lnTo>
                <a:lnTo>
                  <a:pt x="127325" y="38759"/>
                </a:lnTo>
                <a:cubicBezTo>
                  <a:pt x="181715" y="33235"/>
                  <a:pt x="235309" y="25018"/>
                  <a:pt x="287971" y="14241"/>
                </a:cubicBezTo>
                <a:lnTo>
                  <a:pt x="343358" y="0"/>
                </a:ln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9" name="자유형: 도형 400">
            <a:extLst>
              <a:ext uri="{FF2B5EF4-FFF2-40B4-BE49-F238E27FC236}">
                <a16:creationId xmlns:a16="http://schemas.microsoft.com/office/drawing/2014/main" id="{721D3CFA-C7AE-2D45-976B-4650A89CC171}"/>
              </a:ext>
            </a:extLst>
          </p:cNvPr>
          <p:cNvSpPr/>
          <p:nvPr/>
        </p:nvSpPr>
        <p:spPr>
          <a:xfrm>
            <a:off x="8423010" y="3891086"/>
            <a:ext cx="358994" cy="380721"/>
          </a:xfrm>
          <a:custGeom>
            <a:avLst/>
            <a:gdLst>
              <a:gd name="connsiteX0" fmla="*/ 113634 w 456991"/>
              <a:gd name="connsiteY0" fmla="*/ 0 h 484649"/>
              <a:gd name="connsiteX1" fmla="*/ 169020 w 456991"/>
              <a:gd name="connsiteY1" fmla="*/ 14241 h 484649"/>
              <a:gd name="connsiteX2" fmla="*/ 329666 w 456991"/>
              <a:gd name="connsiteY2" fmla="*/ 38759 h 484649"/>
              <a:gd name="connsiteX3" fmla="*/ 456991 w 456991"/>
              <a:gd name="connsiteY3" fmla="*/ 45188 h 484649"/>
              <a:gd name="connsiteX4" fmla="*/ 456991 w 456991"/>
              <a:gd name="connsiteY4" fmla="*/ 484649 h 484649"/>
              <a:gd name="connsiteX5" fmla="*/ 284734 w 456991"/>
              <a:gd name="connsiteY5" fmla="*/ 475951 h 484649"/>
              <a:gd name="connsiteX6" fmla="*/ 80453 w 456991"/>
              <a:gd name="connsiteY6" fmla="*/ 444774 h 484649"/>
              <a:gd name="connsiteX7" fmla="*/ 0 w 456991"/>
              <a:gd name="connsiteY7" fmla="*/ 424087 h 484649"/>
              <a:gd name="connsiteX8" fmla="*/ 113634 w 456991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1" h="484649">
                <a:moveTo>
                  <a:pt x="113634" y="0"/>
                </a:moveTo>
                <a:lnTo>
                  <a:pt x="169020" y="14241"/>
                </a:lnTo>
                <a:cubicBezTo>
                  <a:pt x="221682" y="25018"/>
                  <a:pt x="275276" y="33235"/>
                  <a:pt x="329666" y="38759"/>
                </a:cubicBezTo>
                <a:lnTo>
                  <a:pt x="456991" y="45188"/>
                </a:lnTo>
                <a:lnTo>
                  <a:pt x="456991" y="484649"/>
                </a:lnTo>
                <a:lnTo>
                  <a:pt x="284734" y="475951"/>
                </a:lnTo>
                <a:cubicBezTo>
                  <a:pt x="215570" y="468927"/>
                  <a:pt x="147419" y="458477"/>
                  <a:pt x="80453" y="444774"/>
                </a:cubicBezTo>
                <a:lnTo>
                  <a:pt x="0" y="424087"/>
                </a:lnTo>
                <a:lnTo>
                  <a:pt x="113634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07E2C77-7865-614B-AB10-D8A8690538D2}"/>
              </a:ext>
            </a:extLst>
          </p:cNvPr>
          <p:cNvSpPr/>
          <p:nvPr/>
        </p:nvSpPr>
        <p:spPr>
          <a:xfrm>
            <a:off x="7857398" y="1916778"/>
            <a:ext cx="2001449" cy="1178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>
                <a:solidFill>
                  <a:prstClr val="white">
                    <a:lumMod val="50000"/>
                  </a:prstClr>
                </a:solidFill>
              </a:rPr>
              <a:t>100</a:t>
            </a:r>
            <a:r>
              <a:rPr lang="en-US" altLang="ko-KR" sz="2000">
                <a:solidFill>
                  <a:prstClr val="white">
                    <a:lumMod val="50000"/>
                  </a:prstClr>
                </a:solidFill>
              </a:rPr>
              <a:t>%</a:t>
            </a:r>
            <a:endParaRPr lang="en-US" altLang="ko-KR" sz="1600" b="1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01" name="사각형: 둥근 모서리 29">
            <a:extLst>
              <a:ext uri="{FF2B5EF4-FFF2-40B4-BE49-F238E27FC236}">
                <a16:creationId xmlns:a16="http://schemas.microsoft.com/office/drawing/2014/main" id="{89B56432-D6D3-6648-A603-23FEDA2DC7D1}"/>
              </a:ext>
            </a:extLst>
          </p:cNvPr>
          <p:cNvSpPr/>
          <p:nvPr/>
        </p:nvSpPr>
        <p:spPr>
          <a:xfrm>
            <a:off x="7721156" y="4599619"/>
            <a:ext cx="2273931" cy="380721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3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    </a:t>
            </a:r>
            <a:r>
              <a:rPr lang="ko-KR" altLang="en-US" sz="20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조옮김 </a:t>
            </a:r>
            <a:r>
              <a:rPr lang="ko-KR" altLang="en-US" sz="2000" b="1" err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변환률</a:t>
            </a:r>
            <a:r>
              <a:rPr lang="ko-KR" altLang="en-US" sz="20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    </a:t>
            </a:r>
            <a:r>
              <a:rPr lang="ko-KR" altLang="en-US" sz="1050">
                <a:solidFill>
                  <a:prstClr val="white">
                    <a:lumMod val="50000"/>
                  </a:prstClr>
                </a:solidFill>
              </a:rPr>
              <a:t>▼</a:t>
            </a:r>
            <a:endParaRPr lang="en-US" altLang="ko-KR" sz="105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0CACB63-B928-7D46-B99F-ECA8BEC16866}"/>
              </a:ext>
            </a:extLst>
          </p:cNvPr>
          <p:cNvSpPr/>
          <p:nvPr/>
        </p:nvSpPr>
        <p:spPr>
          <a:xfrm>
            <a:off x="6474987" y="5211769"/>
            <a:ext cx="4878813" cy="1101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조옮김 </a:t>
            </a:r>
            <a:r>
              <a:rPr lang="en-US" altLang="ko-KR" sz="15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 sz="1500" b="1">
                <a:solidFill>
                  <a:prstClr val="white">
                    <a:lumMod val="50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파일 제공</a:t>
            </a:r>
            <a:endParaRPr lang="en-US" altLang="ko-KR" sz="1500" b="1">
              <a:solidFill>
                <a:prstClr val="white">
                  <a:lumMod val="50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사용자가 원하는 조옮김 된 </a:t>
            </a:r>
            <a:r>
              <a:rPr lang="en-US" altLang="ko-KR" sz="150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 sz="150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파일 제공</a:t>
            </a:r>
            <a:endParaRPr lang="en-US" altLang="ko-KR" sz="1500">
              <a:solidFill>
                <a:prstClr val="white">
                  <a:lumMod val="75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 sz="1500">
                <a:solidFill>
                  <a:prstClr val="white">
                    <a:lumMod val="7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파일 제공 통해  다양한 악기 호환 가능</a:t>
            </a:r>
            <a:endParaRPr lang="en-US" altLang="ko-KR" sz="1500">
              <a:solidFill>
                <a:prstClr val="white">
                  <a:lumMod val="75000"/>
                </a:prstClr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115" name="표 114">
            <a:extLst>
              <a:ext uri="{FF2B5EF4-FFF2-40B4-BE49-F238E27FC236}">
                <a16:creationId xmlns:a16="http://schemas.microsoft.com/office/drawing/2014/main" id="{82A6FD41-622F-F64F-9046-6CD2D0FFB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223924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116" name="타원 115">
            <a:extLst>
              <a:ext uri="{FF2B5EF4-FFF2-40B4-BE49-F238E27FC236}">
                <a16:creationId xmlns:a16="http://schemas.microsoft.com/office/drawing/2014/main" id="{3B36E8BF-D930-EF4D-8289-ECC3870B7545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297FB436-DBBC-DB4F-A27C-470F157BBD24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0967A82F-5477-F745-9E29-F9438B2BAD9D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974F51FB-FCC1-084A-B414-9256626B8FDE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425A3D68-2667-4046-8E36-17C54817BF4D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43BCBF7C-CA07-9E4C-BC1A-7923AF438B94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5C6C4192-388E-0546-A42C-09D05E7DBD16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36831365-CF76-2F4B-9998-23381D40B461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2B20E53C-6BA1-7E4F-91D8-2010407C0D7B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04C219AA-1A86-A246-82C9-3E8AAE3E6BEB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45EEBE11-F861-CF48-8BD1-FF89FBD1345D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500" b="1" kern="0" err="1">
                <a:solidFill>
                  <a:srgbClr val="FA3C71"/>
                </a:solidFill>
                <a:latin typeface="NEXON Lv2 Gothic" panose="00000500000000000000" pitchFamily="2" charset="-127"/>
                <a:ea typeface="NEXON Lv2 Gothic"/>
              </a:rPr>
              <a:t>연구</a:t>
            </a:r>
            <a:r>
              <a:rPr lang="en-US" altLang="ko-KR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/>
              </a:rPr>
              <a:t> </a:t>
            </a:r>
            <a:r>
              <a:rPr lang="en-US" altLang="ko-KR" sz="2500" b="1" kern="0" err="1">
                <a:solidFill>
                  <a:srgbClr val="FA3C71"/>
                </a:solidFill>
                <a:latin typeface="NEXON Lv2 Gothic" panose="00000500000000000000" pitchFamily="2" charset="-127"/>
                <a:ea typeface="NEXON Lv2 Gothic"/>
              </a:rPr>
              <a:t>개발</a:t>
            </a:r>
            <a:r>
              <a:rPr lang="en-US" altLang="ko-KR" sz="2500" b="1" kern="0">
                <a:solidFill>
                  <a:srgbClr val="FA3C71"/>
                </a:solidFill>
                <a:latin typeface="NEXON Lv2 Gothic" panose="00000500000000000000" pitchFamily="2" charset="-127"/>
                <a:ea typeface="NEXON Lv2 Gothic"/>
              </a:rPr>
              <a:t> </a:t>
            </a:r>
            <a:r>
              <a:rPr lang="en-US" altLang="ko-KR" sz="2500" b="1" kern="0" err="1">
                <a:solidFill>
                  <a:srgbClr val="FA3C71"/>
                </a:solidFill>
                <a:latin typeface="NEXON Lv2 Gothic" panose="00000500000000000000" pitchFamily="2" charset="-127"/>
                <a:ea typeface="NEXON Lv2 Gothic"/>
              </a:rPr>
              <a:t>목표</a:t>
            </a:r>
            <a:endParaRPr lang="en-US" altLang="ko-KR" sz="2500" b="1" kern="0">
              <a:solidFill>
                <a:srgbClr val="FA3C71"/>
              </a:solidFill>
              <a:latin typeface="NEXON Lv2 Gothic" panose="00000500000000000000" pitchFamily="2" charset="-127"/>
              <a:ea typeface="NEXON Lv2 Gothic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27548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-8033" y="6356350"/>
            <a:ext cx="12192000" cy="5070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사각형: 둥근 모서리 29">
            <a:extLst>
              <a:ext uri="{FF2B5EF4-FFF2-40B4-BE49-F238E27FC236}">
                <a16:creationId xmlns:a16="http://schemas.microsoft.com/office/drawing/2014/main" id="{FB1934EF-25AE-4CE5-95F7-DE3F01C38CEA}"/>
              </a:ext>
            </a:extLst>
          </p:cNvPr>
          <p:cNvSpPr/>
          <p:nvPr/>
        </p:nvSpPr>
        <p:spPr>
          <a:xfrm>
            <a:off x="2387920" y="2671763"/>
            <a:ext cx="7400094" cy="1266785"/>
          </a:xfrm>
          <a:prstGeom prst="roundRect">
            <a:avLst>
              <a:gd name="adj" fmla="val 50000"/>
            </a:avLst>
          </a:prstGeom>
          <a:noFill/>
          <a:ln w="22225">
            <a:solidFill>
              <a:srgbClr val="FB3A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50" b="1">
              <a:solidFill>
                <a:prstClr val="white"/>
              </a:solidFill>
            </a:endParaRPr>
          </a:p>
        </p:txBody>
      </p:sp>
      <p:cxnSp>
        <p:nvCxnSpPr>
          <p:cNvPr id="37" name="직선 연결선 36"/>
          <p:cNvCxnSpPr>
            <a:cxnSpLocks/>
            <a:stCxn id="35" idx="2"/>
            <a:endCxn id="28" idx="0"/>
          </p:cNvCxnSpPr>
          <p:nvPr/>
        </p:nvCxnSpPr>
        <p:spPr>
          <a:xfrm>
            <a:off x="6087967" y="3938548"/>
            <a:ext cx="0" cy="2417802"/>
          </a:xfrm>
          <a:prstGeom prst="line">
            <a:avLst/>
          </a:prstGeom>
          <a:ln>
            <a:solidFill>
              <a:srgbClr val="FA3C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cxnSpLocks/>
            <a:endCxn id="35" idx="0"/>
          </p:cNvCxnSpPr>
          <p:nvPr/>
        </p:nvCxnSpPr>
        <p:spPr>
          <a:xfrm>
            <a:off x="6087967" y="0"/>
            <a:ext cx="0" cy="2671763"/>
          </a:xfrm>
          <a:prstGeom prst="line">
            <a:avLst/>
          </a:prstGeom>
          <a:ln>
            <a:solidFill>
              <a:srgbClr val="FA3C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73CF226-B2B2-7C42-9D29-1E3829CAAA23}"/>
              </a:ext>
            </a:extLst>
          </p:cNvPr>
          <p:cNvSpPr/>
          <p:nvPr/>
        </p:nvSpPr>
        <p:spPr>
          <a:xfrm>
            <a:off x="2464750" y="2325158"/>
            <a:ext cx="7246433" cy="1613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7200" b="1" kern="0">
                <a:solidFill>
                  <a:srgbClr val="FB3A72"/>
                </a:solidFill>
                <a:latin typeface="NEXON Lv2 Gothic" pitchFamily="2" charset="-127"/>
                <a:ea typeface="NEXON Lv2 Gothic" pitchFamily="2" charset="-127"/>
              </a:rPr>
              <a:t>Q &amp; A</a:t>
            </a:r>
            <a:endParaRPr lang="ko-KR" altLang="en-US" sz="7200" b="1" kern="0">
              <a:solidFill>
                <a:srgbClr val="FB3A72"/>
              </a:solidFill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110" name="슬라이드 번호 개체 틀 109">
            <a:extLst>
              <a:ext uri="{FF2B5EF4-FFF2-40B4-BE49-F238E27FC236}">
                <a16:creationId xmlns:a16="http://schemas.microsoft.com/office/drawing/2014/main" id="{2D8B0AF5-F71A-4F96-A042-1305FA9F5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900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312C16FD-74FB-48DE-AB4E-FEC2F7B41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116F73B6-56E9-0140-8261-DB49ABB525E6}"/>
              </a:ext>
            </a:extLst>
          </p:cNvPr>
          <p:cNvSpPr>
            <a:spLocks/>
          </p:cNvSpPr>
          <p:nvPr/>
        </p:nvSpPr>
        <p:spPr bwMode="auto">
          <a:xfrm>
            <a:off x="1257454" y="1884621"/>
            <a:ext cx="3382432" cy="337450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vert="horz" wrap="square" lIns="14400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다양한 코드 </a:t>
            </a:r>
            <a:r>
              <a:rPr lang="ko-KR" altLang="en-US" sz="2000" b="1">
                <a:latin typeface="NEXON Lv2 Gothic" pitchFamily="2" charset="-127"/>
                <a:ea typeface="NEXON Lv2 Gothic"/>
              </a:rPr>
              <a:t>악보 제공</a:t>
            </a:r>
            <a:endParaRPr lang="en-US" altLang="ko-KR" sz="2000" b="1">
              <a:latin typeface="NEXON Lv2 Gothic" pitchFamily="2" charset="-127"/>
              <a:ea typeface="NEXON Lv2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음악을 시작하려는 사람들에게 코드 변환</a:t>
            </a:r>
            <a:r>
              <a:rPr lang="en-US" altLang="ko-KR" sz="15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(</a:t>
            </a:r>
            <a:r>
              <a:rPr lang="ko-KR" altLang="en-US" sz="15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조옮김</a:t>
            </a:r>
            <a:r>
              <a:rPr lang="en-US" altLang="ko-KR" sz="15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)</a:t>
            </a:r>
            <a:r>
              <a:rPr lang="ko-KR" altLang="en-US" sz="15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 통해 </a:t>
            </a:r>
            <a:endParaRPr lang="en-US" altLang="ko-KR" sz="15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>
                <a:solidFill>
                  <a:srgbClr val="908F8F"/>
                </a:solidFill>
                <a:latin typeface="NEXON Lv2 Gothic" pitchFamily="2" charset="-127"/>
                <a:ea typeface="NEXON Lv2 Gothic" pitchFamily="2" charset="-127"/>
              </a:rPr>
              <a:t>악기 연주 자신감 향상 </a:t>
            </a:r>
          </a:p>
        </p:txBody>
      </p:sp>
      <p:sp>
        <p:nvSpPr>
          <p:cNvPr id="38" name="Freeform 5">
            <a:extLst>
              <a:ext uri="{FF2B5EF4-FFF2-40B4-BE49-F238E27FC236}">
                <a16:creationId xmlns:a16="http://schemas.microsoft.com/office/drawing/2014/main" id="{2860C8E2-20F3-9945-9A57-060E7332DB58}"/>
              </a:ext>
            </a:extLst>
          </p:cNvPr>
          <p:cNvSpPr>
            <a:spLocks/>
          </p:cNvSpPr>
          <p:nvPr/>
        </p:nvSpPr>
        <p:spPr bwMode="auto">
          <a:xfrm>
            <a:off x="4934027" y="1884621"/>
            <a:ext cx="3382432" cy="337450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vert="horz" wrap="square" lIns="14400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>
                <a:latin typeface="NEXON Lv2 Gothic" pitchFamily="2" charset="-127"/>
                <a:ea typeface="NEXON Lv2 Gothic"/>
              </a:rPr>
              <a:t>합주 시 코드 변환 </a:t>
            </a:r>
            <a:r>
              <a:rPr lang="ko-KR" altLang="en-US" sz="2000" b="1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시간 단축</a:t>
            </a:r>
            <a:endParaRPr lang="en-US" altLang="ko-KR" sz="2000" b="1">
              <a:solidFill>
                <a:srgbClr val="FA3C71"/>
              </a:solidFill>
              <a:latin typeface="NEXON Lv2 Gothic" pitchFamily="2" charset="-127"/>
              <a:ea typeface="NEXON Lv2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다양한 형태의 세션</a:t>
            </a:r>
            <a:endParaRPr lang="en-US" altLang="ko-KR" sz="1500">
              <a:solidFill>
                <a:srgbClr val="908F8F"/>
              </a:solidFill>
              <a:latin typeface="NEXON Lv2 Gothic" pitchFamily="2" charset="-127"/>
              <a:ea typeface="NEXON Lv2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 직장인 밴드</a:t>
            </a:r>
            <a:r>
              <a:rPr lang="en-US" altLang="ko-KR" sz="15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,</a:t>
            </a:r>
            <a:r>
              <a:rPr lang="ko-KR" altLang="en-US" sz="15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 학교 동아리</a:t>
            </a:r>
            <a:endParaRPr lang="en-US" altLang="ko-KR" sz="1500">
              <a:solidFill>
                <a:srgbClr val="908F8F"/>
              </a:solidFill>
              <a:latin typeface="NEXON Lv2 Gothic" pitchFamily="2" charset="-127"/>
              <a:ea typeface="NEXON Lv2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>
                <a:solidFill>
                  <a:srgbClr val="908F8F"/>
                </a:solidFill>
                <a:latin typeface="NEXON Lv2 Gothic" pitchFamily="2" charset="-127"/>
                <a:ea typeface="NEXON Lv2 Gothic"/>
              </a:rPr>
              <a:t>음악 활동 활성화</a:t>
            </a:r>
            <a:endParaRPr lang="en-US" altLang="ko-KR" sz="1500">
              <a:solidFill>
                <a:srgbClr val="908F8F"/>
              </a:solidFill>
              <a:latin typeface="NEXON Lv2 Gothic" pitchFamily="2" charset="-127"/>
              <a:ea typeface="NEXON Lv2 Gothic"/>
            </a:endParaRPr>
          </a:p>
        </p:txBody>
      </p:sp>
      <p:sp>
        <p:nvSpPr>
          <p:cNvPr id="39" name="Freeform 5">
            <a:extLst>
              <a:ext uri="{FF2B5EF4-FFF2-40B4-BE49-F238E27FC236}">
                <a16:creationId xmlns:a16="http://schemas.microsoft.com/office/drawing/2014/main" id="{3DAC1212-865E-6245-AB7F-827EA76BFFEA}"/>
              </a:ext>
            </a:extLst>
          </p:cNvPr>
          <p:cNvSpPr>
            <a:spLocks/>
          </p:cNvSpPr>
          <p:nvPr/>
        </p:nvSpPr>
        <p:spPr bwMode="auto">
          <a:xfrm>
            <a:off x="8610600" y="1884621"/>
            <a:ext cx="3382432" cy="337450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vert="horz" wrap="square" lIns="14400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>
                <a:latin typeface="NEXON Lv2 Gothic" pitchFamily="2" charset="-127"/>
                <a:ea typeface="NEXON Lv2 Gothic"/>
              </a:rPr>
              <a:t>쉬운 </a:t>
            </a:r>
            <a:r>
              <a:rPr lang="ko-KR" altLang="en-US" sz="2000" b="1">
                <a:solidFill>
                  <a:srgbClr val="FA3C71"/>
                </a:solidFill>
                <a:latin typeface="NEXON Lv2 Gothic" pitchFamily="2" charset="-127"/>
                <a:ea typeface="NEXON Lv2 Gothic"/>
              </a:rPr>
              <a:t>코드 변환</a:t>
            </a:r>
            <a:r>
              <a:rPr lang="en-US" altLang="ko-KR" sz="2000" b="1">
                <a:latin typeface="NEXON Lv2 Gothic" pitchFamily="2" charset="-127"/>
                <a:ea typeface="NEXON Lv2 Gothic"/>
              </a:rPr>
              <a:t>(</a:t>
            </a:r>
            <a:r>
              <a:rPr lang="ko-KR" altLang="en-US" sz="2000" b="1">
                <a:latin typeface="NEXON Lv2 Gothic" pitchFamily="2" charset="-127"/>
                <a:ea typeface="NEXON Lv2 Gothic"/>
              </a:rPr>
              <a:t>조옮김</a:t>
            </a:r>
            <a:r>
              <a:rPr lang="en-US" altLang="ko-KR" sz="2000" b="1">
                <a:latin typeface="NEXON Lv2 Gothic" pitchFamily="2" charset="-127"/>
                <a:ea typeface="NEXON Lv2 Gothic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500">
                <a:solidFill>
                  <a:srgbClr val="908F8F"/>
                </a:solidFill>
                <a:latin typeface="NEXON Lv2 Gothic" pitchFamily="2" charset="-127"/>
                <a:ea typeface="NEXON Lv2 Gothic" pitchFamily="2" charset="-127"/>
              </a:rPr>
              <a:t>다양한 악보 제공으로 쉽고 편리하게 음악을 배울 수 있음</a:t>
            </a:r>
            <a:endParaRPr lang="en-US" altLang="ko-KR" sz="1500">
              <a:solidFill>
                <a:srgbClr val="908F8F"/>
              </a:solidFill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1500">
              <a:latin typeface="NEXON Lv2 Gothic" pitchFamily="2" charset="-127"/>
              <a:ea typeface="NEXON Lv2 Gothic" pitchFamily="2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523688-B5A9-F746-8DF7-5DA4FF07B5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223924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19" name="타원 18">
            <a:extLst>
              <a:ext uri="{FF2B5EF4-FFF2-40B4-BE49-F238E27FC236}">
                <a16:creationId xmlns:a16="http://schemas.microsoft.com/office/drawing/2014/main" id="{55EF42BF-9894-E94F-A6FA-06E15DB443E2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78B96C0-C80E-C24C-9A27-A1ADD40D842A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617ADC9-701F-0043-B5E7-A95156130714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3C3EF65-32BF-DD40-A377-913CE568A552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235F6D6-C420-304C-8848-B36F4FFC4D64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9A487DA-6103-A740-AF21-EC80C7F0D227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03C35EA-258A-4E49-BA51-0C4AF1D7B376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DC0BC80-0D64-DC43-AF86-3F7B5E2F045E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CFD8985-5926-3E46-97D4-E956C9D365AF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B400FBD-8BA5-494C-82A2-2A67D254B286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E8CCEE3-8AD7-E14D-ADE9-B6742A526DA6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500" b="1" kern="0" err="1">
                <a:solidFill>
                  <a:srgbClr val="FA3C71"/>
                </a:solidFill>
                <a:latin typeface="NEXON Lv2 Gothic"/>
                <a:ea typeface="NEXON Lv2 Gothic"/>
              </a:rPr>
              <a:t>연구</a:t>
            </a:r>
            <a:r>
              <a:rPr lang="en-US" altLang="ko-KR" sz="2500" b="1" kern="0">
                <a:solidFill>
                  <a:srgbClr val="FA3C71"/>
                </a:solidFill>
                <a:latin typeface="NEXON Lv2 Gothic"/>
                <a:ea typeface="NEXON Lv2 Gothic"/>
              </a:rPr>
              <a:t> </a:t>
            </a:r>
            <a:r>
              <a:rPr lang="en-US" altLang="ko-KR" sz="2500" b="1" kern="0" err="1">
                <a:solidFill>
                  <a:srgbClr val="FA3C71"/>
                </a:solidFill>
                <a:latin typeface="NEXON Lv2 Gothic"/>
                <a:ea typeface="NEXON Lv2 Gothic"/>
              </a:rPr>
              <a:t>개발</a:t>
            </a:r>
            <a:r>
              <a:rPr lang="en-US" altLang="ko-KR" sz="2500" b="1" kern="0">
                <a:solidFill>
                  <a:srgbClr val="FA3C71"/>
                </a:solidFill>
                <a:latin typeface="NEXON Lv2 Gothic"/>
                <a:ea typeface="NEXON Lv2 Gothic"/>
              </a:rPr>
              <a:t> </a:t>
            </a:r>
            <a:r>
              <a:rPr lang="en-US" altLang="ko-KR" sz="2500" b="1" kern="0" err="1">
                <a:solidFill>
                  <a:srgbClr val="FA3C71"/>
                </a:solidFill>
                <a:latin typeface="NEXON Lv2 Gothic"/>
                <a:ea typeface="NEXON Lv2 Gothic"/>
              </a:rPr>
              <a:t>효과</a:t>
            </a:r>
            <a:endParaRPr lang="en-US" altLang="ko-KR" sz="2500" b="1" kern="0">
              <a:solidFill>
                <a:srgbClr val="FA3C71"/>
              </a:solidFill>
              <a:latin typeface="NEXON Lv2 Gothic" panose="00000500000000000000" pitchFamily="2" charset="-127"/>
              <a:ea typeface="NEXON Lv2 Gothic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2504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>
            <a:extLst>
              <a:ext uri="{FF2B5EF4-FFF2-40B4-BE49-F238E27FC236}">
                <a16:creationId xmlns:a16="http://schemas.microsoft.com/office/drawing/2014/main" id="{973A3DD5-CA94-41E3-891C-772764BBA705}"/>
              </a:ext>
            </a:extLst>
          </p:cNvPr>
          <p:cNvSpPr/>
          <p:nvPr/>
        </p:nvSpPr>
        <p:spPr>
          <a:xfrm>
            <a:off x="3687409" y="5924429"/>
            <a:ext cx="3066625" cy="51482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>
                <a:latin typeface="NEXON Lv2 Gothic" pitchFamily="2" charset="-127"/>
                <a:ea typeface="NEXON Lv2 Gothic"/>
              </a:rPr>
              <a:t>악보 수정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BAAB8CE-B1B6-F44E-A40C-44FC12132855}"/>
              </a:ext>
            </a:extLst>
          </p:cNvPr>
          <p:cNvGrpSpPr/>
          <p:nvPr/>
        </p:nvGrpSpPr>
        <p:grpSpPr>
          <a:xfrm>
            <a:off x="1303365" y="1088306"/>
            <a:ext cx="1316182" cy="1304269"/>
            <a:chOff x="1065740" y="866930"/>
            <a:chExt cx="1316182" cy="1304269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AFD2313-9C57-4186-AB8A-671A4A8C7E62}"/>
                </a:ext>
              </a:extLst>
            </p:cNvPr>
            <p:cNvSpPr/>
            <p:nvPr/>
          </p:nvSpPr>
          <p:spPr>
            <a:xfrm>
              <a:off x="1065740" y="1656378"/>
              <a:ext cx="1316182" cy="51482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err="1">
                  <a:latin typeface="NEXON Lv2 Gothic" pitchFamily="2" charset="-127"/>
                  <a:ea typeface="NEXON Lv2 Gothic" pitchFamily="2" charset="-127"/>
                </a:rPr>
                <a:t>forScore</a:t>
              </a:r>
              <a:endParaRPr lang="ko-KR" altLang="en-US" sz="2000" b="1">
                <a:latin typeface="NEXON Lv2 Gothic" pitchFamily="2" charset="-127"/>
                <a:ea typeface="NEXON Lv2 Gothic" pitchFamily="2" charset="-127"/>
              </a:endParaRPr>
            </a:p>
          </p:txBody>
        </p:sp>
        <p:pic>
          <p:nvPicPr>
            <p:cNvPr id="3" name="그림 3" descr="옅은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61D12DB8-0F78-45FE-9A99-0ABE4BB12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2082" y="866930"/>
              <a:ext cx="892754" cy="897948"/>
            </a:xfrm>
            <a:prstGeom prst="rect">
              <a:avLst/>
            </a:prstGeom>
          </p:spPr>
        </p:pic>
      </p:grpSp>
      <p:pic>
        <p:nvPicPr>
          <p:cNvPr id="4" name="그림 3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914B6FDE-8AA0-344A-B282-ED3C41A6F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760" y="1088306"/>
            <a:ext cx="3753925" cy="5005233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42374AAF-4F06-FC40-929B-94D3005828EC}"/>
              </a:ext>
            </a:extLst>
          </p:cNvPr>
          <p:cNvSpPr/>
          <p:nvPr/>
        </p:nvSpPr>
        <p:spPr>
          <a:xfrm>
            <a:off x="8078984" y="5874132"/>
            <a:ext cx="3066625" cy="51482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악보 레이어 추가하여 작성</a:t>
            </a:r>
          </a:p>
        </p:txBody>
      </p:sp>
      <p:pic>
        <p:nvPicPr>
          <p:cNvPr id="32" name="그림 31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717A3C3B-53C0-2448-839F-F35BA4B86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898" y="1054224"/>
            <a:ext cx="3753925" cy="5005233"/>
          </a:xfrm>
          <a:prstGeom prst="rect">
            <a:avLst/>
          </a:prstGeom>
        </p:spPr>
      </p:pic>
      <p:sp>
        <p:nvSpPr>
          <p:cNvPr id="79" name="슬라이드 번호 개체 틀 78">
            <a:extLst>
              <a:ext uri="{FF2B5EF4-FFF2-40B4-BE49-F238E27FC236}">
                <a16:creationId xmlns:a16="http://schemas.microsoft.com/office/drawing/2014/main" id="{B050CE06-BE4C-4299-8211-08A613A93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7FEB9F2-4211-B249-9934-F05C1A8825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199113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23" name="타원 22">
            <a:extLst>
              <a:ext uri="{FF2B5EF4-FFF2-40B4-BE49-F238E27FC236}">
                <a16:creationId xmlns:a16="http://schemas.microsoft.com/office/drawing/2014/main" id="{08FA6EFF-B754-4944-ACAC-77A2BEC0FF00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C0C8FD3-F6AF-5A45-BDC1-1E08E44ADFA6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solidFill>
            <a:srgbClr val="FFC0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DFA9623-1E6F-584E-BFD1-8C7A2FF0816D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968162F-4032-A04E-81D3-2CB317242D2F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6A2D3E9-2B93-4D42-A0AA-B47F7C766B51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52DDBBD-A641-AF40-A045-DA6DBBA293E7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0A5FA36-4A35-4049-836A-0EAADE8372D9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F00B88E-F4D9-C14B-97CA-6CFCDAECA99B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1E297A1-DF22-4248-8753-D706502AD1A0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38AE07E-198F-5242-9FE7-0FF2DFC69BA8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AA65420-A305-3C4E-AE2E-E14607C18E3E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관련 연구 및 사례 (1/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5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4876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6F81D6B0-8C31-6841-96EB-E35BD909A2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565016"/>
              </p:ext>
            </p:extLst>
          </p:nvPr>
        </p:nvGraphicFramePr>
        <p:xfrm>
          <a:off x="-10091" y="499533"/>
          <a:ext cx="857249" cy="6358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810550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졸업 연구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3399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관련 연구 및 사례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19332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시스템 수행 </a:t>
                      </a:r>
                      <a:endParaRPr lang="en-US" altLang="ko-KR" sz="700" b="0" i="0">
                        <a:solidFill>
                          <a:schemeClr val="tx2">
                            <a:lumMod val="75000"/>
                          </a:schemeClr>
                        </a:solidFill>
                        <a:latin typeface="NEXON Lv2 Gothic" pitchFamily="2" charset="-127"/>
                        <a:ea typeface="NEXON Lv2 Gothic" pitchFamily="2" charset="-127"/>
                      </a:endParaRPr>
                    </a:p>
                    <a:p>
                      <a:pPr algn="ctr" latinLnBrk="1"/>
                      <a:r>
                        <a:rPr lang="ko-KR" altLang="en-US" sz="700" b="0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시나리오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224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구성도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시스템 모듈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상세 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환경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개발 방법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졸업 연구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수행 일정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데모 환경 설계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업무 분담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5780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>
                        <a:latin typeface="NEXON Lv2 Gothic" pitchFamily="2" charset="-127"/>
                        <a:ea typeface="NEXON Lv2 Gothic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필요 기술 및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EXON Lv2 Gothic" pitchFamily="2" charset="-127"/>
                          <a:ea typeface="NEXON Lv2 Gothic" pitchFamily="2" charset="-127"/>
                          <a:cs typeface="+mn-cs"/>
                        </a:rPr>
                        <a:t>참고 문헌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NEXON Lv2 Gothic" pitchFamily="2" charset="-127"/>
                        <a:ea typeface="NEXON Lv2 Gothic" pitchFamily="2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  <a:defRPr/>
            </a:pP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관련 연구 및 사례 (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2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/</a:t>
            </a:r>
            <a:r>
              <a:rPr lang="en-US" altLang="ko-KR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5</a:t>
            </a:r>
            <a:r>
              <a:rPr lang="ko-KR" altLang="en-US" sz="2500" b="1" kern="0">
                <a:solidFill>
                  <a:srgbClr val="FA3C71"/>
                </a:solidFill>
                <a:latin typeface="NEXON Lv2 Gothic" pitchFamily="2" charset="-127"/>
                <a:ea typeface="NEXON Lv2 Gothic" pitchFamily="2" charset="-127"/>
              </a:rPr>
              <a:t>)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F83A48A-E214-4260-8202-5AABC55EF665}"/>
              </a:ext>
            </a:extLst>
          </p:cNvPr>
          <p:cNvSpPr/>
          <p:nvPr/>
        </p:nvSpPr>
        <p:spPr>
          <a:xfrm>
            <a:off x="1893290" y="4581289"/>
            <a:ext cx="4623801" cy="51482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악보 파일 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MIDI 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파일 변환 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(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인식률 매우 낮음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)</a:t>
            </a:r>
            <a:endParaRPr lang="ko-KR" altLang="en-US" sz="2000">
              <a:latin typeface="NEXON Lv2 Gothic" pitchFamily="2" charset="-127"/>
              <a:ea typeface="NEXON Lv2 Gothic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5CD0DE4-4BCE-BC49-8E85-636853ADD5D1}"/>
              </a:ext>
            </a:extLst>
          </p:cNvPr>
          <p:cNvGrpSpPr/>
          <p:nvPr/>
        </p:nvGrpSpPr>
        <p:grpSpPr>
          <a:xfrm>
            <a:off x="1251825" y="1013391"/>
            <a:ext cx="1426458" cy="1278562"/>
            <a:chOff x="1557707" y="1240537"/>
            <a:chExt cx="1426458" cy="1278562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0E7951E1-B589-4039-BBAD-D7250CFEC22E}"/>
                </a:ext>
              </a:extLst>
            </p:cNvPr>
            <p:cNvSpPr/>
            <p:nvPr/>
          </p:nvSpPr>
          <p:spPr>
            <a:xfrm>
              <a:off x="1557707" y="2004278"/>
              <a:ext cx="1426458" cy="51482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b="1">
                  <a:latin typeface="NEXON Lv2 Gothic" pitchFamily="2" charset="-127"/>
                  <a:ea typeface="NEXON Lv2 Gothic" pitchFamily="2" charset="-127"/>
                </a:rPr>
                <a:t>m</a:t>
              </a:r>
              <a:r>
                <a:rPr lang="ko-KR" altLang="en-US" sz="2000" b="1" err="1">
                  <a:latin typeface="NEXON Lv2 Gothic" pitchFamily="2" charset="-127"/>
                  <a:ea typeface="NEXON Lv2 Gothic" pitchFamily="2" charset="-127"/>
                </a:rPr>
                <a:t>usecore</a:t>
              </a:r>
              <a:endParaRPr lang="ko-KR" sz="2000" b="1">
                <a:latin typeface="NEXON Lv2 Gothic" pitchFamily="2" charset="-127"/>
                <a:ea typeface="NEXON Lv2 Gothic" pitchFamily="2" charset="-127"/>
              </a:endParaRPr>
            </a:p>
          </p:txBody>
        </p:sp>
        <p:pic>
          <p:nvPicPr>
            <p:cNvPr id="88" name="그림 88">
              <a:extLst>
                <a:ext uri="{FF2B5EF4-FFF2-40B4-BE49-F238E27FC236}">
                  <a16:creationId xmlns:a16="http://schemas.microsoft.com/office/drawing/2014/main" id="{94DBC833-1ADB-432D-8EBF-DC38FBE9F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0759" y="1240537"/>
              <a:ext cx="1176827" cy="926920"/>
            </a:xfrm>
            <a:prstGeom prst="rect">
              <a:avLst/>
            </a:prstGeom>
          </p:spPr>
        </p:pic>
      </p:grp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0396E5A3-B69B-F744-BB56-932752A982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714" y="2650142"/>
            <a:ext cx="5773197" cy="1693256"/>
          </a:xfrm>
          <a:prstGeom prst="rect">
            <a:avLst/>
          </a:prstGeom>
        </p:spPr>
      </p:pic>
      <p:pic>
        <p:nvPicPr>
          <p:cNvPr id="8" name="그림 7" descr="모니터, 스크린샷, 검은색, 앉아있는이(가) 표시된 사진&#10;&#10;자동 생성된 설명">
            <a:extLst>
              <a:ext uri="{FF2B5EF4-FFF2-40B4-BE49-F238E27FC236}">
                <a16:creationId xmlns:a16="http://schemas.microsoft.com/office/drawing/2014/main" id="{84F2D701-10B7-3D4F-B534-0C3E03F822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911" y="784257"/>
            <a:ext cx="3864700" cy="4840255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14D90D22-2C53-3449-9C58-7FE5E53D652E}"/>
              </a:ext>
            </a:extLst>
          </p:cNvPr>
          <p:cNvSpPr/>
          <p:nvPr/>
        </p:nvSpPr>
        <p:spPr>
          <a:xfrm>
            <a:off x="6973953" y="5624512"/>
            <a:ext cx="4516616" cy="9764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인식한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 MIDI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 파일 조옮김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 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가능 </a:t>
            </a:r>
            <a:endParaRPr lang="en-US" altLang="ko-KR" sz="2000">
              <a:latin typeface="NEXON Lv2 Gothic" pitchFamily="2" charset="-127"/>
              <a:ea typeface="NEXON Lv2 Gothic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(</a:t>
            </a:r>
            <a:r>
              <a:rPr lang="ko-KR" altLang="en-US" sz="2000">
                <a:latin typeface="NEXON Lv2 Gothic" pitchFamily="2" charset="-127"/>
                <a:ea typeface="NEXON Lv2 Gothic" pitchFamily="2" charset="-127"/>
              </a:rPr>
              <a:t>조표 붙는 경우 제대로 조옮김 되지 않음</a:t>
            </a:r>
            <a:r>
              <a:rPr lang="en-US" altLang="ko-KR" sz="2000">
                <a:latin typeface="NEXON Lv2 Gothic" pitchFamily="2" charset="-127"/>
                <a:ea typeface="NEXON Lv2 Gothic" pitchFamily="2" charset="-127"/>
              </a:rPr>
              <a:t>)</a:t>
            </a:r>
            <a:endParaRPr lang="ko-KR" altLang="en-US" sz="2000"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BAD6C1-51CC-48D9-9411-35E60884D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3664" y="6331533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F3C1759-6368-794A-83AF-06C1ADC51583}"/>
              </a:ext>
            </a:extLst>
          </p:cNvPr>
          <p:cNvSpPr/>
          <p:nvPr/>
        </p:nvSpPr>
        <p:spPr>
          <a:xfrm>
            <a:off x="341233" y="1167366"/>
            <a:ext cx="180000" cy="180000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2CF4D38-B069-864E-97A0-F4089FEA6F4C}"/>
              </a:ext>
            </a:extLst>
          </p:cNvPr>
          <p:cNvSpPr/>
          <p:nvPr/>
        </p:nvSpPr>
        <p:spPr>
          <a:xfrm>
            <a:off x="341233" y="1737476"/>
            <a:ext cx="180000" cy="180000"/>
          </a:xfrm>
          <a:prstGeom prst="ellipse">
            <a:avLst/>
          </a:prstGeom>
          <a:solidFill>
            <a:srgbClr val="FFC0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12357F7-CA93-1941-9775-DE5A1B4BE300}"/>
              </a:ext>
            </a:extLst>
          </p:cNvPr>
          <p:cNvSpPr/>
          <p:nvPr/>
        </p:nvSpPr>
        <p:spPr>
          <a:xfrm>
            <a:off x="341233" y="2259764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B9303E7-51D6-9B41-824D-2C2BEC3E3EF5}"/>
              </a:ext>
            </a:extLst>
          </p:cNvPr>
          <p:cNvSpPr/>
          <p:nvPr/>
        </p:nvSpPr>
        <p:spPr>
          <a:xfrm>
            <a:off x="341233" y="292271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8AB6655-FD77-0C45-880B-1CF363D2EDD1}"/>
              </a:ext>
            </a:extLst>
          </p:cNvPr>
          <p:cNvSpPr/>
          <p:nvPr/>
        </p:nvSpPr>
        <p:spPr>
          <a:xfrm>
            <a:off x="341233" y="3429000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F8DA316-B0EA-5342-AC75-3D8AEA4C6624}"/>
              </a:ext>
            </a:extLst>
          </p:cNvPr>
          <p:cNvSpPr/>
          <p:nvPr/>
        </p:nvSpPr>
        <p:spPr>
          <a:xfrm>
            <a:off x="341233" y="398346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98995FD-0188-8C40-9F03-44A837D553AE}"/>
              </a:ext>
            </a:extLst>
          </p:cNvPr>
          <p:cNvSpPr/>
          <p:nvPr/>
        </p:nvSpPr>
        <p:spPr>
          <a:xfrm>
            <a:off x="341233" y="4576727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BF37A49-5945-9549-A61A-AAE58280A514}"/>
              </a:ext>
            </a:extLst>
          </p:cNvPr>
          <p:cNvSpPr/>
          <p:nvPr/>
        </p:nvSpPr>
        <p:spPr>
          <a:xfrm>
            <a:off x="341233" y="5215639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ABC5A0E-C99C-6746-8BCB-EEC24210D58A}"/>
              </a:ext>
            </a:extLst>
          </p:cNvPr>
          <p:cNvSpPr/>
          <p:nvPr/>
        </p:nvSpPr>
        <p:spPr>
          <a:xfrm>
            <a:off x="341233" y="5805172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D5721AB-536D-204F-82C0-7C1F80483EC2}"/>
              </a:ext>
            </a:extLst>
          </p:cNvPr>
          <p:cNvSpPr/>
          <p:nvPr/>
        </p:nvSpPr>
        <p:spPr>
          <a:xfrm>
            <a:off x="341233" y="6307295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6350616-CEC8-EA46-B76D-9206472633DB}"/>
              </a:ext>
            </a:extLst>
          </p:cNvPr>
          <p:cNvSpPr/>
          <p:nvPr/>
        </p:nvSpPr>
        <p:spPr>
          <a:xfrm>
            <a:off x="341233" y="604588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4204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B268B4EFFFE864F9C2578926D1F55D1" ma:contentTypeVersion="5" ma:contentTypeDescription="새 문서를 만듭니다." ma:contentTypeScope="" ma:versionID="05b1e787f1470d921241a41d97d7bdbc">
  <xsd:schema xmlns:xsd="http://www.w3.org/2001/XMLSchema" xmlns:xs="http://www.w3.org/2001/XMLSchema" xmlns:p="http://schemas.microsoft.com/office/2006/metadata/properties" xmlns:ns3="6a96ca02-6a4a-4354-9d29-33912ae59241" xmlns:ns4="96674f4e-70b7-40bd-a5a3-9c2e4b079ce1" targetNamespace="http://schemas.microsoft.com/office/2006/metadata/properties" ma:root="true" ma:fieldsID="e8ce8f3253a57387fbb233b44df0c595" ns3:_="" ns4:_="">
    <xsd:import namespace="6a96ca02-6a4a-4354-9d29-33912ae59241"/>
    <xsd:import namespace="96674f4e-70b7-40bd-a5a3-9c2e4b079ce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96ca02-6a4a-4354-9d29-33912ae592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674f4e-70b7-40bd-a5a3-9c2e4b079ce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EACA755-429B-4A89-82C9-32F115FF8CAF}">
  <ds:schemaRefs>
    <ds:schemaRef ds:uri="96674f4e-70b7-40bd-a5a3-9c2e4b079ce1"/>
    <ds:schemaRef ds:uri="http://purl.org/dc/dcmitype/"/>
    <ds:schemaRef ds:uri="http://purl.org/dc/terms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6a96ca02-6a4a-4354-9d29-33912ae59241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DF4BB726-A3F8-4EC5-B324-D15229BB38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a96ca02-6a4a-4354-9d29-33912ae59241"/>
    <ds:schemaRef ds:uri="96674f4e-70b7-40bd-a5a3-9c2e4b079c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88035BC-EDCD-4182-A702-B68C58E7ACB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6304</TotalTime>
  <Words>7153</Words>
  <Application>Microsoft Macintosh PowerPoint</Application>
  <PresentationFormat>와이드스크린</PresentationFormat>
  <Paragraphs>2339</Paragraphs>
  <Slides>60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5" baseType="lpstr">
      <vt:lpstr>Arial</vt:lpstr>
      <vt:lpstr>맑은 고딕</vt:lpstr>
      <vt:lpstr>NEXON Lv2 Gothic</vt:lpstr>
      <vt:lpstr>Calibri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문지수</cp:lastModifiedBy>
  <cp:revision>75</cp:revision>
  <cp:lastPrinted>2020-02-29T12:03:36Z</cp:lastPrinted>
  <dcterms:created xsi:type="dcterms:W3CDTF">2019-06-19T05:11:07Z</dcterms:created>
  <dcterms:modified xsi:type="dcterms:W3CDTF">2020-04-23T10:58:51Z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0x0101003B268B4EFFFE864F9C2578926D1F55D1</vt:lpwstr>
  </property>
</Properties>
</file>